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9D23BB34-8AD7-A34F-6D06-45E690DEE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1609EEBD-F9A7-4F59-7CD1-1EA8FDF04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7C7FD1B6-8A18-60C8-77C6-A5E785B63F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480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B867FC97-D82F-FA1D-E4D1-08B5A51A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E43249AC-32D0-ABD6-7432-135170F8F0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E6EA5397-4A46-761A-64E5-5CE39DA2E7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00294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708F45E6-0E7B-76CA-085A-B786B51F2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481C9DD7-3264-F719-C3C9-2AE53FF078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63DB3F63-94A9-8AC0-2E5E-EE2A1F08E6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448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34CF8C2B-9923-EBEE-37B0-B1FD1C941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02F26D81-6810-A4D3-E45F-D55FFEF11B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3F77FF56-6F7E-0ACB-4F7C-88AEB5962C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4477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D8DC492C-DAD3-2531-E7AF-F6B61FF7C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d6d4cc2e8_0_3:notes">
            <a:extLst>
              <a:ext uri="{FF2B5EF4-FFF2-40B4-BE49-F238E27FC236}">
                <a16:creationId xmlns:a16="http://schemas.microsoft.com/office/drawing/2014/main" id="{F7118B8F-E841-7E2C-3589-F55CC6246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d6d4cc2e8_0_3:notes">
            <a:extLst>
              <a:ext uri="{FF2B5EF4-FFF2-40B4-BE49-F238E27FC236}">
                <a16:creationId xmlns:a16="http://schemas.microsoft.com/office/drawing/2014/main" id="{254632D1-0ED6-6E3B-9FFC-88EC471BCF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9173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692CC852-627F-1565-AB86-7997F45A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A7B6B2E3-7118-8194-566D-048C049123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0042" y="1343025"/>
            <a:ext cx="3679458" cy="3148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AAPL experienced a revenue increase in Year 3 followed by a decline in Year 4, indicating some volatility in performance. In contrast, ABT demonstrated steady and consistent revenue growth over the same period.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590FB161-D409-9CB7-67D0-2F5576573CF0}"/>
              </a:ext>
            </a:extLst>
          </p:cNvPr>
          <p:cNvSpPr/>
          <p:nvPr/>
        </p:nvSpPr>
        <p:spPr>
          <a:xfrm>
            <a:off x="242591" y="1343025"/>
            <a:ext cx="4662409" cy="31480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B18ED017-8868-8106-F9A8-D379472C7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Comparison Of Yearly Revenue For AAPL &amp; ABT Company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1A8A47-A92D-3997-2FC4-586D436578EC}"/>
              </a:ext>
            </a:extLst>
          </p:cNvPr>
          <p:cNvSpPr/>
          <p:nvPr/>
        </p:nvSpPr>
        <p:spPr>
          <a:xfrm>
            <a:off x="2901554" y="1518462"/>
            <a:ext cx="1528762" cy="2674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AAPL COMPANY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A756757-8B6B-D3D9-2B2E-E1993806108B}"/>
              </a:ext>
            </a:extLst>
          </p:cNvPr>
          <p:cNvCxnSpPr>
            <a:endCxn id="7" idx="1"/>
          </p:cNvCxnSpPr>
          <p:nvPr/>
        </p:nvCxnSpPr>
        <p:spPr>
          <a:xfrm>
            <a:off x="2648354" y="1652199"/>
            <a:ext cx="253200" cy="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6353CE-8669-2582-23A4-667099AEC910}"/>
              </a:ext>
            </a:extLst>
          </p:cNvPr>
          <p:cNvCxnSpPr>
            <a:cxnSpLocks/>
          </p:cNvCxnSpPr>
          <p:nvPr/>
        </p:nvCxnSpPr>
        <p:spPr>
          <a:xfrm flipH="1">
            <a:off x="2107407" y="3523211"/>
            <a:ext cx="34378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07FFB78-C405-C16A-C91A-5BD0A1840209}"/>
              </a:ext>
            </a:extLst>
          </p:cNvPr>
          <p:cNvSpPr/>
          <p:nvPr/>
        </p:nvSpPr>
        <p:spPr>
          <a:xfrm>
            <a:off x="551069" y="3389473"/>
            <a:ext cx="1528762" cy="26747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ABT COMPANY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FBBA55-1FBB-9839-41E8-C2A6B8EB6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75" y="1357132"/>
            <a:ext cx="2327320" cy="1484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F8C0CB-D997-8C32-52DC-4D6F4EC51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8308" y="2847012"/>
            <a:ext cx="2530479" cy="1644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7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23FBEF51-93FF-8645-0672-1CD4F275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BD460821-5428-DF1B-F469-4F91755CB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0042" y="1343025"/>
            <a:ext cx="3679458" cy="3148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The Information Technology and Healthcare sectors incurred the highest expenses on Research and Development (R&amp;D), significantly outpacing other sectors that lagged behind in innovation investments.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54324262-FE1B-454D-2B90-9D2CD3C43D21}"/>
              </a:ext>
            </a:extLst>
          </p:cNvPr>
          <p:cNvSpPr/>
          <p:nvPr/>
        </p:nvSpPr>
        <p:spPr>
          <a:xfrm>
            <a:off x="242591" y="1343025"/>
            <a:ext cx="4662409" cy="31480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11861391-9B4B-251B-F17F-21A77D3FE7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Research And Development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DB5B0-1549-BFB5-45C8-79EBF36C8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0" y="1671637"/>
            <a:ext cx="4662409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55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0609ACD2-6C8C-50B7-AA01-1DA7D748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63614105-EE97-E738-6ABC-F9F382BCE7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0042" y="1343025"/>
            <a:ext cx="3679458" cy="3148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The Range for the Agriculture sector Total Revenue at $22.85 Billion is higher than the Range of Total Revenue for the Telecommunications Industry at only $2.45 Billion. It looks like companies in the Agriculture Industry have more significant variability in the total revenues they receive because their range is more spread out.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7302DAC4-5BDC-0894-C209-5AE99C3A061F}"/>
              </a:ext>
            </a:extLst>
          </p:cNvPr>
          <p:cNvSpPr/>
          <p:nvPr/>
        </p:nvSpPr>
        <p:spPr>
          <a:xfrm>
            <a:off x="242591" y="1343025"/>
            <a:ext cx="4662409" cy="31480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56E9418E-91AC-4743-93F1-B35971F5AA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Summary Statistics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7AB4F7-08A1-2635-8C2C-70B99B7B6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591" y="2035970"/>
            <a:ext cx="4662409" cy="117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845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3FE9EB00-FCFE-DAD0-499A-69220E28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9461EC48-5416-3D77-72A4-A847A4381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0042" y="1343025"/>
            <a:ext cx="3679458" cy="3148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  <a:buNone/>
            </a:pPr>
            <a:r>
              <a:rPr lang="en-US" dirty="0"/>
              <a:t>The mean total revenue for companies in the Healthcare sector ($23,463,223,026) was slightly higher than that of the Energy sector ($23,142,217,458.76), indicating a marginal revenue advantage for Healthcare companies on average.</a:t>
            </a:r>
            <a:endParaRPr dirty="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DE3E97C-61C9-5F8F-B152-0C4801584EF3}"/>
              </a:ext>
            </a:extLst>
          </p:cNvPr>
          <p:cNvSpPr/>
          <p:nvPr/>
        </p:nvSpPr>
        <p:spPr>
          <a:xfrm>
            <a:off x="242591" y="1343025"/>
            <a:ext cx="4662409" cy="31480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6C423736-211A-2986-8CC9-0A47171C6E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Summary Statistics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09C433-F539-AFA4-9C3A-53BF30BB9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170" y="1935956"/>
            <a:ext cx="4463250" cy="98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8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>
          <a:extLst>
            <a:ext uri="{FF2B5EF4-FFF2-40B4-BE49-F238E27FC236}">
              <a16:creationId xmlns:a16="http://schemas.microsoft.com/office/drawing/2014/main" id="{5AF8FFB8-CF7B-A785-5938-6A375BFF2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147EC471-F77C-E7BD-3E01-D2F62CC17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70042" y="1343025"/>
            <a:ext cx="3679458" cy="31480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800" dirty="0"/>
              <a:t>The total revenue data from 1,710 companies reveals a highly uneven distribution, characterized by significant variation in company size and performance. The </a:t>
            </a:r>
            <a:r>
              <a:rPr lang="en-US" sz="800" b="1" dirty="0"/>
              <a:t>mean revenue</a:t>
            </a:r>
            <a:r>
              <a:rPr lang="en-US" sz="800" dirty="0"/>
              <a:t> stands at approximately </a:t>
            </a:r>
            <a:r>
              <a:rPr lang="en-US" sz="800" b="1" dirty="0"/>
              <a:t>$20.72 billion</a:t>
            </a:r>
            <a:r>
              <a:rPr lang="en-US" sz="800" dirty="0"/>
              <a:t>, while the </a:t>
            </a:r>
            <a:r>
              <a:rPr lang="en-US" sz="800" b="1" dirty="0"/>
              <a:t>median revenue</a:t>
            </a:r>
            <a:r>
              <a:rPr lang="en-US" sz="800" dirty="0"/>
              <a:t> is much lower at </a:t>
            </a:r>
            <a:r>
              <a:rPr lang="en-US" sz="800" b="1" dirty="0"/>
              <a:t>$8.08 billion</a:t>
            </a:r>
            <a:r>
              <a:rPr lang="en-US" sz="800" dirty="0"/>
              <a:t>, indicating that more than half of the companies earn well below the average. This large gap between the mean and median highlights the </a:t>
            </a:r>
            <a:r>
              <a:rPr lang="en-US" sz="800" b="1" dirty="0"/>
              <a:t>presence of a few exceptionally large firms</a:t>
            </a:r>
            <a:r>
              <a:rPr lang="en-US" sz="800" dirty="0"/>
              <a:t> that disproportionately raise the average revenue figures.</a:t>
            </a:r>
          </a:p>
          <a:p>
            <a:pPr marL="139700" indent="0">
              <a:buNone/>
            </a:pPr>
            <a:r>
              <a:rPr lang="en-US" sz="800" dirty="0"/>
              <a:t>The </a:t>
            </a:r>
            <a:r>
              <a:rPr lang="en-US" sz="800" b="1" dirty="0"/>
              <a:t>standard deviation</a:t>
            </a:r>
            <a:r>
              <a:rPr lang="en-US" sz="800" dirty="0"/>
              <a:t> of about </a:t>
            </a:r>
            <a:r>
              <a:rPr lang="en-US" sz="800" b="1" dirty="0"/>
              <a:t>$41.64 billion</a:t>
            </a:r>
            <a:r>
              <a:rPr lang="en-US" sz="800" dirty="0"/>
              <a:t> and a </a:t>
            </a:r>
            <a:r>
              <a:rPr lang="en-US" sz="800" b="1" dirty="0"/>
              <a:t>sample variance</a:t>
            </a:r>
            <a:r>
              <a:rPr lang="en-US" sz="800" dirty="0"/>
              <a:t> of roughly </a:t>
            </a:r>
            <a:r>
              <a:rPr lang="en-US" sz="800" b="1" dirty="0"/>
              <a:t>1.73 × 10²¹</a:t>
            </a:r>
            <a:r>
              <a:rPr lang="en-US" sz="800" dirty="0"/>
              <a:t> underscore the extreme spread in the data. The </a:t>
            </a:r>
            <a:r>
              <a:rPr lang="en-US" sz="800" b="1" dirty="0"/>
              <a:t>range</a:t>
            </a:r>
            <a:r>
              <a:rPr lang="en-US" sz="800" dirty="0"/>
              <a:t>, spanning from a minimum of </a:t>
            </a:r>
            <a:r>
              <a:rPr lang="en-US" sz="800" b="1" dirty="0"/>
              <a:t>$1.5 million</a:t>
            </a:r>
            <a:r>
              <a:rPr lang="en-US" sz="800" dirty="0"/>
              <a:t> to a maximum of </a:t>
            </a:r>
            <a:r>
              <a:rPr lang="en-US" sz="800" b="1" dirty="0"/>
              <a:t>$485.6 billion</a:t>
            </a:r>
            <a:r>
              <a:rPr lang="en-US" sz="800" dirty="0"/>
              <a:t>, further confirms the vast disparity in company revenues.</a:t>
            </a:r>
          </a:p>
          <a:p>
            <a:pPr marL="139700" indent="0">
              <a:buNone/>
            </a:pPr>
            <a:r>
              <a:rPr lang="en-US" sz="800" dirty="0"/>
              <a:t>With a </a:t>
            </a:r>
            <a:r>
              <a:rPr lang="en-US" sz="800" b="1" dirty="0"/>
              <a:t>skewness value of 6</a:t>
            </a:r>
            <a:r>
              <a:rPr lang="en-US" sz="800" dirty="0"/>
              <a:t> and a </a:t>
            </a:r>
            <a:r>
              <a:rPr lang="en-US" sz="800" b="1" dirty="0"/>
              <a:t>kurtosis of 52</a:t>
            </a:r>
            <a:r>
              <a:rPr lang="en-US" sz="800" dirty="0"/>
              <a:t>, the distribution is </a:t>
            </a:r>
            <a:r>
              <a:rPr lang="en-US" sz="800" b="1" dirty="0"/>
              <a:t>heavily right-skewed</a:t>
            </a:r>
            <a:r>
              <a:rPr lang="en-US" sz="800" dirty="0"/>
              <a:t> and sharply peaked. This means that while most companies are clustered at the lower end of the revenue scale, a small number of high-revenue outliers significantly stretch the upper tail of the distribution. Overall, the data reflects a market environment where a few dominant players generate the bulk of the revenue, while the majority of firms operate at a much smaller scale.</a:t>
            </a:r>
          </a:p>
          <a:p>
            <a:pPr marL="139700" indent="0">
              <a:buNone/>
            </a:pPr>
            <a:endParaRPr lang="en-US" sz="800" dirty="0"/>
          </a:p>
          <a:p>
            <a:pPr marL="139700" indent="0">
              <a:buNone/>
            </a:pPr>
            <a:r>
              <a:rPr lang="en-US" sz="800" b="1" i="1" dirty="0">
                <a:solidFill>
                  <a:srgbClr val="FF0000"/>
                </a:solidFill>
              </a:rPr>
              <a:t>Used CHATGPT TO EXPLAIN SOME CONCEPT MORE</a:t>
            </a: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95ECED3C-529D-BE3A-92F0-BA943702D922}"/>
              </a:ext>
            </a:extLst>
          </p:cNvPr>
          <p:cNvSpPr/>
          <p:nvPr/>
        </p:nvSpPr>
        <p:spPr>
          <a:xfrm>
            <a:off x="242591" y="1343025"/>
            <a:ext cx="4662409" cy="3148025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p14">
            <a:extLst>
              <a:ext uri="{FF2B5EF4-FFF2-40B4-BE49-F238E27FC236}">
                <a16:creationId xmlns:a16="http://schemas.microsoft.com/office/drawing/2014/main" id="{8A0C89E8-DB58-C2F5-E94B-07B2A3F3D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5600"/>
          </a:xfrm>
          <a:prstGeom prst="rect">
            <a:avLst/>
          </a:prstGeom>
          <a:solidFill>
            <a:srgbClr val="073763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Summary Statistics</a:t>
            </a:r>
            <a:endParaRPr sz="16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B92AF8-430C-CBDD-E27D-27E5DFCC5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76" y="1428924"/>
            <a:ext cx="3329338" cy="297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698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411</Words>
  <Application>Microsoft Office PowerPoint</Application>
  <PresentationFormat>On-screen Show (16:9)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Open Sans</vt:lpstr>
      <vt:lpstr>Arial</vt:lpstr>
      <vt:lpstr>Simple Light</vt:lpstr>
      <vt:lpstr>  Comparison Of Yearly Revenue For AAPL &amp; ABT Company</vt:lpstr>
      <vt:lpstr>Research And Development</vt:lpstr>
      <vt:lpstr>Summary Statistics</vt:lpstr>
      <vt:lpstr>Summary Statistics</vt:lpstr>
      <vt:lpstr>Summary Statistics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Israel Olasupo</cp:lastModifiedBy>
  <cp:revision>4</cp:revision>
  <dcterms:modified xsi:type="dcterms:W3CDTF">2025-06-25T11:11:50Z</dcterms:modified>
</cp:coreProperties>
</file>