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300" r:id="rId6"/>
    <p:sldId id="293" r:id="rId7"/>
    <p:sldId id="308" r:id="rId8"/>
    <p:sldId id="309" r:id="rId9"/>
    <p:sldId id="310" r:id="rId10"/>
    <p:sldId id="305" r:id="rId11"/>
    <p:sldId id="285" r:id="rId12"/>
    <p:sldId id="307" r:id="rId13"/>
    <p:sldId id="311" r:id="rId14"/>
    <p:sldId id="313"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762D6-6768-9542-9838-AC0DF4791515}" v="207" dt="2025-03-03T20:15:10.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3759" autoAdjust="0"/>
  </p:normalViewPr>
  <p:slideViewPr>
    <p:cSldViewPr snapToGrid="0">
      <p:cViewPr varScale="1">
        <p:scale>
          <a:sx n="105" d="100"/>
          <a:sy n="105" d="100"/>
        </p:scale>
        <p:origin x="200" y="48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yiola, Oreoluwa (Student)" userId="bc6b7d26-5db0-4801-9cc5-31783889528e" providerId="ADAL" clId="{BB7762D6-6768-9542-9838-AC0DF4791515}"/>
    <pc:docChg chg="modSld">
      <pc:chgData name="Iyiola, Oreoluwa (Student)" userId="bc6b7d26-5db0-4801-9cc5-31783889528e" providerId="ADAL" clId="{BB7762D6-6768-9542-9838-AC0DF4791515}" dt="2025-03-03T20:19:29.059" v="5" actId="20577"/>
      <pc:docMkLst>
        <pc:docMk/>
      </pc:docMkLst>
      <pc:sldChg chg="modSp mod">
        <pc:chgData name="Iyiola, Oreoluwa (Student)" userId="bc6b7d26-5db0-4801-9cc5-31783889528e" providerId="ADAL" clId="{BB7762D6-6768-9542-9838-AC0DF4791515}" dt="2025-03-03T20:17:54.150" v="1" actId="14100"/>
        <pc:sldMkLst>
          <pc:docMk/>
          <pc:sldMk cId="2104782919" sldId="308"/>
        </pc:sldMkLst>
        <pc:picChg chg="mod">
          <ac:chgData name="Iyiola, Oreoluwa (Student)" userId="bc6b7d26-5db0-4801-9cc5-31783889528e" providerId="ADAL" clId="{BB7762D6-6768-9542-9838-AC0DF4791515}" dt="2025-03-03T20:17:54.150" v="1" actId="14100"/>
          <ac:picMkLst>
            <pc:docMk/>
            <pc:sldMk cId="2104782919" sldId="308"/>
            <ac:picMk id="3" creationId="{244A8D35-548D-9539-93C6-F7A3223A328C}"/>
          </ac:picMkLst>
        </pc:picChg>
      </pc:sldChg>
      <pc:sldChg chg="modSp mod">
        <pc:chgData name="Iyiola, Oreoluwa (Student)" userId="bc6b7d26-5db0-4801-9cc5-31783889528e" providerId="ADAL" clId="{BB7762D6-6768-9542-9838-AC0DF4791515}" dt="2025-03-03T20:19:29.059" v="5" actId="20577"/>
        <pc:sldMkLst>
          <pc:docMk/>
          <pc:sldMk cId="3118071827" sldId="313"/>
        </pc:sldMkLst>
        <pc:spChg chg="mod">
          <ac:chgData name="Iyiola, Oreoluwa (Student)" userId="bc6b7d26-5db0-4801-9cc5-31783889528e" providerId="ADAL" clId="{BB7762D6-6768-9542-9838-AC0DF4791515}" dt="2025-03-03T20:19:29.059" v="5" actId="20577"/>
          <ac:spMkLst>
            <pc:docMk/>
            <pc:sldMk cId="3118071827" sldId="313"/>
            <ac:spMk id="25" creationId="{FBE6CA3E-61C4-D219-9F9E-D625A8713E3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!PivotTable4</c:name>
    <c:fmtId val="16"/>
  </c:pivotSource>
  <c:chart>
    <c:autoTitleDeleted val="0"/>
    <c:pivotFmts>
      <c:pivotFmt>
        <c:idx val="0"/>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143769968051117E-2"/>
          <c:y val="0.20356234096692111"/>
          <c:w val="0.8942275666020979"/>
          <c:h val="0.67878744164613025"/>
        </c:manualLayout>
      </c:layout>
      <c:barChart>
        <c:barDir val="col"/>
        <c:grouping val="percentStacked"/>
        <c:varyColors val="0"/>
        <c:ser>
          <c:idx val="0"/>
          <c:order val="0"/>
          <c:tx>
            <c:strRef>
              <c:f>'PIVOT '!$D$1</c:f>
              <c:strCache>
                <c:ptCount val="1"/>
                <c:pt idx="0">
                  <c:v>Sum of Revenue</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'!$C$2:$C$5</c:f>
              <c:strCache>
                <c:ptCount val="3"/>
                <c:pt idx="0">
                  <c:v>Branch A</c:v>
                </c:pt>
                <c:pt idx="1">
                  <c:v>Branch C</c:v>
                </c:pt>
                <c:pt idx="2">
                  <c:v>Branch B</c:v>
                </c:pt>
              </c:strCache>
            </c:strRef>
          </c:cat>
          <c:val>
            <c:numRef>
              <c:f>'PIVOT '!$D$2:$D$5</c:f>
              <c:numCache>
                <c:formatCode>"₦"#,##0</c:formatCode>
                <c:ptCount val="3"/>
                <c:pt idx="0">
                  <c:v>10808924.289999932</c:v>
                </c:pt>
                <c:pt idx="1">
                  <c:v>10658804.95000004</c:v>
                </c:pt>
                <c:pt idx="2">
                  <c:v>10622037.37000015</c:v>
                </c:pt>
              </c:numCache>
            </c:numRef>
          </c:val>
          <c:extLst>
            <c:ext xmlns:c16="http://schemas.microsoft.com/office/drawing/2014/chart" uri="{C3380CC4-5D6E-409C-BE32-E72D297353CC}">
              <c16:uniqueId val="{00000000-FC68-B444-882F-A708E2F82842}"/>
            </c:ext>
          </c:extLst>
        </c:ser>
        <c:ser>
          <c:idx val="1"/>
          <c:order val="1"/>
          <c:tx>
            <c:strRef>
              <c:f>'PIVOT '!$E$1</c:f>
              <c:strCache>
                <c:ptCount val="1"/>
                <c:pt idx="0">
                  <c:v>Sum of Profit </c:v>
                </c:pt>
              </c:strCache>
            </c:strRef>
          </c:tx>
          <c:spPr>
            <a:solidFill>
              <a:srgbClr val="008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'!$C$2:$C$5</c:f>
              <c:strCache>
                <c:ptCount val="3"/>
                <c:pt idx="0">
                  <c:v>Branch A</c:v>
                </c:pt>
                <c:pt idx="1">
                  <c:v>Branch C</c:v>
                </c:pt>
                <c:pt idx="2">
                  <c:v>Branch B</c:v>
                </c:pt>
              </c:strCache>
            </c:strRef>
          </c:cat>
          <c:val>
            <c:numRef>
              <c:f>'PIVOT '!$E$2:$E$5</c:f>
              <c:numCache>
                <c:formatCode>"₦"#,##0</c:formatCode>
                <c:ptCount val="3"/>
                <c:pt idx="0">
                  <c:v>8655583.6324603222</c:v>
                </c:pt>
                <c:pt idx="1">
                  <c:v>8527153.0170515645</c:v>
                </c:pt>
                <c:pt idx="2">
                  <c:v>8499814.9924127031</c:v>
                </c:pt>
              </c:numCache>
            </c:numRef>
          </c:val>
          <c:extLst>
            <c:ext xmlns:c16="http://schemas.microsoft.com/office/drawing/2014/chart" uri="{C3380CC4-5D6E-409C-BE32-E72D297353CC}">
              <c16:uniqueId val="{00000001-FC68-B444-882F-A708E2F82842}"/>
            </c:ext>
          </c:extLst>
        </c:ser>
        <c:dLbls>
          <c:showLegendKey val="0"/>
          <c:showVal val="0"/>
          <c:showCatName val="0"/>
          <c:showSerName val="0"/>
          <c:showPercent val="0"/>
          <c:showBubbleSize val="0"/>
        </c:dLbls>
        <c:gapWidth val="50"/>
        <c:overlap val="70"/>
        <c:axId val="524067216"/>
        <c:axId val="552751168"/>
      </c:barChart>
      <c:catAx>
        <c:axId val="52406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NG"/>
          </a:p>
        </c:txPr>
        <c:crossAx val="552751168"/>
        <c:crosses val="autoZero"/>
        <c:auto val="1"/>
        <c:lblAlgn val="ctr"/>
        <c:lblOffset val="100"/>
        <c:noMultiLvlLbl val="0"/>
      </c:catAx>
      <c:valAx>
        <c:axId val="552751168"/>
        <c:scaling>
          <c:orientation val="minMax"/>
        </c:scaling>
        <c:delete val="1"/>
        <c:axPos val="l"/>
        <c:numFmt formatCode="0%" sourceLinked="1"/>
        <c:majorTickMark val="none"/>
        <c:minorTickMark val="none"/>
        <c:tickLblPos val="nextTo"/>
        <c:crossAx val="524067216"/>
        <c:crosses val="autoZero"/>
        <c:crossBetween val="between"/>
      </c:valAx>
      <c:spPr>
        <a:noFill/>
        <a:ln>
          <a:solidFill>
            <a:schemeClr val="bg1"/>
          </a:solid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!PivotTable6</c:name>
    <c:fmtId val="1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Revenue</a:t>
            </a:r>
            <a:r>
              <a:rPr lang="en-GB" b="1" baseline="0"/>
              <a:t> by Product category</a:t>
            </a:r>
            <a:endParaRPr lang="en-GB" b="1"/>
          </a:p>
        </c:rich>
      </c:tx>
      <c:layout>
        <c:manualLayout>
          <c:xMode val="edge"/>
          <c:yMode val="edge"/>
          <c:x val="0.23138052596366634"/>
          <c:y val="2.272727272727272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6">
              <a:lumMod val="40000"/>
              <a:lumOff val="6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solidFill>
              <a:srgbClr val="92D050"/>
            </a:solidFill>
          </a:ln>
          <a:effectLst/>
        </c:spPr>
      </c:pivotFmt>
      <c:pivotFmt>
        <c:idx val="2"/>
        <c:spPr>
          <a:solidFill>
            <a:schemeClr val="accent6">
              <a:lumMod val="40000"/>
              <a:lumOff val="6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lumMod val="5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6206055336159318E-2"/>
          <c:y val="0.12825054447981238"/>
          <c:w val="0.93888888888888888"/>
          <c:h val="0.75408209390492864"/>
        </c:manualLayout>
      </c:layout>
      <c:barChart>
        <c:barDir val="col"/>
        <c:grouping val="clustered"/>
        <c:varyColors val="0"/>
        <c:ser>
          <c:idx val="0"/>
          <c:order val="0"/>
          <c:tx>
            <c:strRef>
              <c:f>'PIVOT '!$K$1</c:f>
              <c:strCache>
                <c:ptCount val="1"/>
                <c:pt idx="0">
                  <c:v>Total</c:v>
                </c:pt>
              </c:strCache>
            </c:strRef>
          </c:tx>
          <c:spPr>
            <a:solidFill>
              <a:srgbClr val="008F00"/>
            </a:solidFill>
            <a:ln>
              <a:solidFill>
                <a:srgbClr val="92D05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'!$J$2:$J$7</c:f>
              <c:strCache>
                <c:ptCount val="5"/>
                <c:pt idx="0">
                  <c:v>Skincare</c:v>
                </c:pt>
                <c:pt idx="1">
                  <c:v>Haircare</c:v>
                </c:pt>
                <c:pt idx="2">
                  <c:v>Fragrances</c:v>
                </c:pt>
                <c:pt idx="3">
                  <c:v>Accessories</c:v>
                </c:pt>
                <c:pt idx="4">
                  <c:v>Makeup</c:v>
                </c:pt>
              </c:strCache>
            </c:strRef>
          </c:cat>
          <c:val>
            <c:numRef>
              <c:f>'PIVOT '!$K$2:$K$7</c:f>
              <c:numCache>
                <c:formatCode>"₦"#,##0</c:formatCode>
                <c:ptCount val="5"/>
                <c:pt idx="0">
                  <c:v>6369708.1600000346</c:v>
                </c:pt>
                <c:pt idx="1">
                  <c:v>6409123.5800000625</c:v>
                </c:pt>
                <c:pt idx="2">
                  <c:v>6415066.8499999829</c:v>
                </c:pt>
                <c:pt idx="3">
                  <c:v>6434772.059999953</c:v>
                </c:pt>
                <c:pt idx="4">
                  <c:v>6461095.9600000046</c:v>
                </c:pt>
              </c:numCache>
            </c:numRef>
          </c:val>
          <c:extLst>
            <c:ext xmlns:c16="http://schemas.microsoft.com/office/drawing/2014/chart" uri="{C3380CC4-5D6E-409C-BE32-E72D297353CC}">
              <c16:uniqueId val="{00000000-391D-844E-B7CD-6A4BD84E3B88}"/>
            </c:ext>
          </c:extLst>
        </c:ser>
        <c:dLbls>
          <c:showLegendKey val="0"/>
          <c:showVal val="0"/>
          <c:showCatName val="0"/>
          <c:showSerName val="0"/>
          <c:showPercent val="0"/>
          <c:showBubbleSize val="0"/>
        </c:dLbls>
        <c:gapWidth val="41"/>
        <c:overlap val="-27"/>
        <c:axId val="708903247"/>
        <c:axId val="708904959"/>
      </c:barChart>
      <c:catAx>
        <c:axId val="70890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NG"/>
          </a:p>
        </c:txPr>
        <c:crossAx val="708904959"/>
        <c:crosses val="autoZero"/>
        <c:auto val="1"/>
        <c:lblAlgn val="ctr"/>
        <c:lblOffset val="100"/>
        <c:noMultiLvlLbl val="0"/>
      </c:catAx>
      <c:valAx>
        <c:axId val="708904959"/>
        <c:scaling>
          <c:orientation val="minMax"/>
        </c:scaling>
        <c:delete val="1"/>
        <c:axPos val="l"/>
        <c:numFmt formatCode="&quot;₦&quot;#,##0" sourceLinked="1"/>
        <c:majorTickMark val="none"/>
        <c:minorTickMark val="none"/>
        <c:tickLblPos val="nextTo"/>
        <c:crossAx val="708903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!PivotTable5</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by Age group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7583371974864012E-2"/>
          <c:y val="0.21740740740740744"/>
          <c:w val="0.93241662802513603"/>
          <c:h val="0.67166645835937178"/>
        </c:manualLayout>
      </c:layout>
      <c:barChart>
        <c:barDir val="col"/>
        <c:grouping val="clustered"/>
        <c:varyColors val="0"/>
        <c:ser>
          <c:idx val="0"/>
          <c:order val="0"/>
          <c:tx>
            <c:strRef>
              <c:f>'PIVOT '!$H$1</c:f>
              <c:strCache>
                <c:ptCount val="1"/>
                <c:pt idx="0">
                  <c:v>Total</c:v>
                </c:pt>
              </c:strCache>
            </c:strRef>
          </c:tx>
          <c:spPr>
            <a:solidFill>
              <a:srgbClr val="008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'!$G$2:$G$6</c:f>
              <c:strCache>
                <c:ptCount val="4"/>
                <c:pt idx="0">
                  <c:v>25-34</c:v>
                </c:pt>
                <c:pt idx="1">
                  <c:v>35-44</c:v>
                </c:pt>
                <c:pt idx="2">
                  <c:v>45-54</c:v>
                </c:pt>
                <c:pt idx="3">
                  <c:v>55-65</c:v>
                </c:pt>
              </c:strCache>
            </c:strRef>
          </c:cat>
          <c:val>
            <c:numRef>
              <c:f>'PIVOT '!$H$2:$H$6</c:f>
              <c:numCache>
                <c:formatCode>"₦"#,##0</c:formatCode>
                <c:ptCount val="4"/>
                <c:pt idx="0">
                  <c:v>11392287.390000073</c:v>
                </c:pt>
                <c:pt idx="1">
                  <c:v>6725036.5700000208</c:v>
                </c:pt>
                <c:pt idx="2">
                  <c:v>6631102.6700000279</c:v>
                </c:pt>
                <c:pt idx="3">
                  <c:v>7341339.979999993</c:v>
                </c:pt>
              </c:numCache>
            </c:numRef>
          </c:val>
          <c:extLst>
            <c:ext xmlns:c16="http://schemas.microsoft.com/office/drawing/2014/chart" uri="{C3380CC4-5D6E-409C-BE32-E72D297353CC}">
              <c16:uniqueId val="{00000000-9919-7343-B8C0-4D5200D36BDC}"/>
            </c:ext>
          </c:extLst>
        </c:ser>
        <c:dLbls>
          <c:showLegendKey val="0"/>
          <c:showVal val="0"/>
          <c:showCatName val="0"/>
          <c:showSerName val="0"/>
          <c:showPercent val="0"/>
          <c:showBubbleSize val="0"/>
        </c:dLbls>
        <c:gapWidth val="50"/>
        <c:overlap val="-27"/>
        <c:axId val="468132287"/>
        <c:axId val="468629663"/>
      </c:barChart>
      <c:catAx>
        <c:axId val="46813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NG"/>
          </a:p>
        </c:txPr>
        <c:crossAx val="468629663"/>
        <c:crosses val="autoZero"/>
        <c:auto val="1"/>
        <c:lblAlgn val="ctr"/>
        <c:lblOffset val="100"/>
        <c:noMultiLvlLbl val="0"/>
      </c:catAx>
      <c:valAx>
        <c:axId val="468629663"/>
        <c:scaling>
          <c:orientation val="minMax"/>
        </c:scaling>
        <c:delete val="1"/>
        <c:axPos val="l"/>
        <c:numFmt formatCode="&quot;₦&quot;#,##0" sourceLinked="1"/>
        <c:majorTickMark val="none"/>
        <c:minorTickMark val="none"/>
        <c:tickLblPos val="nextTo"/>
        <c:crossAx val="46813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!PivotTable11</c:name>
    <c:fmtId val="13"/>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sz="1400"/>
              <a:t>Revenue by</a:t>
            </a:r>
            <a:r>
              <a:rPr lang="en-GB" sz="1400" baseline="0"/>
              <a:t> competitive level</a:t>
            </a:r>
            <a:r>
              <a:rPr lang="en-GB" sz="1400"/>
              <a:t> </a:t>
            </a:r>
            <a:r>
              <a:rPr lang="en-GB" sz="1400" baseline="0"/>
              <a:t>    </a:t>
            </a:r>
            <a:endParaRPr lang="en-GB" sz="1400"/>
          </a:p>
        </c:rich>
      </c:tx>
      <c:layout>
        <c:manualLayout>
          <c:xMode val="edge"/>
          <c:yMode val="edge"/>
          <c:x val="0.161310335138386"/>
          <c:y val="4.291187480544998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13289102216716986"/>
          <c:y val="0.30077736419923778"/>
          <c:w val="0.61923684882282481"/>
          <c:h val="0.44655921054443026"/>
        </c:manualLayout>
      </c:layout>
      <c:doughnutChart>
        <c:varyColors val="1"/>
        <c:ser>
          <c:idx val="0"/>
          <c:order val="0"/>
          <c:tx>
            <c:strRef>
              <c:f>'PIVOT '!$L$52</c:f>
              <c:strCache>
                <c:ptCount val="1"/>
                <c:pt idx="0">
                  <c:v>Total</c:v>
                </c:pt>
              </c:strCache>
            </c:strRef>
          </c:tx>
          <c:spPr>
            <a:solidFill>
              <a:srgbClr val="008F00"/>
            </a:solidFill>
          </c:spPr>
          <c:explosion val="2"/>
          <c:dPt>
            <c:idx val="0"/>
            <c:bubble3D val="0"/>
            <c:spPr>
              <a:solidFill>
                <a:srgbClr val="0432FF"/>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ECF-6040-978E-A6007CB3A9BB}"/>
              </c:ext>
            </c:extLst>
          </c:dPt>
          <c:dPt>
            <c:idx val="1"/>
            <c:bubble3D val="0"/>
            <c:explosion val="7"/>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ECF-6040-978E-A6007CB3A9BB}"/>
              </c:ext>
            </c:extLst>
          </c:dPt>
          <c:dPt>
            <c:idx val="2"/>
            <c:bubble3D val="0"/>
            <c:spPr>
              <a:solidFill>
                <a:srgbClr val="008F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ECF-6040-978E-A6007CB3A9B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'!$K$53:$K$56</c:f>
              <c:strCache>
                <c:ptCount val="3"/>
                <c:pt idx="0">
                  <c:v>High</c:v>
                </c:pt>
                <c:pt idx="1">
                  <c:v>Low</c:v>
                </c:pt>
                <c:pt idx="2">
                  <c:v>Medium</c:v>
                </c:pt>
              </c:strCache>
            </c:strRef>
          </c:cat>
          <c:val>
            <c:numRef>
              <c:f>'PIVOT '!$L$53:$L$56</c:f>
              <c:numCache>
                <c:formatCode>"₦"#,##0</c:formatCode>
                <c:ptCount val="3"/>
                <c:pt idx="0">
                  <c:v>3907485.4999999865</c:v>
                </c:pt>
                <c:pt idx="1">
                  <c:v>12154806.040000014</c:v>
                </c:pt>
                <c:pt idx="2">
                  <c:v>16027475.07000006</c:v>
                </c:pt>
              </c:numCache>
            </c:numRef>
          </c:val>
          <c:extLst>
            <c:ext xmlns:c16="http://schemas.microsoft.com/office/drawing/2014/chart" uri="{C3380CC4-5D6E-409C-BE32-E72D297353CC}">
              <c16:uniqueId val="{00000006-AECF-6040-978E-A6007CB3A9BB}"/>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1683283503363213"/>
          <c:y val="0.24543987417021906"/>
          <c:w val="0.15393368848493244"/>
          <c:h val="0.6522286148517676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!PivotTable7</c:name>
    <c:fmtId val="1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j-lt"/>
                <a:ea typeface="+mn-ea"/>
                <a:cs typeface="+mn-cs"/>
              </a:defRPr>
            </a:pPr>
            <a:r>
              <a:rPr lang="en-GB" b="1" baseline="0">
                <a:latin typeface="+mj-lt"/>
              </a:rPr>
              <a:t>Monthly Sales  Trend</a:t>
            </a:r>
            <a:endParaRPr lang="en-GB" b="1">
              <a:latin typeface="+mj-l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j-lt"/>
              <a:ea typeface="+mn-ea"/>
              <a:cs typeface="+mn-cs"/>
            </a:defRPr>
          </a:pPr>
          <a:endParaRPr lang="en-GB"/>
        </a:p>
      </c:txPr>
    </c:title>
    <c:autoTitleDeleted val="0"/>
    <c:pivotFmts>
      <c:pivotFmt>
        <c:idx val="0"/>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688266011871804E-4"/>
          <c:y val="0.29824312371912415"/>
          <c:w val="0.98090319592403874"/>
          <c:h val="0.51210629921259831"/>
        </c:manualLayout>
      </c:layout>
      <c:lineChart>
        <c:grouping val="standard"/>
        <c:varyColors val="0"/>
        <c:ser>
          <c:idx val="0"/>
          <c:order val="0"/>
          <c:tx>
            <c:strRef>
              <c:f>'PIVOT '!$D$19</c:f>
              <c:strCache>
                <c:ptCount val="1"/>
                <c:pt idx="0">
                  <c:v>Total</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dLbls>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'PIVOT '!$C$20:$C$32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'!$D$20:$D$32</c:f>
              <c:numCache>
                <c:formatCode>"₦"#,##0</c:formatCode>
                <c:ptCount val="12"/>
                <c:pt idx="0">
                  <c:v>2160220.0199999968</c:v>
                </c:pt>
                <c:pt idx="1">
                  <c:v>2058286.8499999912</c:v>
                </c:pt>
                <c:pt idx="2">
                  <c:v>2509782.8000000007</c:v>
                </c:pt>
                <c:pt idx="3">
                  <c:v>2557334.4700000002</c:v>
                </c:pt>
                <c:pt idx="4">
                  <c:v>2788892.1699999995</c:v>
                </c:pt>
                <c:pt idx="5">
                  <c:v>2785049.8900000178</c:v>
                </c:pt>
                <c:pt idx="6">
                  <c:v>2997680.5699999784</c:v>
                </c:pt>
                <c:pt idx="7">
                  <c:v>3152084.4999999963</c:v>
                </c:pt>
                <c:pt idx="8">
                  <c:v>2898538.0300000082</c:v>
                </c:pt>
                <c:pt idx="9">
                  <c:v>2880622.4899999886</c:v>
                </c:pt>
                <c:pt idx="10">
                  <c:v>2656289.4800000042</c:v>
                </c:pt>
                <c:pt idx="11">
                  <c:v>2644985.3399999975</c:v>
                </c:pt>
              </c:numCache>
            </c:numRef>
          </c:val>
          <c:smooth val="0"/>
          <c:extLst>
            <c:ext xmlns:c16="http://schemas.microsoft.com/office/drawing/2014/chart" uri="{C3380CC4-5D6E-409C-BE32-E72D297353CC}">
              <c16:uniqueId val="{00000000-CCE8-8749-9FC5-8015F0EFB9BD}"/>
            </c:ext>
          </c:extLst>
        </c:ser>
        <c:dLbls>
          <c:showLegendKey val="0"/>
          <c:showVal val="0"/>
          <c:showCatName val="0"/>
          <c:showSerName val="0"/>
          <c:showPercent val="0"/>
          <c:showBubbleSize val="0"/>
        </c:dLbls>
        <c:marker val="1"/>
        <c:smooth val="0"/>
        <c:axId val="468395695"/>
        <c:axId val="984528143"/>
      </c:lineChart>
      <c:catAx>
        <c:axId val="46839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984528143"/>
        <c:crosses val="autoZero"/>
        <c:auto val="1"/>
        <c:lblAlgn val="ctr"/>
        <c:lblOffset val="100"/>
        <c:noMultiLvlLbl val="0"/>
      </c:catAx>
      <c:valAx>
        <c:axId val="984528143"/>
        <c:scaling>
          <c:orientation val="minMax"/>
        </c:scaling>
        <c:delete val="1"/>
        <c:axPos val="l"/>
        <c:numFmt formatCode="&quot;₦&quot;#,##0" sourceLinked="1"/>
        <c:majorTickMark val="none"/>
        <c:minorTickMark val="none"/>
        <c:tickLblPos val="nextTo"/>
        <c:crossAx val="468395695"/>
        <c:crosses val="autoZero"/>
        <c:crossBetween val="between"/>
      </c:valAx>
      <c:spPr>
        <a:noFill/>
        <a:ln>
          <a:noFill/>
        </a:ln>
        <a:effectLst>
          <a:outerShdw blurRad="50800" dist="38100" dir="2700000" algn="t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E47A5D-825D-489B-B86E-69FB8F6FDDD5}" type="datetime1">
              <a:rPr lang="en-GB" smtClean="0"/>
              <a:t>03/03/2025</a:t>
            </a:fld>
            <a:endParaRPr lang="en-GB"/>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F75FB2-D12E-4669-8522-D3E2C7E6DC97}" type="slidenum">
              <a:rPr lang="en-GB" smtClean="0"/>
              <a:t>‹#›</a:t>
            </a:fld>
            <a:endParaRPr lang="en-GB"/>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2AF04-B2F6-42F0-B8D0-5C21D87AAE42}" type="datetime1">
              <a:rPr lang="en-GB" smtClean="0"/>
              <a:pPr/>
              <a:t>03/03/2025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18E0B9-48E4-499D-93B2-B07D00395BAC}" type="slidenum">
              <a:rPr lang="en-GB" noProof="0" smtClean="0"/>
              <a:t>‹#›</a:t>
            </a:fld>
            <a:endParaRPr lang="en-GB" noProof="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a:t>
            </a:fld>
            <a:endParaRPr lang="en-GB"/>
          </a:p>
        </p:txBody>
      </p:sp>
    </p:spTree>
    <p:extLst>
      <p:ext uri="{BB962C8B-B14F-4D97-AF65-F5344CB8AC3E}">
        <p14:creationId xmlns:p14="http://schemas.microsoft.com/office/powerpoint/2010/main" val="158409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10</a:t>
            </a:fld>
            <a:endParaRPr lang="en-GB"/>
          </a:p>
        </p:txBody>
      </p:sp>
    </p:spTree>
    <p:extLst>
      <p:ext uri="{BB962C8B-B14F-4D97-AF65-F5344CB8AC3E}">
        <p14:creationId xmlns:p14="http://schemas.microsoft.com/office/powerpoint/2010/main" val="61730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11</a:t>
            </a:fld>
            <a:endParaRPr lang="en-GB"/>
          </a:p>
        </p:txBody>
      </p:sp>
    </p:spTree>
    <p:extLst>
      <p:ext uri="{BB962C8B-B14F-4D97-AF65-F5344CB8AC3E}">
        <p14:creationId xmlns:p14="http://schemas.microsoft.com/office/powerpoint/2010/main" val="346691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2</a:t>
            </a:fld>
            <a:endParaRPr lang="en-GB"/>
          </a:p>
        </p:txBody>
      </p:sp>
    </p:spTree>
    <p:extLst>
      <p:ext uri="{BB962C8B-B14F-4D97-AF65-F5344CB8AC3E}">
        <p14:creationId xmlns:p14="http://schemas.microsoft.com/office/powerpoint/2010/main" val="63395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3</a:t>
            </a:fld>
            <a:endParaRPr lang="en-GB"/>
          </a:p>
        </p:txBody>
      </p:sp>
    </p:spTree>
    <p:extLst>
      <p:ext uri="{BB962C8B-B14F-4D97-AF65-F5344CB8AC3E}">
        <p14:creationId xmlns:p14="http://schemas.microsoft.com/office/powerpoint/2010/main" val="295212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4</a:t>
            </a:fld>
            <a:endParaRPr lang="en-GB"/>
          </a:p>
        </p:txBody>
      </p:sp>
    </p:spTree>
    <p:extLst>
      <p:ext uri="{BB962C8B-B14F-4D97-AF65-F5344CB8AC3E}">
        <p14:creationId xmlns:p14="http://schemas.microsoft.com/office/powerpoint/2010/main" val="1989894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5</a:t>
            </a:fld>
            <a:endParaRPr lang="en-GB"/>
          </a:p>
        </p:txBody>
      </p:sp>
    </p:spTree>
    <p:extLst>
      <p:ext uri="{BB962C8B-B14F-4D97-AF65-F5344CB8AC3E}">
        <p14:creationId xmlns:p14="http://schemas.microsoft.com/office/powerpoint/2010/main" val="180742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6</a:t>
            </a:fld>
            <a:endParaRPr lang="en-GB"/>
          </a:p>
        </p:txBody>
      </p:sp>
    </p:spTree>
    <p:extLst>
      <p:ext uri="{BB962C8B-B14F-4D97-AF65-F5344CB8AC3E}">
        <p14:creationId xmlns:p14="http://schemas.microsoft.com/office/powerpoint/2010/main" val="168239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7</a:t>
            </a:fld>
            <a:endParaRPr lang="en-GB"/>
          </a:p>
        </p:txBody>
      </p:sp>
    </p:spTree>
    <p:extLst>
      <p:ext uri="{BB962C8B-B14F-4D97-AF65-F5344CB8AC3E}">
        <p14:creationId xmlns:p14="http://schemas.microsoft.com/office/powerpoint/2010/main" val="178650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8</a:t>
            </a:fld>
            <a:endParaRPr lang="en-GB"/>
          </a:p>
        </p:txBody>
      </p:sp>
    </p:spTree>
    <p:extLst>
      <p:ext uri="{BB962C8B-B14F-4D97-AF65-F5344CB8AC3E}">
        <p14:creationId xmlns:p14="http://schemas.microsoft.com/office/powerpoint/2010/main" val="149673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9</a:t>
            </a:fld>
            <a:endParaRPr lang="en-GB"/>
          </a:p>
        </p:txBody>
      </p:sp>
    </p:spTree>
    <p:extLst>
      <p:ext uri="{BB962C8B-B14F-4D97-AF65-F5344CB8AC3E}">
        <p14:creationId xmlns:p14="http://schemas.microsoft.com/office/powerpoint/2010/main" val="217869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rtlCol="0"/>
          <a:lstStyle/>
          <a:p>
            <a:pPr rtl="0"/>
            <a:r>
              <a:rPr lang="en-GB" noProof="0"/>
              <a:t>Click icon to add picture</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rtlCol="0" anchor="b">
            <a:normAutofit/>
          </a:bodyPr>
          <a:lstStyle>
            <a:lvl1pPr algn="r">
              <a:defRPr sz="5400">
                <a:solidFill>
                  <a:schemeClr val="tx1">
                    <a:lumMod val="65000"/>
                    <a:lumOff val="3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rtlCol="0">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rtlCol="0" anchor="b"/>
          <a:lstStyle>
            <a:lvl1pPr marL="0" indent="0">
              <a:buNone/>
              <a:defRPr/>
            </a:lvl1pPr>
          </a:lstStyle>
          <a:p>
            <a:pPr rtl="0"/>
            <a:r>
              <a:rPr lang="en-GB" noProof="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solidFill>
                  <a:schemeClr val="bg1"/>
                </a:solidFill>
              </a:defRPr>
            </a:lvl1pPr>
          </a:lstStyle>
          <a:p>
            <a:pPr rtl="0"/>
            <a:r>
              <a:rPr lang="en-GB" noProof="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solidFill>
                  <a:schemeClr val="bg1"/>
                </a:solidFill>
              </a:defRPr>
            </a:lvl1pPr>
          </a:lstStyle>
          <a:p>
            <a:pPr rtl="0"/>
            <a:r>
              <a:rPr lang="en-GB" noProof="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2</a:t>
            </a:r>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3</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rtlCol="0">
            <a:normAutofit/>
          </a:bodyPr>
          <a:lstStyle>
            <a:lvl1pPr>
              <a:defRPr sz="1600"/>
            </a:lvl1pPr>
          </a:lstStyle>
          <a:p>
            <a:pPr rtl="0"/>
            <a:r>
              <a:rPr lang="en-GB" noProof="0"/>
              <a:t>Click icon to add picture</a:t>
            </a:r>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rtlCol="0">
            <a:normAutofit/>
          </a:bodyPr>
          <a:lstStyle>
            <a:lvl1pPr>
              <a:defRPr sz="1600"/>
            </a:lvl1pPr>
          </a:lstStyle>
          <a:p>
            <a:pPr rtl="0"/>
            <a:r>
              <a:rPr lang="en-GB" noProof="0"/>
              <a:t>Click icon to add picture</a:t>
            </a:r>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rtlCol="0">
            <a:normAutofit/>
          </a:bodyPr>
          <a:lstStyle>
            <a:lvl1pPr>
              <a:defRPr sz="1600"/>
            </a:lvl1pPr>
          </a:lstStyle>
          <a:p>
            <a:pPr rtl="0"/>
            <a:r>
              <a:rPr lang="en-GB" noProof="0"/>
              <a:t>Click icon to add picture</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n-GB" noProof="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rtlCol="0">
            <a:noAutofit/>
          </a:bodyPr>
          <a:lstStyle>
            <a:lvl1pPr marL="0" indent="0" algn="l">
              <a:buFont typeface="Arial" panose="020B0604020202020204" pitchFamily="34" charset="0"/>
              <a:buNone/>
              <a:defRPr sz="1200" b="1">
                <a:solidFill>
                  <a:schemeClr val="accent4"/>
                </a:solidFill>
              </a:defRPr>
            </a:lvl1pPr>
          </a:lstStyle>
          <a:p>
            <a:pPr lvl="0" rtl="0"/>
            <a:r>
              <a:rPr lang="en-GB" noProof="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rtlCol="0">
            <a:noAutofit/>
          </a:bodyPr>
          <a:lstStyle>
            <a:lvl1pPr marL="0" indent="0" algn="r">
              <a:buFont typeface="Arial" panose="020B0604020202020204" pitchFamily="34" charset="0"/>
              <a:buNone/>
              <a:defRPr sz="1200" b="1">
                <a:solidFill>
                  <a:schemeClr val="accent4"/>
                </a:solidFill>
              </a:defRPr>
            </a:lvl1pPr>
          </a:lstStyle>
          <a:p>
            <a:pPr lvl="0" rtl="0"/>
            <a:r>
              <a:rPr lang="en-GB" noProof="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n-GB" noProof="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rtlCol="0" anchor="b"/>
          <a:lstStyle>
            <a:lvl1pPr algn="ctr">
              <a:defRPr>
                <a:solidFill>
                  <a:schemeClr val="tx1">
                    <a:lumMod val="50000"/>
                    <a:lumOff val="50000"/>
                  </a:schemeClr>
                </a:solidFill>
              </a:defRPr>
            </a:lvl1pPr>
          </a:lstStyle>
          <a:p>
            <a:pPr rtl="0"/>
            <a:r>
              <a:rPr lang="en-GB" noProof="0"/>
              <a:t>Click to edit Master title style</a:t>
            </a:r>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rtlCol="0">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rtlCol="0"/>
          <a:lstStyle>
            <a:lvl1pPr algn="ctr">
              <a:defRPr/>
            </a:lvl1pPr>
          </a:lstStyle>
          <a:p>
            <a:pPr rtl="0"/>
            <a:r>
              <a:rPr lang="en-GB" noProof="0"/>
              <a:t>Click to edit Master title style</a:t>
            </a:r>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rtlCol="0">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rtlCol="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rtl="0"/>
            <a:r>
              <a:rPr lang="en-GB" noProof="0"/>
              <a:t>Item Title</a:t>
            </a:r>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n-GB" noProof="0"/>
              <a:t>Year</a:t>
            </a:r>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n-GB" noProof="0"/>
              <a:t>Year</a:t>
            </a:r>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rtlCol="0"/>
          <a:lstStyle/>
          <a:p>
            <a:pPr rtl="0"/>
            <a:r>
              <a:rPr lang="en-GB" noProof="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rtlCol="0"/>
          <a:lstStyle/>
          <a:p>
            <a:pPr rtl="0"/>
            <a:r>
              <a:rPr lang="en-GB" noProof="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rtlCol="0"/>
          <a:lstStyle/>
          <a:p>
            <a:pPr rtl="0"/>
            <a:r>
              <a:rPr lang="en-GB" noProof="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rtlCol="0"/>
          <a:lstStyle/>
          <a:p>
            <a:pPr rtl="0"/>
            <a:r>
              <a:rPr lang="en-GB" noProof="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rtlCol="0"/>
          <a:lstStyle/>
          <a:p>
            <a:pPr rtl="0"/>
            <a:r>
              <a:rPr lang="en-GB" noProof="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rtlCol="0"/>
          <a:lstStyle/>
          <a:p>
            <a:pPr rtl="0"/>
            <a:r>
              <a:rPr lang="en-GB" noProof="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rtlCol="0"/>
          <a:lstStyle/>
          <a:p>
            <a:pPr rtl="0"/>
            <a:r>
              <a:rPr lang="en-GB" noProof="0"/>
              <a:t>Click icon to add picture</a:t>
            </a:r>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rtlCol="0"/>
          <a:lstStyle/>
          <a:p>
            <a:pPr rtl="0"/>
            <a:r>
              <a:rPr lang="en-GB" noProof="0"/>
              <a:t>Click icon to add picture</a:t>
            </a:r>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rtlCol="0"/>
          <a:lstStyle/>
          <a:p>
            <a:pPr rtl="0"/>
            <a:r>
              <a:rPr lang="en-GB" noProof="0"/>
              <a:t>Click icon to add picture</a:t>
            </a:r>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rtlCol="0"/>
          <a:lstStyle/>
          <a:p>
            <a:pPr rtl="0"/>
            <a:r>
              <a:rPr lang="en-GB" noProof="0"/>
              <a:t>Click icon to add picture</a:t>
            </a:r>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rtlCol="0"/>
          <a:lstStyle>
            <a:lvl1pPr algn="l">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rtlCol="0">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rtl="0"/>
            <a:r>
              <a:rPr lang="en-GB" noProof="0"/>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n-GB" noProof="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n-GB" noProof="0"/>
              <a:t>Click to edit Master title style</a:t>
            </a:r>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rtlCol="0"/>
          <a:lstStyle/>
          <a:p>
            <a:pPr rtl="0"/>
            <a:r>
              <a:rPr lang="en-GB" noProof="0"/>
              <a:t>Click icon to add picture</a:t>
            </a:r>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rtlCol="0"/>
          <a:lstStyle/>
          <a:p>
            <a:pPr rtl="0"/>
            <a:r>
              <a:rPr lang="en-GB" noProof="0"/>
              <a:t>Click icon to add picture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n-GB" noProof="0"/>
              <a:t>Click to edit Master title style</a:t>
            </a:r>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rtlCol="0"/>
          <a:lstStyle/>
          <a:p>
            <a:pPr rtl="0"/>
            <a:r>
              <a:rPr lang="en-GB" noProof="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rtlCol="0"/>
          <a:lstStyle>
            <a:lvl1pPr algn="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a:p>
            <a:pPr lvl="1" rtl="0"/>
            <a:r>
              <a:rPr lang="en-GB" noProof="0"/>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rtlCol="0"/>
          <a:lstStyle/>
          <a:p>
            <a:pPr rtl="0"/>
            <a:r>
              <a:rPr lang="en-GB" noProof="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rtlCol="0"/>
          <a:lstStyle/>
          <a:p>
            <a:pPr rtl="0"/>
            <a:r>
              <a:rPr lang="en-GB" noProof="0"/>
              <a:t>Click icon to add picture</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rtlCol="0"/>
          <a:lstStyle>
            <a:lvl1pPr algn="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rtlCol="0"/>
          <a:lstStyle/>
          <a:p>
            <a:pPr rtl="0"/>
            <a:r>
              <a:rPr lang="en-GB" noProof="0"/>
              <a:t>Click icon to add picture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rtlCol="0"/>
          <a:lstStyle/>
          <a:p>
            <a:pPr rtl="0"/>
            <a:r>
              <a:rPr lang="en-GB" noProof="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rtlCol="0"/>
          <a:lstStyle>
            <a:lvl1pPr algn="l">
              <a:defRPr/>
            </a:lvl1pPr>
          </a:lstStyle>
          <a:p>
            <a:pPr rtl="0"/>
            <a:r>
              <a:rPr lang="en-GB" noProof="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n-GB" noProof="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rtlCol="0"/>
          <a:lstStyle/>
          <a:p>
            <a:pPr rtl="0"/>
            <a:r>
              <a:rPr lang="en-GB" noProof="0"/>
              <a:t>Click icon to add picture</a:t>
            </a:r>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rtlCol="0" anchor="ctr">
            <a:noAutofit/>
          </a:bodyPr>
          <a:lstStyle>
            <a:lvl1pPr algn="ctr">
              <a:defRPr sz="5400">
                <a:solidFill>
                  <a:schemeClr val="tx1">
                    <a:lumMod val="65000"/>
                    <a:lumOff val="35000"/>
                  </a:schemeClr>
                </a:solidFill>
              </a:defRPr>
            </a:lvl1pPr>
          </a:lstStyle>
          <a:p>
            <a:pPr rtl="0"/>
            <a:r>
              <a:rPr lang="en-GB" noProof="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GB" noProof="0"/>
              <a:t>Click icon to add picture</a:t>
            </a:r>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GB" noProof="0"/>
              <a:t>Click icon to add picture</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GB" noProof="0"/>
              <a:t>Click icon to add picture</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rtlCol="0"/>
          <a:lstStyle>
            <a:lvl1pPr algn="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rtlCol="0"/>
          <a:lstStyle/>
          <a:p>
            <a:pPr rtl="0"/>
            <a:r>
              <a:rPr lang="en-GB" noProof="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pPr rtl="0"/>
            <a:r>
              <a:rPr lang="en-GB" noProof="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four cacti in pots">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58724" y="457200"/>
            <a:ext cx="11274552" cy="5943600"/>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rtlCol="0">
            <a:normAutofit/>
          </a:bodyPr>
          <a:lstStyle/>
          <a:p>
            <a:pPr rtl="0"/>
            <a:r>
              <a:rPr lang="en-GB" sz="4400" dirty="0"/>
              <a:t>CLEARX</a:t>
            </a:r>
            <a:r>
              <a:rPr lang="en-GB" dirty="0"/>
              <a:t> </a:t>
            </a:r>
            <a:r>
              <a:rPr lang="en-GB" sz="4400" dirty="0"/>
              <a:t>cosmetics</a:t>
            </a:r>
            <a:r>
              <a:rPr lang="en-GB" dirty="0"/>
              <a:t> </a:t>
            </a:r>
            <a:br>
              <a:rPr lang="en-GB" dirty="0"/>
            </a:br>
            <a:r>
              <a:rPr lang="en-GB" dirty="0"/>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Chart 40">
            <a:extLst>
              <a:ext uri="{FF2B5EF4-FFF2-40B4-BE49-F238E27FC236}">
                <a16:creationId xmlns:a16="http://schemas.microsoft.com/office/drawing/2014/main" id="{1DDD97D2-D089-044A-BC12-07061CD4DBEF}"/>
              </a:ext>
            </a:extLst>
          </p:cNvPr>
          <p:cNvGraphicFramePr>
            <a:graphicFrameLocks/>
          </p:cNvGraphicFramePr>
          <p:nvPr>
            <p:extLst>
              <p:ext uri="{D42A27DB-BD31-4B8C-83A1-F6EECF244321}">
                <p14:modId xmlns:p14="http://schemas.microsoft.com/office/powerpoint/2010/main" val="1435135482"/>
              </p:ext>
            </p:extLst>
          </p:nvPr>
        </p:nvGraphicFramePr>
        <p:xfrm>
          <a:off x="456843" y="330489"/>
          <a:ext cx="11347230" cy="2317750"/>
        </p:xfrm>
        <a:graphic>
          <a:graphicData uri="http://schemas.openxmlformats.org/drawingml/2006/chart">
            <c:chart xmlns:c="http://schemas.openxmlformats.org/drawingml/2006/chart" xmlns:r="http://schemas.openxmlformats.org/officeDocument/2006/relationships" r:id="rId3"/>
          </a:graphicData>
        </a:graphic>
      </p:graphicFrame>
      <p:sp>
        <p:nvSpPr>
          <p:cNvPr id="42" name="TextBox 41">
            <a:extLst>
              <a:ext uri="{FF2B5EF4-FFF2-40B4-BE49-F238E27FC236}">
                <a16:creationId xmlns:a16="http://schemas.microsoft.com/office/drawing/2014/main" id="{E0BBBE9A-7DF7-DF0E-2620-D8E607F761C6}"/>
              </a:ext>
            </a:extLst>
          </p:cNvPr>
          <p:cNvSpPr txBox="1"/>
          <p:nvPr/>
        </p:nvSpPr>
        <p:spPr>
          <a:xfrm>
            <a:off x="762002" y="3255818"/>
            <a:ext cx="10640290" cy="1477328"/>
          </a:xfrm>
          <a:prstGeom prst="rect">
            <a:avLst/>
          </a:prstGeom>
          <a:noFill/>
        </p:spPr>
        <p:txBody>
          <a:bodyPr wrap="square" rtlCol="0">
            <a:spAutoFit/>
          </a:bodyPr>
          <a:lstStyle/>
          <a:p>
            <a:r>
              <a:rPr lang="en-GB" b="0" i="0" u="none" strike="noStrike" dirty="0">
                <a:solidFill>
                  <a:srgbClr val="000000"/>
                </a:solidFill>
                <a:effectLst/>
              </a:rPr>
              <a:t>The monthly sales trend shows a steady increase to August, peaking at ₦3,152,085 in August, followed by a gradual decline towards December. To optimize sales performance, resources should be concentrated during peak months to meet higher demand, while strategic discounts or marketing efforts can help sustain revenue during the lower months. This data-driven approach will enhance sales efficiency and improve overall profitability.</a:t>
            </a:r>
            <a:endParaRPr lang="en-NG" dirty="0"/>
          </a:p>
        </p:txBody>
      </p:sp>
    </p:spTree>
    <p:extLst>
      <p:ext uri="{BB962C8B-B14F-4D97-AF65-F5344CB8AC3E}">
        <p14:creationId xmlns:p14="http://schemas.microsoft.com/office/powerpoint/2010/main" val="73841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838200" y="365125"/>
            <a:ext cx="10515600" cy="1059924"/>
          </a:xfrm>
        </p:spPr>
        <p:txBody>
          <a:bodyPr rtlCol="0"/>
          <a:lstStyle/>
          <a:p>
            <a:pPr rtl="0"/>
            <a:r>
              <a:rPr lang="en-GB" b="1" dirty="0"/>
              <a:t>Summary</a:t>
            </a:r>
            <a:r>
              <a:rPr lang="en-GB" dirty="0"/>
              <a:t> </a:t>
            </a:r>
          </a:p>
        </p:txBody>
      </p:sp>
      <p:sp>
        <p:nvSpPr>
          <p:cNvPr id="99" name="Footer Placeholder 98">
            <a:extLst>
              <a:ext uri="{FF2B5EF4-FFF2-40B4-BE49-F238E27FC236}">
                <a16:creationId xmlns:a16="http://schemas.microsoft.com/office/drawing/2014/main" id="{40F2CC71-2F3A-4594-B8D9-6343A4E974D6}"/>
              </a:ext>
            </a:extLst>
          </p:cNvPr>
          <p:cNvSpPr>
            <a:spLocks noGrp="1"/>
          </p:cNvSpPr>
          <p:nvPr>
            <p:ph type="ftr" sz="quarter" idx="21"/>
          </p:nvPr>
        </p:nvSpPr>
        <p:spPr>
          <a:xfrm>
            <a:off x="4038600" y="6356350"/>
            <a:ext cx="4114800" cy="365125"/>
          </a:xfrm>
        </p:spPr>
        <p:txBody>
          <a:bodyPr rtlCol="0"/>
          <a:lstStyle/>
          <a:p>
            <a:pPr rtl="0"/>
            <a:r>
              <a:rPr lang="en-GB" sz="1800" dirty="0"/>
              <a:t>Oreoluwa  Anthony Iyiola </a:t>
            </a:r>
          </a:p>
        </p:txBody>
      </p:sp>
      <p:sp>
        <p:nvSpPr>
          <p:cNvPr id="25" name="TextBox 24">
            <a:extLst>
              <a:ext uri="{FF2B5EF4-FFF2-40B4-BE49-F238E27FC236}">
                <a16:creationId xmlns:a16="http://schemas.microsoft.com/office/drawing/2014/main" id="{FBE6CA3E-61C4-D219-9F9E-D625A8713E3B}"/>
              </a:ext>
            </a:extLst>
          </p:cNvPr>
          <p:cNvSpPr txBox="1"/>
          <p:nvPr/>
        </p:nvSpPr>
        <p:spPr>
          <a:xfrm>
            <a:off x="1094508" y="1425049"/>
            <a:ext cx="10259292" cy="3139321"/>
          </a:xfrm>
          <a:prstGeom prst="rect">
            <a:avLst/>
          </a:prstGeom>
          <a:noFill/>
        </p:spPr>
        <p:txBody>
          <a:bodyPr wrap="square">
            <a:spAutoFit/>
          </a:bodyPr>
          <a:lstStyle/>
          <a:p>
            <a:r>
              <a:rPr lang="en-NG" dirty="0"/>
              <a:t>Clearx faced data fragmentation  problem as sales data was manually collected from three branches. Although the data was properly recorded and required minimal cleaning, the manual process was time-consuming and inefficient. To address this, data collection was streamlined using Office Script automation, improving data quality and saving time while ensuring a more consistent and efficient reporting process.</a:t>
            </a:r>
            <a:r>
              <a:rPr lang="en-GB" i="0" u="none" strike="noStrike" dirty="0">
                <a:solidFill>
                  <a:srgbClr val="000000"/>
                </a:solidFill>
                <a:effectLst/>
              </a:rPr>
              <a:t> </a:t>
            </a:r>
            <a:r>
              <a:rPr lang="en-GB" b="0" i="0" u="none" strike="noStrike" dirty="0">
                <a:solidFill>
                  <a:srgbClr val="000000"/>
                </a:solidFill>
                <a:effectLst/>
              </a:rPr>
              <a:t>An Excel dashboard was implemented, the dashboard enables data-driven decision-making by visualizing; revenue by product category, competitive level, age group revenue distribution,  location, monthly sales trend along side with slicers to effectively interact with dashboard. </a:t>
            </a:r>
          </a:p>
          <a:p>
            <a:r>
              <a:rPr lang="en-GB" b="0" i="0" u="none" strike="noStrike">
                <a:solidFill>
                  <a:srgbClr val="000000"/>
                </a:solidFill>
                <a:effectLst/>
              </a:rPr>
              <a:t>This </a:t>
            </a:r>
            <a:r>
              <a:rPr lang="en-GB" b="0" i="0" u="none" strike="noStrike" dirty="0">
                <a:solidFill>
                  <a:srgbClr val="000000"/>
                </a:solidFill>
                <a:effectLst/>
              </a:rPr>
              <a:t>solution improved decision-making, optimized resources  allocation, and enhanced strategic planning while boosting overall operational efficiency</a:t>
            </a:r>
            <a:r>
              <a:rPr lang="en-GB" b="0" i="0" u="none" strike="noStrike" dirty="0">
                <a:solidFill>
                  <a:srgbClr val="000000"/>
                </a:solidFill>
                <a:effectLst/>
                <a:latin typeface="-webkit-standard"/>
              </a:rPr>
              <a:t>.</a:t>
            </a:r>
            <a:endParaRPr lang="en-GB" i="0" u="none" strike="noStrike" dirty="0">
              <a:solidFill>
                <a:srgbClr val="000000"/>
              </a:solidFill>
              <a:effectLst/>
              <a:latin typeface="-webkit-standard"/>
            </a:endParaRPr>
          </a:p>
          <a:p>
            <a:endParaRPr lang="en-GB" dirty="0">
              <a:solidFill>
                <a:srgbClr val="000000"/>
              </a:solidFill>
              <a:latin typeface="-webkit-standard"/>
            </a:endParaRPr>
          </a:p>
          <a:p>
            <a:r>
              <a:rPr lang="en-GB" i="0" u="none" strike="noStrike" dirty="0">
                <a:solidFill>
                  <a:srgbClr val="000000"/>
                </a:solidFill>
                <a:effectLst/>
                <a:latin typeface="-webkit-standard"/>
              </a:rPr>
              <a:t> </a:t>
            </a:r>
            <a:endParaRPr lang="en-NG" dirty="0"/>
          </a:p>
        </p:txBody>
      </p:sp>
    </p:spTree>
    <p:extLst>
      <p:ext uri="{BB962C8B-B14F-4D97-AF65-F5344CB8AC3E}">
        <p14:creationId xmlns:p14="http://schemas.microsoft.com/office/powerpoint/2010/main" val="311807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581400" y="365125"/>
            <a:ext cx="7287768" cy="1325563"/>
          </a:xfrm>
        </p:spPr>
        <p:txBody>
          <a:bodyPr rtlCol="0"/>
          <a:lstStyle/>
          <a:p>
            <a:pPr rtl="0"/>
            <a:r>
              <a:rPr lang="en-GB" dirty="0"/>
              <a:t>About us</a:t>
            </a: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524000" y="1941230"/>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584448" y="4407408"/>
            <a:ext cx="7287768" cy="1371600"/>
          </a:xfrm>
        </p:spPr>
        <p:txBody>
          <a:bodyPr rtlCol="0">
            <a:noAutofit/>
          </a:bodyPr>
          <a:lstStyle/>
          <a:p>
            <a:pPr rtl="0"/>
            <a:r>
              <a:rPr lang="en-GB" b="0" i="0" u="none" strike="noStrike" dirty="0">
                <a:solidFill>
                  <a:srgbClr val="434343"/>
                </a:solidFill>
                <a:effectLst/>
              </a:rPr>
              <a:t>CLEARX Cosmetics was established in; 2021 and it is a cosmetics company in Nigeria known for its commitment to quality, innovation, and community engagement. With a diverse product range, locally-sourced ingredients, and a customer-centric approach, the company has solidified position as a trusted name in the Nigerian beauty industry and is poised for further growth and expansion.</a:t>
            </a:r>
            <a:r>
              <a:rPr lang="en-GB" dirty="0"/>
              <a: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GB" smtClean="0"/>
              <a:pPr/>
              <a:t>2</a:t>
            </a:fld>
            <a:endParaRPr lang="en-GB" dirty="0"/>
          </a:p>
        </p:txBody>
      </p:sp>
    </p:spTree>
    <p:extLst>
      <p:ext uri="{BB962C8B-B14F-4D97-AF65-F5344CB8AC3E}">
        <p14:creationId xmlns:p14="http://schemas.microsoft.com/office/powerpoint/2010/main" val="14633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518686" y="365125"/>
            <a:ext cx="9986601" cy="1325563"/>
          </a:xfrm>
        </p:spPr>
        <p:txBody>
          <a:bodyPr rtlCol="0">
            <a:normAutofit/>
          </a:bodyPr>
          <a:lstStyle/>
          <a:p>
            <a:pPr rtl="0"/>
            <a:r>
              <a:rPr lang="en-GB" sz="4000" b="1" dirty="0"/>
              <a:t>Business Problem</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62571" y="1981853"/>
            <a:ext cx="8845211" cy="3019638"/>
          </a:xfrm>
        </p:spPr>
        <p:txBody>
          <a:bodyPr rtlCol="0"/>
          <a:lstStyle/>
          <a:p>
            <a:pPr marL="342900" indent="-342900" rtl="0">
              <a:buFont typeface="Arial" panose="020B0604020202020204" pitchFamily="34" charset="0"/>
              <a:buChar char="•"/>
            </a:pPr>
            <a:r>
              <a:rPr lang="en-GB" sz="2400" b="1" dirty="0"/>
              <a:t>Data fragmentation : </a:t>
            </a:r>
            <a:r>
              <a:rPr lang="en-GB" sz="2000" b="0" i="0" u="none" strike="noStrike" dirty="0">
                <a:solidFill>
                  <a:srgbClr val="434343"/>
                </a:solidFill>
                <a:effectLst/>
              </a:rPr>
              <a:t>Sales data is collected manually across the three branches, leading to fragmented, error-prone records</a:t>
            </a:r>
            <a:endParaRPr lang="en-GB" sz="2000" b="1" dirty="0"/>
          </a:p>
          <a:p>
            <a:pPr marL="342900" indent="-342900" rtl="0">
              <a:buFont typeface="Arial" panose="020B0604020202020204" pitchFamily="34" charset="0"/>
              <a:buChar char="•"/>
            </a:pPr>
            <a:r>
              <a:rPr lang="en-GB" sz="2400" b="1" dirty="0"/>
              <a:t>Limited data analysis</a:t>
            </a:r>
            <a:r>
              <a:rPr lang="en-GB" sz="2800" b="1" dirty="0"/>
              <a:t>: </a:t>
            </a:r>
            <a:r>
              <a:rPr lang="en-GB" sz="2000" b="0" i="0" u="none" strike="noStrike" dirty="0">
                <a:solidFill>
                  <a:srgbClr val="434343"/>
                </a:solidFill>
                <a:effectLst/>
              </a:rPr>
              <a:t>The lack of data analysis tools hinders the company's ability to gain insights into customer preferences, and regional trends</a:t>
            </a:r>
            <a:endParaRPr lang="en-GB" sz="2000" b="1" dirty="0"/>
          </a:p>
          <a:p>
            <a:pPr marL="342900" indent="-342900" rtl="0">
              <a:buFont typeface="Arial" panose="020B0604020202020204" pitchFamily="34" charset="0"/>
              <a:buChar char="•"/>
            </a:pPr>
            <a:r>
              <a:rPr lang="en-GB" sz="2400" b="1" dirty="0"/>
              <a:t>Resources allocation</a:t>
            </a:r>
            <a:r>
              <a:rPr lang="en-GB" sz="2800" b="1" dirty="0"/>
              <a:t>: </a:t>
            </a:r>
            <a:r>
              <a:rPr lang="en-GB" sz="2000" b="0" i="0" u="none" strike="noStrike" dirty="0">
                <a:solidFill>
                  <a:srgbClr val="434343"/>
                </a:solidFill>
                <a:effectLst/>
              </a:rPr>
              <a:t>CLEARX Cosmetics struggles to allocate resources efficiently, leading to stockouts or overstock situations</a:t>
            </a:r>
            <a:r>
              <a:rPr lang="en-GB" sz="3200" b="0" i="0" u="none" strike="noStrike" dirty="0">
                <a:solidFill>
                  <a:srgbClr val="434343"/>
                </a:solidFill>
                <a:effectLst/>
                <a:latin typeface="Nunito Sans" pitchFamily="2" charset="77"/>
              </a:rPr>
              <a:t>.</a:t>
            </a:r>
            <a:r>
              <a:rPr lang="en-GB" sz="2800" b="1" dirty="0"/>
              <a:t> </a:t>
            </a:r>
          </a:p>
        </p:txBody>
      </p:sp>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rtlCol="0"/>
          <a:lstStyle/>
          <a:p>
            <a:pPr rtl="0"/>
            <a:r>
              <a:rPr lang="en-GB" dirty="0"/>
              <a:t>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a:t>3</a:t>
            </a:fld>
            <a:endParaRPr lang="en-GB"/>
          </a:p>
        </p:txBody>
      </p:sp>
    </p:spTree>
    <p:extLst>
      <p:ext uri="{BB962C8B-B14F-4D97-AF65-F5344CB8AC3E}">
        <p14:creationId xmlns:p14="http://schemas.microsoft.com/office/powerpoint/2010/main" val="26344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5">
            <a:extLst>
              <a:ext uri="{FF2B5EF4-FFF2-40B4-BE49-F238E27FC236}">
                <a16:creationId xmlns:a16="http://schemas.microsoft.com/office/drawing/2014/main" id="{AC12BBEE-57EB-45AB-B1F9-947F7072A694}"/>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smtClean="0"/>
              <a:pPr/>
              <a:t>4</a:t>
            </a:fld>
            <a:endParaRPr lang="en-GB"/>
          </a:p>
        </p:txBody>
      </p:sp>
      <p:sp>
        <p:nvSpPr>
          <p:cNvPr id="37" name="TextBox 36">
            <a:extLst>
              <a:ext uri="{FF2B5EF4-FFF2-40B4-BE49-F238E27FC236}">
                <a16:creationId xmlns:a16="http://schemas.microsoft.com/office/drawing/2014/main" id="{5524A166-30EA-2646-5E0E-566A1C7F7FFF}"/>
              </a:ext>
            </a:extLst>
          </p:cNvPr>
          <p:cNvSpPr txBox="1"/>
          <p:nvPr/>
        </p:nvSpPr>
        <p:spPr>
          <a:xfrm>
            <a:off x="410145" y="5615582"/>
            <a:ext cx="11258640" cy="923330"/>
          </a:xfrm>
          <a:prstGeom prst="rect">
            <a:avLst/>
          </a:prstGeom>
          <a:noFill/>
        </p:spPr>
        <p:txBody>
          <a:bodyPr wrap="square">
            <a:spAutoFit/>
          </a:bodyPr>
          <a:lstStyle/>
          <a:p>
            <a:r>
              <a:rPr lang="en-GB" dirty="0">
                <a:solidFill>
                  <a:srgbClr val="000000"/>
                </a:solidFill>
              </a:rPr>
              <a:t>T</a:t>
            </a:r>
            <a:r>
              <a:rPr lang="en-GB" b="0" i="0" u="none" strike="noStrike" dirty="0">
                <a:solidFill>
                  <a:srgbClr val="000000"/>
                </a:solidFill>
                <a:effectLst/>
              </a:rPr>
              <a:t>his dashboard enables data-driven decision-making by visualizing; revenue by product category, competitive level, age group revenue distribution,  location, monthly sales trend along side with slicers to effectively interact with dashboard. </a:t>
            </a:r>
          </a:p>
          <a:p>
            <a:r>
              <a:rPr lang="en-GB" dirty="0">
                <a:solidFill>
                  <a:srgbClr val="000000"/>
                </a:solidFill>
              </a:rPr>
              <a:t>   </a:t>
            </a:r>
            <a:endParaRPr lang="en-GB" i="0" u="none" strike="noStrike" dirty="0">
              <a:solidFill>
                <a:srgbClr val="000000"/>
              </a:solidFill>
              <a:effectLst/>
              <a:latin typeface="-webkit-standard"/>
            </a:endParaRPr>
          </a:p>
        </p:txBody>
      </p:sp>
      <p:pic>
        <p:nvPicPr>
          <p:cNvPr id="3" name="Picture 2" descr="A screenshot of a computer&#10;&#10;AI-generated content may be incorrect.">
            <a:extLst>
              <a:ext uri="{FF2B5EF4-FFF2-40B4-BE49-F238E27FC236}">
                <a16:creationId xmlns:a16="http://schemas.microsoft.com/office/drawing/2014/main" id="{244A8D35-548D-9539-93C6-F7A3223A328C}"/>
              </a:ext>
            </a:extLst>
          </p:cNvPr>
          <p:cNvPicPr>
            <a:picLocks noChangeAspect="1"/>
          </p:cNvPicPr>
          <p:nvPr/>
        </p:nvPicPr>
        <p:blipFill>
          <a:blip r:embed="rId3"/>
          <a:stretch>
            <a:fillRect/>
          </a:stretch>
        </p:blipFill>
        <p:spPr>
          <a:xfrm>
            <a:off x="1" y="319088"/>
            <a:ext cx="11668784" cy="5296494"/>
          </a:xfrm>
          <a:prstGeom prst="rect">
            <a:avLst/>
          </a:prstGeom>
        </p:spPr>
      </p:pic>
    </p:spTree>
    <p:extLst>
      <p:ext uri="{BB962C8B-B14F-4D97-AF65-F5344CB8AC3E}">
        <p14:creationId xmlns:p14="http://schemas.microsoft.com/office/powerpoint/2010/main" val="210478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smtClean="0"/>
              <a:pPr/>
              <a:t>5</a:t>
            </a:fld>
            <a:endParaRPr lang="en-GB"/>
          </a:p>
        </p:txBody>
      </p:sp>
      <p:sp>
        <p:nvSpPr>
          <p:cNvPr id="39" name="TextBox 38">
            <a:extLst>
              <a:ext uri="{FF2B5EF4-FFF2-40B4-BE49-F238E27FC236}">
                <a16:creationId xmlns:a16="http://schemas.microsoft.com/office/drawing/2014/main" id="{855368DC-9B4B-F458-E7F5-730324652387}"/>
              </a:ext>
            </a:extLst>
          </p:cNvPr>
          <p:cNvSpPr txBox="1"/>
          <p:nvPr/>
        </p:nvSpPr>
        <p:spPr>
          <a:xfrm>
            <a:off x="256309" y="689788"/>
            <a:ext cx="11714018" cy="5601533"/>
          </a:xfrm>
          <a:prstGeom prst="rect">
            <a:avLst/>
          </a:prstGeom>
          <a:noFill/>
        </p:spPr>
        <p:txBody>
          <a:bodyPr wrap="square">
            <a:spAutoFit/>
          </a:bodyPr>
          <a:lstStyle/>
          <a:p>
            <a:pPr algn="ctr"/>
            <a:r>
              <a:rPr lang="en-GB" sz="4000" b="1" u="none" strike="noStrike" dirty="0">
                <a:solidFill>
                  <a:schemeClr val="tx1"/>
                </a:solidFill>
                <a:effectLst/>
                <a:latin typeface="+mn-lt"/>
                <a:ea typeface="+mn-ea"/>
                <a:cs typeface="+mn-cs"/>
              </a:rPr>
              <a:t>Key performance</a:t>
            </a:r>
            <a:r>
              <a:rPr lang="en-GB" sz="4000" b="1" u="none" strike="noStrike" baseline="0" dirty="0">
                <a:solidFill>
                  <a:schemeClr val="tx1"/>
                </a:solidFill>
                <a:effectLst/>
                <a:latin typeface="+mn-lt"/>
                <a:ea typeface="+mn-ea"/>
                <a:cs typeface="+mn-cs"/>
              </a:rPr>
              <a:t> indicator</a:t>
            </a:r>
            <a:r>
              <a:rPr lang="en-GB" sz="4000" b="1" u="none" strike="noStrike" dirty="0">
                <a:solidFill>
                  <a:schemeClr val="tx1"/>
                </a:solidFill>
                <a:effectLst/>
                <a:latin typeface="+mn-lt"/>
                <a:ea typeface="+mn-ea"/>
                <a:cs typeface="+mn-cs"/>
              </a:rPr>
              <a:t> Summary </a:t>
            </a:r>
          </a:p>
          <a:p>
            <a:endParaRPr lang="en-GB" sz="20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Total Revenue: ₦ 32,089,767</a:t>
            </a:r>
          </a:p>
          <a:p>
            <a:pPr marL="285750" indent="-285750">
              <a:buFont typeface="Arial" panose="020B0604020202020204" pitchFamily="34" charset="0"/>
              <a:buChar char="•"/>
            </a:pPr>
            <a:endParaRPr lang="en-GB" sz="28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Total Profit: ₦ 25,682,552</a:t>
            </a:r>
          </a:p>
          <a:p>
            <a:pPr marL="285750" indent="-285750">
              <a:buFont typeface="Arial" panose="020B0604020202020204" pitchFamily="34" charset="0"/>
              <a:buChar char="•"/>
            </a:pPr>
            <a:endParaRPr lang="en-GB" sz="28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dirty="0"/>
              <a:t>T</a:t>
            </a:r>
            <a:r>
              <a:rPr lang="en-GB" sz="2800" b="1" i="0" u="none" strike="noStrike" dirty="0">
                <a:solidFill>
                  <a:schemeClr val="tx1"/>
                </a:solidFill>
                <a:effectLst/>
                <a:latin typeface="+mn-lt"/>
                <a:ea typeface="+mn-ea"/>
                <a:cs typeface="+mn-cs"/>
              </a:rPr>
              <a:t>otal cost : ₦ 6,407,214 </a:t>
            </a:r>
          </a:p>
          <a:p>
            <a:pPr marL="285750" indent="-285750">
              <a:buFont typeface="Arial" panose="020B0604020202020204" pitchFamily="34" charset="0"/>
              <a:buChar char="•"/>
            </a:pPr>
            <a:endParaRPr lang="en-GB" sz="28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Units Sold: 749,883</a:t>
            </a:r>
          </a:p>
          <a:p>
            <a:r>
              <a:rPr lang="en-GB" sz="2800" b="1" i="0" u="none" strike="noStrike" baseline="0" dirty="0">
                <a:solidFill>
                  <a:schemeClr val="tx1"/>
                </a:solidFill>
                <a:effectLst/>
                <a:latin typeface="+mn-lt"/>
                <a:ea typeface="+mn-ea"/>
                <a:cs typeface="+mn-cs"/>
              </a:rPr>
              <a:t> </a:t>
            </a:r>
            <a:endParaRPr lang="en-GB" sz="2800" b="1" dirty="0"/>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Profit Margin: 80%</a:t>
            </a:r>
          </a:p>
          <a:p>
            <a:pPr marL="285750" indent="-285750">
              <a:buFont typeface="Arial" panose="020B0604020202020204" pitchFamily="34" charset="0"/>
              <a:buChar char="•"/>
            </a:pPr>
            <a:endParaRPr lang="en-GB" b="1" baseline="0" dirty="0"/>
          </a:p>
          <a:p>
            <a:endParaRPr lang="en-GB" sz="2800" b="1" dirty="0">
              <a:solidFill>
                <a:schemeClr val="tx1"/>
              </a:solidFill>
            </a:endParaRPr>
          </a:p>
        </p:txBody>
      </p:sp>
    </p:spTree>
    <p:extLst>
      <p:ext uri="{BB962C8B-B14F-4D97-AF65-F5344CB8AC3E}">
        <p14:creationId xmlns:p14="http://schemas.microsoft.com/office/powerpoint/2010/main" val="307018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348334" y="1062164"/>
            <a:ext cx="5005466" cy="1325563"/>
          </a:xfrm>
        </p:spPr>
        <p:txBody>
          <a:bodyPr rtlCol="0">
            <a:normAutofit/>
          </a:bodyPr>
          <a:lstStyle/>
          <a:p>
            <a:pPr rtl="0"/>
            <a:r>
              <a:rPr lang="en-GB" sz="2400" dirty="0"/>
              <a:t>Revenue and profit across the three branch</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6376988" y="2555875"/>
            <a:ext cx="4953000" cy="3443143"/>
          </a:xfrm>
        </p:spPr>
        <p:txBody>
          <a:bodyPr vert="horz" lIns="91440" tIns="45720" rIns="91440" bIns="45720" rtlCol="0" anchor="t">
            <a:normAutofit lnSpcReduction="10000"/>
          </a:bodyPr>
          <a:lstStyle/>
          <a:p>
            <a:r>
              <a:rPr lang="en-GB" sz="2000" b="0" i="0" u="none" strike="noStrike" dirty="0">
                <a:solidFill>
                  <a:schemeClr val="tx1"/>
                </a:solidFill>
                <a:effectLst/>
                <a:latin typeface="+mn-lt"/>
                <a:ea typeface="+mn-ea"/>
                <a:cs typeface="+mn-cs"/>
              </a:rPr>
              <a:t>Branch A has the highest revenue (₦10.8M) but also highest costs,.</a:t>
            </a:r>
          </a:p>
          <a:p>
            <a:r>
              <a:rPr lang="en-GB" sz="2000" b="0" i="0" u="none" strike="noStrike" dirty="0">
                <a:solidFill>
                  <a:schemeClr val="tx1"/>
                </a:solidFill>
                <a:effectLst/>
                <a:latin typeface="+mn-lt"/>
                <a:ea typeface="+mn-ea"/>
                <a:cs typeface="+mn-cs"/>
              </a:rPr>
              <a:t>Branch C and Branch B have almost  similar revenue (10.6M) and almost similar profit</a:t>
            </a:r>
            <a:r>
              <a:rPr lang="en-GB" sz="2000" b="0" i="0" u="none" strike="noStrike" baseline="0" dirty="0">
                <a:solidFill>
                  <a:schemeClr val="tx1"/>
                </a:solidFill>
                <a:effectLst/>
                <a:latin typeface="+mn-lt"/>
                <a:ea typeface="+mn-ea"/>
                <a:cs typeface="+mn-cs"/>
              </a:rPr>
              <a:t> of (8.5M)</a:t>
            </a:r>
            <a:r>
              <a:rPr lang="en-GB" sz="2000" b="0" i="0" u="none" strike="noStrike" dirty="0">
                <a:solidFill>
                  <a:schemeClr val="tx1"/>
                </a:solidFill>
                <a:effectLst/>
                <a:latin typeface="+mn-lt"/>
                <a:ea typeface="+mn-ea"/>
                <a:cs typeface="+mn-cs"/>
              </a:rPr>
              <a:t> but slightly varying profit margins. </a:t>
            </a:r>
            <a:r>
              <a:rPr lang="en-GB" sz="1800" b="0" i="0" u="none" strike="noStrike" dirty="0">
                <a:solidFill>
                  <a:schemeClr val="tx1"/>
                </a:solidFill>
                <a:effectLst/>
                <a:latin typeface="+mn-lt"/>
                <a:ea typeface="+mn-ea"/>
                <a:cs typeface="+mn-cs"/>
              </a:rPr>
              <a:t>This indicates </a:t>
            </a:r>
            <a:r>
              <a:rPr lang="en-GB" sz="1800" i="0" u="none" strike="noStrike" dirty="0">
                <a:solidFill>
                  <a:schemeClr val="tx1"/>
                </a:solidFill>
                <a:effectLst/>
                <a:latin typeface="+mn-lt"/>
                <a:ea typeface="+mn-ea"/>
                <a:cs typeface="+mn-cs"/>
              </a:rPr>
              <a:t>consistent demand across the three branches. </a:t>
            </a:r>
            <a:r>
              <a:rPr lang="en-GB" sz="1800" dirty="0">
                <a:solidFill>
                  <a:schemeClr val="tx1"/>
                </a:solidFill>
                <a:latin typeface="+mn-lt"/>
              </a:rPr>
              <a:t>The three branches are consistently contributing to business development </a:t>
            </a:r>
            <a:r>
              <a:rPr lang="en-GB" sz="1800" i="0" u="none" strike="noStrike" dirty="0">
                <a:solidFill>
                  <a:schemeClr val="tx1"/>
                </a:solidFill>
                <a:effectLst/>
                <a:latin typeface="+mn-lt"/>
                <a:ea typeface="+mn-ea"/>
                <a:cs typeface="+mn-cs"/>
              </a:rPr>
              <a:t> </a:t>
            </a:r>
            <a:endParaRPr lang="en-GB" dirty="0"/>
          </a:p>
        </p:txBody>
      </p:sp>
      <p:sp>
        <p:nvSpPr>
          <p:cNvPr id="9" name="Slide Number Placeholder 8">
            <a:extLst>
              <a:ext uri="{FF2B5EF4-FFF2-40B4-BE49-F238E27FC236}">
                <a16:creationId xmlns:a16="http://schemas.microsoft.com/office/drawing/2014/main" id="{B6A43E77-83FF-4D98-9F98-E567BE6C70D4}"/>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a:t>6</a:t>
            </a:fld>
            <a:endParaRPr lang="en-GB" dirty="0"/>
          </a:p>
        </p:txBody>
      </p:sp>
      <p:graphicFrame>
        <p:nvGraphicFramePr>
          <p:cNvPr id="11" name="Picture Placeholder 10">
            <a:extLst>
              <a:ext uri="{FF2B5EF4-FFF2-40B4-BE49-F238E27FC236}">
                <a16:creationId xmlns:a16="http://schemas.microsoft.com/office/drawing/2014/main" id="{1A3C0481-5425-B045-B232-0D2E8E04C6A4}"/>
              </a:ext>
            </a:extLst>
          </p:cNvPr>
          <p:cNvGraphicFramePr>
            <a:graphicFrameLocks noGrp="1"/>
          </p:cNvGraphicFramePr>
          <p:nvPr>
            <p:ph type="pic" sz="quarter" idx="13"/>
            <p:extLst>
              <p:ext uri="{D42A27DB-BD31-4B8C-83A1-F6EECF244321}">
                <p14:modId xmlns:p14="http://schemas.microsoft.com/office/powerpoint/2010/main" val="3816481320"/>
              </p:ext>
            </p:extLst>
          </p:nvPr>
        </p:nvGraphicFramePr>
        <p:xfrm>
          <a:off x="862013" y="1260764"/>
          <a:ext cx="4485842"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114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0A6445C-A227-2046-8A5C-C3AEDE01F93A}"/>
              </a:ext>
            </a:extLst>
          </p:cNvPr>
          <p:cNvGraphicFramePr>
            <a:graphicFrameLocks/>
          </p:cNvGraphicFramePr>
          <p:nvPr>
            <p:extLst>
              <p:ext uri="{D42A27DB-BD31-4B8C-83A1-F6EECF244321}">
                <p14:modId xmlns:p14="http://schemas.microsoft.com/office/powerpoint/2010/main" val="223482150"/>
              </p:ext>
            </p:extLst>
          </p:nvPr>
        </p:nvGraphicFramePr>
        <p:xfrm>
          <a:off x="488221" y="983672"/>
          <a:ext cx="4360870" cy="400396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20D439D-1549-D83C-F463-D5889197D3E3}"/>
              </a:ext>
            </a:extLst>
          </p:cNvPr>
          <p:cNvSpPr txBox="1"/>
          <p:nvPr/>
        </p:nvSpPr>
        <p:spPr>
          <a:xfrm>
            <a:off x="4959928" y="983672"/>
            <a:ext cx="7113249" cy="4985980"/>
          </a:xfrm>
          <a:prstGeom prst="rect">
            <a:avLst/>
          </a:prstGeom>
          <a:noFill/>
        </p:spPr>
        <p:txBody>
          <a:bodyPr wrap="square" rtlCol="0">
            <a:spAutoFit/>
          </a:bodyPr>
          <a:lstStyle/>
          <a:p>
            <a:pPr algn="ctr"/>
            <a:r>
              <a:rPr lang="en-GB" sz="2400" b="1" i="0" u="none" strike="noStrike" dirty="0">
                <a:solidFill>
                  <a:schemeClr val="tx1"/>
                </a:solidFill>
                <a:effectLst/>
                <a:latin typeface="+mn-lt"/>
                <a:ea typeface="+mn-ea"/>
                <a:cs typeface="+mn-cs"/>
              </a:rPr>
              <a:t>Revenue by Product Category </a:t>
            </a:r>
          </a:p>
          <a:p>
            <a:endParaRPr lang="en-GB" sz="2400" b="1" i="0" u="none" strike="noStrike" dirty="0">
              <a:solidFill>
                <a:schemeClr val="tx1"/>
              </a:solidFill>
              <a:effectLst/>
              <a:latin typeface="+mn-lt"/>
              <a:ea typeface="+mn-ea"/>
              <a:cs typeface="+mn-cs"/>
            </a:endParaRPr>
          </a:p>
          <a:p>
            <a:r>
              <a:rPr lang="en-GB" sz="1800" b="0" i="0" u="none" strike="noStrike" dirty="0">
                <a:solidFill>
                  <a:schemeClr val="tx1"/>
                </a:solidFill>
                <a:effectLst/>
                <a:latin typeface="+mn-lt"/>
                <a:ea typeface="+mn-ea"/>
                <a:cs typeface="+mn-cs"/>
              </a:rPr>
              <a:t>Makeup (₦6.46M) and Accessories (₦6.43M) are top revenue contributors.</a:t>
            </a:r>
          </a:p>
          <a:p>
            <a:r>
              <a:rPr lang="en-GB" sz="1800" b="0" i="0" u="none" strike="noStrike" dirty="0">
                <a:solidFill>
                  <a:schemeClr val="tx1"/>
                </a:solidFill>
                <a:effectLst/>
                <a:latin typeface="+mn-lt"/>
                <a:ea typeface="+mn-ea"/>
                <a:cs typeface="+mn-cs"/>
              </a:rPr>
              <a:t>Skincare (₦6.36M) and Haircare (₦6.40M) follow closely, suggesting strong demand across categories.</a:t>
            </a:r>
          </a:p>
          <a:p>
            <a:endParaRPr lang="en-GB" dirty="0"/>
          </a:p>
          <a:p>
            <a:pPr algn="l"/>
            <a:r>
              <a:rPr lang="en-GB" sz="1800" b="0" dirty="0">
                <a:solidFill>
                  <a:schemeClr val="tx1"/>
                </a:solidFill>
              </a:rPr>
              <a:t>It is </a:t>
            </a:r>
            <a:r>
              <a:rPr lang="en-GB" dirty="0"/>
              <a:t>best for business to p</a:t>
            </a:r>
            <a:r>
              <a:rPr lang="en-GB" sz="1800" b="0" dirty="0">
                <a:solidFill>
                  <a:schemeClr val="tx1"/>
                </a:solidFill>
              </a:rPr>
              <a:t>rioritise</a:t>
            </a:r>
            <a:r>
              <a:rPr lang="en-GB" sz="1800" b="0" baseline="0" dirty="0">
                <a:solidFill>
                  <a:schemeClr val="tx1"/>
                </a:solidFill>
              </a:rPr>
              <a:t> </a:t>
            </a:r>
            <a:r>
              <a:rPr lang="en-GB" sz="1800" b="0" dirty="0">
                <a:solidFill>
                  <a:schemeClr val="tx1"/>
                </a:solidFill>
              </a:rPr>
              <a:t>Makeup and Accessories by investing more on them as they generate the highest revenue</a:t>
            </a:r>
            <a:r>
              <a:rPr lang="en-GB" dirty="0"/>
              <a:t>. T</a:t>
            </a:r>
            <a:r>
              <a:rPr lang="en-GB" sz="1800" b="0" baseline="0" dirty="0">
                <a:solidFill>
                  <a:schemeClr val="tx1"/>
                </a:solidFill>
              </a:rPr>
              <a:t>his will  maximize profit and make business more profitable.  </a:t>
            </a:r>
          </a:p>
          <a:p>
            <a:pPr algn="l"/>
            <a:endParaRPr lang="en-GB" dirty="0"/>
          </a:p>
          <a:p>
            <a:pPr algn="l"/>
            <a:r>
              <a:rPr lang="en-GB" dirty="0"/>
              <a:t>Skincare products having the lowest revenue among all categories. A targeted marketing strategy, such as promotions, influencer collaborations, and discounts should be implemented to  boost sales.</a:t>
            </a:r>
            <a:br>
              <a:rPr lang="en-GB" dirty="0"/>
            </a:br>
            <a:endParaRPr lang="en-GB" sz="1800" b="0" dirty="0">
              <a:solidFill>
                <a:schemeClr val="tx1"/>
              </a:solidFill>
            </a:endParaRPr>
          </a:p>
          <a:p>
            <a:pPr algn="ctr"/>
            <a:endParaRPr lang="en-GB" sz="1800" b="0" dirty="0">
              <a:solidFill>
                <a:schemeClr val="tx1"/>
              </a:solidFill>
            </a:endParaRPr>
          </a:p>
          <a:p>
            <a:endParaRPr lang="en-GB" sz="1800" b="0" i="0" u="none" strike="noStrike" dirty="0">
              <a:solidFill>
                <a:schemeClr val="tx1"/>
              </a:solidFill>
              <a:effectLst/>
              <a:latin typeface="+mn-lt"/>
              <a:ea typeface="+mn-ea"/>
              <a:cs typeface="+mn-cs"/>
            </a:endParaRPr>
          </a:p>
          <a:p>
            <a:endParaRPr lang="en-GB" sz="1800" b="0" i="0" u="none" strike="noStrike" dirty="0">
              <a:solidFill>
                <a:schemeClr val="tx1"/>
              </a:solidFill>
              <a:effectLst/>
              <a:latin typeface="+mn-lt"/>
              <a:ea typeface="+mn-ea"/>
              <a:cs typeface="+mn-cs"/>
            </a:endParaRPr>
          </a:p>
        </p:txBody>
      </p:sp>
    </p:spTree>
    <p:extLst>
      <p:ext uri="{BB962C8B-B14F-4D97-AF65-F5344CB8AC3E}">
        <p14:creationId xmlns:p14="http://schemas.microsoft.com/office/powerpoint/2010/main" val="239376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85">
            <a:extLst>
              <a:ext uri="{FF2B5EF4-FFF2-40B4-BE49-F238E27FC236}">
                <a16:creationId xmlns:a16="http://schemas.microsoft.com/office/drawing/2014/main" id="{38FA7F94-C624-41F7-9020-8AA1485E2AC6}"/>
              </a:ext>
            </a:extLst>
          </p:cNvPr>
          <p:cNvSpPr>
            <a:spLocks noGrp="1"/>
          </p:cNvSpPr>
          <p:nvPr>
            <p:ph type="sldNum" sz="quarter" idx="11"/>
          </p:nvPr>
        </p:nvSpPr>
        <p:spPr>
          <a:xfrm>
            <a:off x="8610600" y="6356350"/>
            <a:ext cx="2743200" cy="365125"/>
          </a:xfrm>
        </p:spPr>
        <p:txBody>
          <a:bodyPr rtlCol="0"/>
          <a:lstStyle/>
          <a:p>
            <a:pPr rtl="0"/>
            <a:fld id="{19B51A1E-902D-48AF-9020-955120F399B6}" type="slidenum">
              <a:rPr lang="en-GB" smtClean="0"/>
              <a:pPr/>
              <a:t>8</a:t>
            </a:fld>
            <a:endParaRPr lang="en-GB" dirty="0"/>
          </a:p>
        </p:txBody>
      </p:sp>
      <p:graphicFrame>
        <p:nvGraphicFramePr>
          <p:cNvPr id="24" name="Chart 23">
            <a:extLst>
              <a:ext uri="{FF2B5EF4-FFF2-40B4-BE49-F238E27FC236}">
                <a16:creationId xmlns:a16="http://schemas.microsoft.com/office/drawing/2014/main" id="{E3515B99-3B75-754C-9D61-3C3483CD2943}"/>
              </a:ext>
            </a:extLst>
          </p:cNvPr>
          <p:cNvGraphicFramePr>
            <a:graphicFrameLocks/>
          </p:cNvGraphicFramePr>
          <p:nvPr>
            <p:extLst>
              <p:ext uri="{D42A27DB-BD31-4B8C-83A1-F6EECF244321}">
                <p14:modId xmlns:p14="http://schemas.microsoft.com/office/powerpoint/2010/main" val="2597203782"/>
              </p:ext>
            </p:extLst>
          </p:nvPr>
        </p:nvGraphicFramePr>
        <p:xfrm>
          <a:off x="688604" y="516368"/>
          <a:ext cx="4037474" cy="4582106"/>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D82970BD-9067-136E-8984-812403ECA582}"/>
              </a:ext>
            </a:extLst>
          </p:cNvPr>
          <p:cNvSpPr txBox="1"/>
          <p:nvPr/>
        </p:nvSpPr>
        <p:spPr>
          <a:xfrm>
            <a:off x="4876801" y="859074"/>
            <a:ext cx="7041396" cy="4062651"/>
          </a:xfrm>
          <a:prstGeom prst="rect">
            <a:avLst/>
          </a:prstGeom>
          <a:noFill/>
        </p:spPr>
        <p:txBody>
          <a:bodyPr wrap="square" rtlCol="0">
            <a:spAutoFit/>
          </a:bodyPr>
          <a:lstStyle/>
          <a:p>
            <a:r>
              <a:rPr lang="en-GB" sz="2400" b="1" i="0" u="none" strike="noStrike" dirty="0">
                <a:solidFill>
                  <a:schemeClr val="tx1"/>
                </a:solidFill>
                <a:effectLst/>
                <a:latin typeface="+mn-lt"/>
                <a:ea typeface="+mn-ea"/>
                <a:cs typeface="+mn-cs"/>
              </a:rPr>
              <a:t>Revenue by Age Group </a:t>
            </a:r>
          </a:p>
          <a:p>
            <a:r>
              <a:rPr lang="en-GB" sz="1800" b="0" i="0" u="none" strike="noStrike" dirty="0">
                <a:solidFill>
                  <a:schemeClr val="tx1"/>
                </a:solidFill>
                <a:effectLst/>
                <a:latin typeface="+mn-lt"/>
                <a:ea typeface="+mn-ea"/>
                <a:cs typeface="+mn-cs"/>
              </a:rPr>
              <a:t>25-34 age group contributed the most revenue (₦11.39M), </a:t>
            </a:r>
          </a:p>
          <a:p>
            <a:r>
              <a:rPr lang="en-GB" sz="1800" b="0" i="0" u="none" strike="noStrike" dirty="0">
                <a:solidFill>
                  <a:schemeClr val="tx1"/>
                </a:solidFill>
                <a:effectLst/>
                <a:latin typeface="+mn-lt"/>
                <a:ea typeface="+mn-ea"/>
                <a:cs typeface="+mn-cs"/>
              </a:rPr>
              <a:t>making them the primary target audience.</a:t>
            </a:r>
          </a:p>
          <a:p>
            <a:r>
              <a:rPr lang="en-GB" sz="1800" b="0" i="0" u="none" strike="noStrike" dirty="0">
                <a:solidFill>
                  <a:schemeClr val="tx1"/>
                </a:solidFill>
                <a:effectLst/>
                <a:latin typeface="+mn-lt"/>
                <a:ea typeface="+mn-ea"/>
                <a:cs typeface="+mn-cs"/>
              </a:rPr>
              <a:t>35-44 and 45-54 age groups contribute nearly equal revenue</a:t>
            </a:r>
          </a:p>
          <a:p>
            <a:r>
              <a:rPr lang="en-GB" dirty="0"/>
              <a:t>t</a:t>
            </a:r>
            <a:r>
              <a:rPr lang="en-GB" sz="1800" b="0" i="0" u="none" strike="noStrike" dirty="0">
                <a:solidFill>
                  <a:schemeClr val="tx1"/>
                </a:solidFill>
                <a:effectLst/>
                <a:latin typeface="+mn-lt"/>
                <a:ea typeface="+mn-ea"/>
                <a:cs typeface="+mn-cs"/>
              </a:rPr>
              <a:t>his Indicate.  a balanced distribution  across  </a:t>
            </a:r>
            <a:r>
              <a:rPr lang="en-GB" sz="1800" b="0" i="0" u="none" strike="noStrike" baseline="0" dirty="0">
                <a:solidFill>
                  <a:schemeClr val="tx1"/>
                </a:solidFill>
                <a:effectLst/>
                <a:latin typeface="+mn-lt"/>
                <a:ea typeface="+mn-ea"/>
                <a:cs typeface="+mn-cs"/>
              </a:rPr>
              <a:t>customer </a:t>
            </a:r>
          </a:p>
          <a:p>
            <a:endParaRPr lang="en-GB" dirty="0"/>
          </a:p>
          <a:p>
            <a:r>
              <a:rPr lang="en-GB" sz="1800" b="0" dirty="0">
                <a:solidFill>
                  <a:schemeClr val="tx1"/>
                </a:solidFill>
              </a:rPr>
              <a:t>It is best for business to focus campaigns on 25-34-year-olds, the most profitable segment. T</a:t>
            </a:r>
            <a:r>
              <a:rPr lang="en-GB" sz="1800" b="0" i="0" u="none" strike="noStrike" dirty="0">
                <a:solidFill>
                  <a:schemeClr val="tx1"/>
                </a:solidFill>
                <a:effectLst/>
                <a:latin typeface="+mn-lt"/>
                <a:ea typeface="+mn-ea"/>
                <a:cs typeface="+mn-cs"/>
              </a:rPr>
              <a:t>o maximize engagement, business</a:t>
            </a:r>
            <a:r>
              <a:rPr lang="en-GB" sz="1800" b="0" i="0" u="none" strike="noStrike" baseline="0" dirty="0">
                <a:solidFill>
                  <a:schemeClr val="tx1"/>
                </a:solidFill>
                <a:effectLst/>
                <a:latin typeface="+mn-lt"/>
                <a:ea typeface="+mn-ea"/>
                <a:cs typeface="+mn-cs"/>
              </a:rPr>
              <a:t> </a:t>
            </a:r>
            <a:r>
              <a:rPr lang="en-GB" sz="1800" b="0" i="0" u="none" strike="noStrike" dirty="0">
                <a:solidFill>
                  <a:schemeClr val="tx1"/>
                </a:solidFill>
                <a:effectLst/>
                <a:latin typeface="+mn-lt"/>
                <a:ea typeface="+mn-ea"/>
                <a:cs typeface="+mn-cs"/>
              </a:rPr>
              <a:t> should personalize campaigns for younger audiences through social media and influencer marketing. Research has proven this age group contribute largely  to all industries. Business should also implement loyalty programs to retain the 35-54, 55-65 demographic.</a:t>
            </a:r>
            <a:endParaRPr lang="en-GB" sz="1800" b="0" dirty="0">
              <a:solidFill>
                <a:schemeClr val="tx1"/>
              </a:solidFill>
            </a:endParaRPr>
          </a:p>
          <a:p>
            <a:endParaRPr lang="en-GB" sz="1800" b="0" i="0" u="none" strike="noStrike" dirty="0">
              <a:solidFill>
                <a:schemeClr val="tx1"/>
              </a:solidFill>
              <a:effectLst/>
              <a:latin typeface="+mn-lt"/>
              <a:ea typeface="+mn-ea"/>
              <a:cs typeface="+mn-cs"/>
            </a:endParaRPr>
          </a:p>
          <a:p>
            <a:endParaRPr lang="en-NG" dirty="0"/>
          </a:p>
        </p:txBody>
      </p:sp>
    </p:spTree>
    <p:extLst>
      <p:ext uri="{BB962C8B-B14F-4D97-AF65-F5344CB8AC3E}">
        <p14:creationId xmlns:p14="http://schemas.microsoft.com/office/powerpoint/2010/main" val="221645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41">
            <a:extLst>
              <a:ext uri="{FF2B5EF4-FFF2-40B4-BE49-F238E27FC236}">
                <a16:creationId xmlns:a16="http://schemas.microsoft.com/office/drawing/2014/main" id="{916DDA26-131E-46AD-ADAE-F0E710EAF3DE}"/>
              </a:ext>
            </a:extLst>
          </p:cNvPr>
          <p:cNvSpPr>
            <a:spLocks noGrp="1"/>
          </p:cNvSpPr>
          <p:nvPr>
            <p:ph type="dt" sz="half" idx="20"/>
          </p:nvPr>
        </p:nvSpPr>
        <p:spPr>
          <a:xfrm>
            <a:off x="838200" y="6356350"/>
            <a:ext cx="2743200" cy="365125"/>
          </a:xfrm>
        </p:spPr>
        <p:txBody>
          <a:bodyPr rtlCol="0"/>
          <a:lstStyle/>
          <a:p>
            <a:pPr rtl="0"/>
            <a:r>
              <a:rPr lang="en-GB"/>
              <a:t>20XX</a:t>
            </a:r>
            <a:endParaRPr lang="en-GB" dirty="0"/>
          </a:p>
        </p:txBody>
      </p:sp>
      <p:sp>
        <p:nvSpPr>
          <p:cNvPr id="43" name="Footer Placeholder 42">
            <a:extLst>
              <a:ext uri="{FF2B5EF4-FFF2-40B4-BE49-F238E27FC236}">
                <a16:creationId xmlns:a16="http://schemas.microsoft.com/office/drawing/2014/main" id="{3F77F960-EB31-4698-AB82-5583AF66D391}"/>
              </a:ext>
            </a:extLst>
          </p:cNvPr>
          <p:cNvSpPr>
            <a:spLocks noGrp="1"/>
          </p:cNvSpPr>
          <p:nvPr>
            <p:ph type="ftr" sz="quarter" idx="21"/>
          </p:nvPr>
        </p:nvSpPr>
        <p:spPr>
          <a:xfrm>
            <a:off x="4038600" y="6356350"/>
            <a:ext cx="4114800" cy="365125"/>
          </a:xfrm>
        </p:spPr>
        <p:txBody>
          <a:bodyPr rtlCol="0"/>
          <a:lstStyle/>
          <a:p>
            <a:pPr rtl="0"/>
            <a:r>
              <a:rPr lang="en-GB"/>
              <a:t>Pitch deck title</a:t>
            </a:r>
            <a:endParaRPr lang="en-GB" dirty="0"/>
          </a:p>
        </p:txBody>
      </p:sp>
      <p:sp>
        <p:nvSpPr>
          <p:cNvPr id="44" name="Slide Number Placeholder 43">
            <a:extLst>
              <a:ext uri="{FF2B5EF4-FFF2-40B4-BE49-F238E27FC236}">
                <a16:creationId xmlns:a16="http://schemas.microsoft.com/office/drawing/2014/main" id="{3E790E42-CF88-4BBB-827D-12B6E23D93C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a:t>9</a:t>
            </a:fld>
            <a:endParaRPr lang="en-GB" dirty="0"/>
          </a:p>
        </p:txBody>
      </p:sp>
      <p:graphicFrame>
        <p:nvGraphicFramePr>
          <p:cNvPr id="10" name="Chart 9">
            <a:extLst>
              <a:ext uri="{FF2B5EF4-FFF2-40B4-BE49-F238E27FC236}">
                <a16:creationId xmlns:a16="http://schemas.microsoft.com/office/drawing/2014/main" id="{85D903BB-6ABB-9D4C-AB2F-38A314E19130}"/>
              </a:ext>
            </a:extLst>
          </p:cNvPr>
          <p:cNvGraphicFramePr>
            <a:graphicFrameLocks/>
          </p:cNvGraphicFramePr>
          <p:nvPr>
            <p:extLst>
              <p:ext uri="{D42A27DB-BD31-4B8C-83A1-F6EECF244321}">
                <p14:modId xmlns:p14="http://schemas.microsoft.com/office/powerpoint/2010/main" val="1208888641"/>
              </p:ext>
            </p:extLst>
          </p:nvPr>
        </p:nvGraphicFramePr>
        <p:xfrm>
          <a:off x="371856" y="401782"/>
          <a:ext cx="3666744" cy="5084618"/>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214EF906-6036-BCD0-6971-675858D73F6D}"/>
              </a:ext>
            </a:extLst>
          </p:cNvPr>
          <p:cNvSpPr txBox="1"/>
          <p:nvPr/>
        </p:nvSpPr>
        <p:spPr>
          <a:xfrm>
            <a:off x="4336473" y="720436"/>
            <a:ext cx="7148945" cy="3970318"/>
          </a:xfrm>
          <a:prstGeom prst="rect">
            <a:avLst/>
          </a:prstGeom>
          <a:noFill/>
        </p:spPr>
        <p:txBody>
          <a:bodyPr wrap="square" rtlCol="0">
            <a:spAutoFit/>
          </a:bodyPr>
          <a:lstStyle/>
          <a:p>
            <a:r>
              <a:rPr lang="en-GB" i="0" u="none" strike="noStrike" dirty="0">
                <a:solidFill>
                  <a:srgbClr val="000000"/>
                </a:solidFill>
                <a:effectLst/>
              </a:rPr>
              <a:t>The revenue distribution across competitive levels indicates that medium-competition markets generate the highest revenue (50%), followed by low-competition markets (38%), while high-competition markets contribute the least (12%). This trend suggests that businesses operating in moderately competitive environments benefit from a balanced market, where demand is steady, and competition is not excessively aggressive.</a:t>
            </a:r>
          </a:p>
          <a:p>
            <a:endParaRPr lang="en-GB" dirty="0">
              <a:solidFill>
                <a:srgbClr val="000000"/>
              </a:solidFill>
            </a:endParaRPr>
          </a:p>
          <a:p>
            <a:r>
              <a:rPr lang="en-GB" i="0" u="none" strike="noStrike" dirty="0">
                <a:solidFill>
                  <a:srgbClr val="000000"/>
                </a:solidFill>
                <a:effectLst/>
              </a:rPr>
              <a:t>It is best for businesses  to prioritize medium-competition markets as they offer the highest revenue potential with a balanced competitive environment. High-competition markets require strong differentiation strategies </a:t>
            </a:r>
            <a:r>
              <a:rPr lang="en-GB" i="0" u="none" strike="noStrike" dirty="0" err="1">
                <a:solidFill>
                  <a:srgbClr val="000000"/>
                </a:solidFill>
                <a:effectLst/>
              </a:rPr>
              <a:t>i.e</a:t>
            </a:r>
            <a:r>
              <a:rPr lang="en-GB" i="0" u="none" strike="noStrike" dirty="0">
                <a:solidFill>
                  <a:srgbClr val="000000"/>
                </a:solidFill>
                <a:effectLst/>
              </a:rPr>
              <a:t> </a:t>
            </a:r>
            <a:r>
              <a:rPr lang="en-GB" b="0" i="0" u="none" strike="noStrike" dirty="0">
                <a:solidFill>
                  <a:srgbClr val="000000"/>
                </a:solidFill>
                <a:effectLst/>
              </a:rPr>
              <a:t>businesses must find unique ways to stand out from their rivals</a:t>
            </a:r>
            <a:r>
              <a:rPr lang="en-GB" i="0" u="none" strike="noStrike" dirty="0">
                <a:solidFill>
                  <a:srgbClr val="000000"/>
                </a:solidFill>
                <a:effectLst/>
              </a:rPr>
              <a:t> to improve profitability and market share.</a:t>
            </a:r>
          </a:p>
          <a:p>
            <a:endParaRPr lang="en-GB" dirty="0">
              <a:solidFill>
                <a:srgbClr val="000000"/>
              </a:solidFill>
            </a:endParaRPr>
          </a:p>
          <a:p>
            <a:endParaRPr lang="en-NG" dirty="0"/>
          </a:p>
        </p:txBody>
      </p:sp>
    </p:spTree>
    <p:extLst>
      <p:ext uri="{BB962C8B-B14F-4D97-AF65-F5344CB8AC3E}">
        <p14:creationId xmlns:p14="http://schemas.microsoft.com/office/powerpoint/2010/main" val="3414231729"/>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37_TF66722518_Win32" id="{8E0D3186-379A-4167-A721-EFAF4FD4F9A8}" vid="{9F09F86B-45C3-4C60-8D63-B9139CB4CC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DBE6AE0A-D4B0-4A5B-9359-3C20E0AE6F61}">
  <ds:schemaRefs>
    <ds:schemaRef ds:uri="http://schemas.openxmlformats.org/package/2006/metadata/core-properties"/>
    <ds:schemaRef ds:uri="71af3243-3dd4-4a8d-8c0d-dd76da1f02a5"/>
    <ds:schemaRef ds:uri="230e9df3-be65-4c73-a93b-d1236ebd677e"/>
    <ds:schemaRef ds:uri="http://purl.org/dc/elements/1.1/"/>
    <ds:schemaRef ds:uri="http://schemas.microsoft.com/office/2006/documentManagement/types"/>
    <ds:schemaRef ds:uri="http://schemas.microsoft.com/sharepoint/v3"/>
    <ds:schemaRef ds:uri="16c05727-aa75-4e4a-9b5f-8a80a1165891"/>
    <ds:schemaRef ds:uri="http://www.w3.org/XML/1998/namespace"/>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8525</TotalTime>
  <Words>819</Words>
  <Application>Microsoft Macintosh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-webkit-standard</vt:lpstr>
      <vt:lpstr>Arial</vt:lpstr>
      <vt:lpstr>Bodoni MT</vt:lpstr>
      <vt:lpstr>Calibri</vt:lpstr>
      <vt:lpstr>Nunito Sans</vt:lpstr>
      <vt:lpstr>Source Sans Pro Light</vt:lpstr>
      <vt:lpstr>Times New Roman</vt:lpstr>
      <vt:lpstr>Office Theme</vt:lpstr>
      <vt:lpstr>CLEARX cosmetics   </vt:lpstr>
      <vt:lpstr>About us</vt:lpstr>
      <vt:lpstr>Business Problem</vt:lpstr>
      <vt:lpstr>PowerPoint Presentation</vt:lpstr>
      <vt:lpstr>PowerPoint Presentation</vt:lpstr>
      <vt:lpstr>Revenue and profit across the three branch</vt:lpstr>
      <vt:lpstr>PowerPoint Presentation</vt:lpstr>
      <vt:lpstr>PowerPoint Presentation</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Iyiola, Oreoluwa (Student)</dc:creator>
  <cp:lastModifiedBy>Iyiola, Oreoluwa (Student)</cp:lastModifiedBy>
  <cp:revision>4</cp:revision>
  <dcterms:created xsi:type="dcterms:W3CDTF">2025-02-22T21:51:37Z</dcterms:created>
  <dcterms:modified xsi:type="dcterms:W3CDTF">2025-03-03T20:19:39Z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