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22"/>
  </p:notesMasterIdLst>
  <p:sldIdLst>
    <p:sldId id="256" r:id="rId3"/>
    <p:sldId id="277" r:id="rId4"/>
    <p:sldId id="257" r:id="rId5"/>
    <p:sldId id="259" r:id="rId6"/>
    <p:sldId id="278" r:id="rId7"/>
    <p:sldId id="280" r:id="rId8"/>
    <p:sldId id="281" r:id="rId9"/>
    <p:sldId id="292" r:id="rId10"/>
    <p:sldId id="282" r:id="rId11"/>
    <p:sldId id="283" r:id="rId12"/>
    <p:sldId id="284" r:id="rId13"/>
    <p:sldId id="285" r:id="rId14"/>
    <p:sldId id="286" r:id="rId15"/>
    <p:sldId id="287" r:id="rId16"/>
    <p:sldId id="288" r:id="rId17"/>
    <p:sldId id="293" r:id="rId18"/>
    <p:sldId id="289" r:id="rId19"/>
    <p:sldId id="290" r:id="rId20"/>
    <p:sldId id="291"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
      <p:font typeface="Aharoni" panose="02010803020104030203" pitchFamily="2" charset="-79"/>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6" y="2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847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899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453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1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233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053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44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110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86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88252dc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f88252dc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236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77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0342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814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9724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3111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bg>
      <p:bgPr>
        <a:solidFill>
          <a:schemeClr val="accent4">
            <a:lumMod val="25000"/>
          </a:schemeClr>
        </a:solidFill>
        <a:effectLst/>
      </p:bgPr>
    </p:bg>
    <p:spTree>
      <p:nvGrpSpPr>
        <p:cNvPr id="1" name="Shape 9"/>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7183" y="191012"/>
            <a:ext cx="620787" cy="6207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7183" y="4407074"/>
            <a:ext cx="897525" cy="522197"/>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69645" y="4582071"/>
            <a:ext cx="1342059" cy="34720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042439" y="4572177"/>
            <a:ext cx="945250" cy="323162"/>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672020" y="4566417"/>
            <a:ext cx="1809092" cy="33468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OC">
  <p:cSld name="SECTION_HEADER_1">
    <p:bg>
      <p:bgPr>
        <a:blipFill dpi="0" rotWithShape="1">
          <a:blip r:embed="rId2">
            <a:alphaModFix amt="80000"/>
            <a:lum/>
          </a:blip>
          <a:srcRect/>
          <a:stretch>
            <a:fillRect/>
          </a:stretch>
        </a:blipFill>
        <a:effectLst/>
      </p:bgPr>
    </p:bg>
    <p:spTree>
      <p:nvGrpSpPr>
        <p:cNvPr id="1" name="Shape 156"/>
        <p:cNvGrpSpPr/>
        <p:nvPr/>
      </p:nvGrpSpPr>
      <p:grpSpPr>
        <a:xfrm>
          <a:off x="0" y="0"/>
          <a:ext cx="0" cy="0"/>
          <a:chOff x="0" y="0"/>
          <a:chExt cx="0" cy="0"/>
        </a:xfrm>
      </p:grpSpPr>
      <p:sp>
        <p:nvSpPr>
          <p:cNvPr id="157" name="Google Shape;157;p16"/>
          <p:cNvSpPr txBox="1">
            <a:spLocks noGrp="1"/>
          </p:cNvSpPr>
          <p:nvPr>
            <p:ph type="title" hasCustomPrompt="1"/>
          </p:nvPr>
        </p:nvSpPr>
        <p:spPr>
          <a:xfrm>
            <a:off x="-66655" y="4875900"/>
            <a:ext cx="7110000" cy="535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600"/>
              <a:buNone/>
              <a:defRPr sz="900" baseline="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a:r>
              <a:rPr lang="en-US" dirty="0" smtClean="0"/>
              <a:t>@</a:t>
            </a:r>
            <a:r>
              <a:rPr lang="en-US" dirty="0" err="1" smtClean="0"/>
              <a:t>PyconNG</a:t>
            </a:r>
            <a:r>
              <a:rPr lang="en-US" dirty="0" smtClean="0"/>
              <a:t> 2019</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404880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pic>
        <p:nvPicPr>
          <p:cNvPr id="7" name="Picture 6" descr="DATA-SCIENCE-LOGO.png"/>
          <p:cNvPicPr>
            <a:picLocks noChangeAspect="1"/>
          </p:cNvPicPr>
          <p:nvPr userDrawn="1"/>
        </p:nvPicPr>
        <p:blipFill>
          <a:blip r:embed="rId2" cstate="print"/>
          <a:stretch>
            <a:fillRect/>
          </a:stretch>
        </p:blipFill>
        <p:spPr>
          <a:xfrm>
            <a:off x="0" y="1"/>
            <a:ext cx="1673176" cy="628650"/>
          </a:xfrm>
          <a:prstGeom prst="rect">
            <a:avLst/>
          </a:prstGeom>
        </p:spPr>
      </p:pic>
    </p:spTree>
    <p:extLst>
      <p:ext uri="{BB962C8B-B14F-4D97-AF65-F5344CB8AC3E}">
        <p14:creationId xmlns:p14="http://schemas.microsoft.com/office/powerpoint/2010/main" val="3147990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569308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147394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185609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072275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427269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503044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404762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grpSp>
        <p:nvGrpSpPr>
          <p:cNvPr id="35" name="Google Shape;35;p4"/>
          <p:cNvGrpSpPr/>
          <p:nvPr/>
        </p:nvGrpSpPr>
        <p:grpSpPr>
          <a:xfrm>
            <a:off x="830392" y="1191256"/>
            <a:ext cx="745763" cy="45826"/>
            <a:chOff x="4580561" y="2589004"/>
            <a:chExt cx="1064464" cy="25200"/>
          </a:xfrm>
        </p:grpSpPr>
        <p:sp>
          <p:nvSpPr>
            <p:cNvPr id="36" name="Google Shape;36;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40" name="Google Shape;40;p4">
            <a:hlinkClick r:id="rId2" action="ppaction://hlinksldjump"/>
          </p:cNvPr>
          <p:cNvSpPr/>
          <p:nvPr/>
        </p:nvSpPr>
        <p:spPr>
          <a:xfrm>
            <a:off x="8280450" y="0"/>
            <a:ext cx="863400" cy="45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4">
            <a:hlinkClick r:id="rId2" action="ppaction://hlinksldjump"/>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42" name="Google Shape;42;p4">
            <a:hlinkClick r:id="rId2" action="ppaction://hlinksldjump"/>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a:hlinkClick r:id="rId2" action="ppaction://hlinksldjump"/>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706570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defTabSz="685800">
              <a:buClrTx/>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79686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5"/>
          <p:cNvGrpSpPr/>
          <p:nvPr/>
        </p:nvGrpSpPr>
        <p:grpSpPr>
          <a:xfrm>
            <a:off x="830392" y="1191256"/>
            <a:ext cx="745763" cy="45826"/>
            <a:chOff x="4580561" y="2589004"/>
            <a:chExt cx="1064464" cy="25200"/>
          </a:xfrm>
        </p:grpSpPr>
        <p:sp>
          <p:nvSpPr>
            <p:cNvPr id="47" name="Google Shape;4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title" hasCustomPrompt="1"/>
          </p:nvPr>
        </p:nvSpPr>
        <p:spPr>
          <a:xfrm>
            <a:off x="0" y="4875900"/>
            <a:ext cx="91440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900" baseline="0">
                <a:solidFill>
                  <a:schemeClr val="bg1"/>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dirty="0" smtClean="0"/>
              <a:t>@</a:t>
            </a:r>
            <a:r>
              <a:rPr lang="en-US" dirty="0" err="1" smtClean="0"/>
              <a:t>PyconNG</a:t>
            </a:r>
            <a:r>
              <a:rPr lang="en-US" dirty="0" smtClean="0"/>
              <a:t> 2019								                           @</a:t>
            </a:r>
            <a:r>
              <a:rPr lang="en-US" dirty="0" err="1" smtClean="0"/>
              <a:t>PyconNigeria</a:t>
            </a:r>
            <a:endParaRPr dirty="0"/>
          </a:p>
        </p:txBody>
      </p:sp>
      <p:sp>
        <p:nvSpPr>
          <p:cNvPr id="50" name="Google Shape;50;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dirty="0"/>
          </a:p>
        </p:txBody>
      </p:sp>
      <p:sp>
        <p:nvSpPr>
          <p:cNvPr id="52" name="Google Shape;52;p5">
            <a:hlinkClick r:id="rId2" action="ppaction://hlinksldjump"/>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5">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5">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5" name="Google Shape;55;p5">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830392" y="1191256"/>
            <a:ext cx="745763" cy="45826"/>
            <a:chOff x="4580561" y="2589004"/>
            <a:chExt cx="1064464" cy="25200"/>
          </a:xfrm>
        </p:grpSpPr>
        <p:sp>
          <p:nvSpPr>
            <p:cNvPr id="76" name="Google Shape;76;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9" name="Google Shape;79;p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0" name="Google Shape;80;p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1" name="Google Shape;81;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82" name="Google Shape;82;p8">
            <a:hlinkClick r:id="rId2" action="ppaction://hlinksldjump"/>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8">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4" name="Google Shape;84;p8">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8">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9"/>
        <p:cNvGrpSpPr/>
        <p:nvPr/>
      </p:nvGrpSpPr>
      <p:grpSpPr>
        <a:xfrm>
          <a:off x="0" y="0"/>
          <a:ext cx="0" cy="0"/>
          <a:chOff x="0" y="0"/>
          <a:chExt cx="0" cy="0"/>
        </a:xfrm>
      </p:grpSpPr>
      <p:grpSp>
        <p:nvGrpSpPr>
          <p:cNvPr id="110" name="Google Shape;110;p11"/>
          <p:cNvGrpSpPr/>
          <p:nvPr/>
        </p:nvGrpSpPr>
        <p:grpSpPr>
          <a:xfrm>
            <a:off x="830392" y="4169130"/>
            <a:ext cx="745763" cy="45826"/>
            <a:chOff x="4580561" y="2589004"/>
            <a:chExt cx="1064464" cy="25200"/>
          </a:xfrm>
        </p:grpSpPr>
        <p:sp>
          <p:nvSpPr>
            <p:cNvPr id="111" name="Google Shape;111;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1"/>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14" name="Google Shape;114;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15" name="Google Shape;115;p11">
            <a:hlinkClick r:id="rId2" action="ppaction://hlinksldjump"/>
          </p:cNvPr>
          <p:cNvSpPr/>
          <p:nvPr/>
        </p:nvSpPr>
        <p:spPr>
          <a:xfrm>
            <a:off x="8280450" y="0"/>
            <a:ext cx="863400" cy="45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11">
            <a:hlinkClick r:id="rId2" action="ppaction://hlinksldjump"/>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11">
            <a:hlinkClick r:id="rId2" action="ppaction://hlinksldjump"/>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11">
            <a:hlinkClick r:id="rId2" action="ppaction://hlinksldjump"/>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1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2"/>
          <p:cNvGrpSpPr/>
          <p:nvPr/>
        </p:nvGrpSpPr>
        <p:grpSpPr>
          <a:xfrm>
            <a:off x="830392" y="1191256"/>
            <a:ext cx="745763" cy="45826"/>
            <a:chOff x="4580561" y="2589004"/>
            <a:chExt cx="1064464" cy="25200"/>
          </a:xfrm>
        </p:grpSpPr>
        <p:sp>
          <p:nvSpPr>
            <p:cNvPr id="122" name="Google Shape;122;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25" name="Google Shape;125;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6" name="Google Shape;126;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28" name="Google Shape;128;p12">
            <a:hlinkClick r:id="rId2" action="ppaction://hlinksldjump"/>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2">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0" name="Google Shape;130;p12">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1" name="Google Shape;131;p12">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3"/>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34" name="Google Shape;134;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5" name="Google Shape;135;p13">
            <a:hlinkClick r:id="rId2" action="ppaction://hlinksldjump"/>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3">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7" name="Google Shape;137;p13">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8" name="Google Shape;138;p13">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grpSp>
        <p:nvGrpSpPr>
          <p:cNvPr id="140" name="Google Shape;140;p14"/>
          <p:cNvGrpSpPr/>
          <p:nvPr/>
        </p:nvGrpSpPr>
        <p:grpSpPr>
          <a:xfrm>
            <a:off x="830392" y="4169130"/>
            <a:ext cx="745763" cy="45826"/>
            <a:chOff x="4580561" y="2589004"/>
            <a:chExt cx="1064464" cy="25200"/>
          </a:xfrm>
        </p:grpSpPr>
        <p:sp>
          <p:nvSpPr>
            <p:cNvPr id="141" name="Google Shape;141;p1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4"/>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44" name="Google Shape;144;p14"/>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45" name="Google Shape;145;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46" name="Google Shape;146;p14">
            <a:hlinkClick r:id="rId2" action="ppaction://hlinksldjump"/>
          </p:cNvPr>
          <p:cNvSpPr/>
          <p:nvPr/>
        </p:nvSpPr>
        <p:spPr>
          <a:xfrm>
            <a:off x="8280450" y="0"/>
            <a:ext cx="863400" cy="45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14">
            <a:hlinkClick r:id="rId2" action="ppaction://hlinksldjump"/>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14">
            <a:hlinkClick r:id="rId2" action="ppaction://hlinksldjump"/>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49" name="Google Shape;149;p14">
            <a:hlinkClick r:id="rId2" action="ppaction://hlinksldjump"/>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52" name="Google Shape;152;p15">
            <a:hlinkClick r:id="rId2" action="ppaction://hlinksldjump"/>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15">
            <a:hlinkClick r:id="rId2" action="ppaction://hlinksldjump"/>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4" name="Google Shape;154;p15">
            <a:hlinkClick r:id="rId2" action="ppaction://hlinksldjump"/>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5" name="Google Shape;155;p15">
            <a:hlinkClick r:id="rId2" action="ppaction://hlinksldjump"/>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7" r:id="rId5"/>
    <p:sldLayoutId id="2147483658" r:id="rId6"/>
    <p:sldLayoutId id="2147483659" r:id="rId7"/>
    <p:sldLayoutId id="2147483660" r:id="rId8"/>
    <p:sldLayoutId id="2147483661"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buClrTx/>
            </a:pPr>
            <a:fld id="{8021217B-3B19-46F0-8881-A82B068ED46E}" type="datetimeFigureOut">
              <a:rPr lang="en-US" kern="1200" smtClean="0">
                <a:solidFill>
                  <a:prstClr val="black">
                    <a:tint val="75000"/>
                  </a:prstClr>
                </a:solidFill>
                <a:latin typeface="Calibri"/>
                <a:ea typeface="+mn-ea"/>
                <a:cs typeface="+mn-cs"/>
              </a:rPr>
              <a:pPr defTabSz="685800">
                <a:buClrTx/>
              </a:pPr>
              <a:t>10/30/2019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buClrTx/>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buClrTx/>
            </a:pPr>
            <a:fld id="{845840EA-745A-4C0B-8375-E2C471CE6F12}" type="slidenum">
              <a:rPr lang="en-US" kern="1200" smtClean="0">
                <a:solidFill>
                  <a:prstClr val="black">
                    <a:tint val="75000"/>
                  </a:prstClr>
                </a:solidFill>
                <a:latin typeface="Calibri"/>
                <a:ea typeface="+mn-ea"/>
                <a:cs typeface="+mn-cs"/>
              </a:rPr>
              <a:pPr defTabSz="685800">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16191958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0000"/>
            <a:lumOff val="40000"/>
          </a:schemeClr>
        </a:solidFill>
        <a:effectLst/>
      </p:bgPr>
    </p:bg>
    <p:spTree>
      <p:nvGrpSpPr>
        <p:cNvPr id="1" name="Shape 175"/>
        <p:cNvGrpSpPr/>
        <p:nvPr/>
      </p:nvGrpSpPr>
      <p:grpSpPr>
        <a:xfrm>
          <a:off x="0" y="0"/>
          <a:ext cx="0" cy="0"/>
          <a:chOff x="0" y="0"/>
          <a:chExt cx="0" cy="0"/>
        </a:xfrm>
      </p:grpSpPr>
      <p:sp>
        <p:nvSpPr>
          <p:cNvPr id="176" name="Google Shape;176;p18"/>
          <p:cNvSpPr txBox="1">
            <a:spLocks noGrp="1"/>
          </p:cNvSpPr>
          <p:nvPr>
            <p:ph type="ctrTitle" idx="4294967295"/>
          </p:nvPr>
        </p:nvSpPr>
        <p:spPr>
          <a:xfrm>
            <a:off x="729449" y="1322450"/>
            <a:ext cx="8068863" cy="1664700"/>
          </a:xfrm>
          <a:prstGeom prst="rect">
            <a:avLst/>
          </a:prstGeom>
        </p:spPr>
        <p:txBody>
          <a:bodyPr spcFirstLastPara="1" wrap="square" lIns="91425" tIns="91425" rIns="91425" bIns="91425" anchor="t" anchorCtr="0">
            <a:noAutofit/>
          </a:bodyPr>
          <a:lstStyle/>
          <a:p>
            <a:pPr lvl="0"/>
            <a:r>
              <a:rPr lang="en-US" sz="3200" dirty="0"/>
              <a:t>A Gentle </a:t>
            </a:r>
            <a:r>
              <a:rPr lang="en-US" sz="3200" dirty="0" smtClean="0"/>
              <a:t>Introduction </a:t>
            </a:r>
            <a:r>
              <a:rPr lang="en-US" sz="3200" dirty="0"/>
              <a:t>to Facial Recognition System Using OpenCV</a:t>
            </a:r>
            <a:endParaRPr sz="3200" dirty="0"/>
          </a:p>
        </p:txBody>
      </p:sp>
      <p:sp>
        <p:nvSpPr>
          <p:cNvPr id="2" name="TextBox 1"/>
          <p:cNvSpPr txBox="1"/>
          <p:nvPr/>
        </p:nvSpPr>
        <p:spPr>
          <a:xfrm>
            <a:off x="4733365" y="2841812"/>
            <a:ext cx="3173506" cy="523220"/>
          </a:xfrm>
          <a:prstGeom prst="rect">
            <a:avLst/>
          </a:prstGeom>
          <a:noFill/>
        </p:spPr>
        <p:txBody>
          <a:bodyPr wrap="square" rtlCol="0">
            <a:spAutoFit/>
          </a:bodyPr>
          <a:lstStyle/>
          <a:p>
            <a:r>
              <a:rPr lang="en-US" dirty="0" smtClean="0"/>
              <a:t>Presented by: </a:t>
            </a:r>
            <a:r>
              <a:rPr lang="en-US" dirty="0" err="1" smtClean="0"/>
              <a:t>Abimbola</a:t>
            </a:r>
            <a:r>
              <a:rPr lang="en-US" dirty="0" smtClean="0"/>
              <a:t> </a:t>
            </a:r>
            <a:r>
              <a:rPr lang="en-US" dirty="0" err="1" smtClean="0"/>
              <a:t>Olawale</a:t>
            </a:r>
            <a:r>
              <a:rPr lang="en-US" dirty="0" smtClean="0"/>
              <a:t> </a:t>
            </a:r>
          </a:p>
          <a:p>
            <a:r>
              <a:rPr lang="en-US" dirty="0" smtClean="0"/>
              <a:t>@</a:t>
            </a:r>
            <a:r>
              <a:rPr lang="en-US" dirty="0" err="1" smtClean="0"/>
              <a:t>PyconNG</a:t>
            </a:r>
            <a:r>
              <a:rPr lang="en-US" dirty="0" smtClean="0"/>
              <a:t> 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0" y="619403"/>
            <a:ext cx="7688700" cy="535200"/>
          </a:xfrm>
          <a:prstGeom prst="rect">
            <a:avLst/>
          </a:prstGeom>
        </p:spPr>
        <p:txBody>
          <a:bodyPr spcFirstLastPara="1" wrap="square" lIns="91425" tIns="91425" rIns="91425" bIns="91425" anchor="t" anchorCtr="0">
            <a:noAutofit/>
          </a:bodyPr>
          <a:lstStyle/>
          <a:p>
            <a:pPr lvl="0"/>
            <a:r>
              <a:rPr lang="en-US" sz="2800" dirty="0" smtClean="0">
                <a:solidFill>
                  <a:schemeClr val="bg2"/>
                </a:solidFill>
              </a:rPr>
              <a:t> </a:t>
            </a:r>
            <a:br>
              <a:rPr lang="en-US" sz="2800" dirty="0" smtClean="0">
                <a:solidFill>
                  <a:schemeClr val="bg2"/>
                </a:solidFill>
              </a:rPr>
            </a:br>
            <a:endParaRPr lang="en-US" sz="2800" dirty="0">
              <a:solidFill>
                <a:schemeClr val="bg2"/>
              </a:solidFill>
            </a:endParaRPr>
          </a:p>
        </p:txBody>
      </p:sp>
      <p:sp>
        <p:nvSpPr>
          <p:cNvPr id="2" name="TextBox 1"/>
          <p:cNvSpPr txBox="1"/>
          <p:nvPr/>
        </p:nvSpPr>
        <p:spPr>
          <a:xfrm>
            <a:off x="619432" y="786581"/>
            <a:ext cx="4257368" cy="461665"/>
          </a:xfrm>
          <a:prstGeom prst="rect">
            <a:avLst/>
          </a:prstGeom>
          <a:noFill/>
        </p:spPr>
        <p:txBody>
          <a:bodyPr wrap="square" rtlCol="0">
            <a:spAutoFit/>
          </a:bodyPr>
          <a:lstStyle/>
          <a:p>
            <a:r>
              <a:rPr lang="en-US" sz="2400" b="1" dirty="0" smtClean="0"/>
              <a:t>OpenCV </a:t>
            </a:r>
            <a:r>
              <a:rPr lang="en-US" sz="2400" b="1" dirty="0"/>
              <a:t>Face Recognizers</a:t>
            </a:r>
          </a:p>
        </p:txBody>
      </p:sp>
      <p:sp>
        <p:nvSpPr>
          <p:cNvPr id="6" name="TextBox 5"/>
          <p:cNvSpPr txBox="1"/>
          <p:nvPr/>
        </p:nvSpPr>
        <p:spPr>
          <a:xfrm>
            <a:off x="324465" y="1415424"/>
            <a:ext cx="7983793" cy="2308324"/>
          </a:xfrm>
          <a:prstGeom prst="rect">
            <a:avLst/>
          </a:prstGeom>
          <a:noFill/>
        </p:spPr>
        <p:txBody>
          <a:bodyPr wrap="square" rtlCol="0">
            <a:spAutoFit/>
          </a:bodyPr>
          <a:lstStyle/>
          <a:p>
            <a:pPr algn="just"/>
            <a:r>
              <a:rPr lang="en-US" sz="2400" dirty="0"/>
              <a:t>OpenCV has three built in face recognizers and thanks to OpenCV's clean coding, you can use any of them by just changing a single line of code. </a:t>
            </a:r>
            <a:endParaRPr lang="en-US" sz="2400" dirty="0" smtClean="0"/>
          </a:p>
          <a:p>
            <a:pPr algn="just"/>
            <a:r>
              <a:rPr lang="en-US" sz="2400" dirty="0" smtClean="0"/>
              <a:t>Below </a:t>
            </a:r>
            <a:r>
              <a:rPr lang="en-US" sz="2400" dirty="0"/>
              <a:t>are the names of those face recognizers and their OpenCV calls</a:t>
            </a:r>
            <a:r>
              <a:rPr lang="en-US" sz="2400" dirty="0" smtClean="0"/>
              <a:t>.</a:t>
            </a:r>
          </a:p>
          <a:p>
            <a:pPr marL="285750" indent="-285750" algn="just">
              <a:buFont typeface="Wingdings" panose="05000000000000000000" pitchFamily="2" charset="2"/>
              <a:buChar char="v"/>
            </a:pPr>
            <a:endParaRPr lang="en-US" sz="2400" dirty="0"/>
          </a:p>
        </p:txBody>
      </p:sp>
    </p:spTree>
    <p:extLst>
      <p:ext uri="{BB962C8B-B14F-4D97-AF65-F5344CB8AC3E}">
        <p14:creationId xmlns:p14="http://schemas.microsoft.com/office/powerpoint/2010/main" val="416573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4" name="TextBox 3"/>
          <p:cNvSpPr txBox="1"/>
          <p:nvPr/>
        </p:nvSpPr>
        <p:spPr>
          <a:xfrm>
            <a:off x="270387" y="2212258"/>
            <a:ext cx="9212826" cy="1077218"/>
          </a:xfrm>
          <a:prstGeom prst="rect">
            <a:avLst/>
          </a:prstGeom>
          <a:noFill/>
        </p:spPr>
        <p:txBody>
          <a:bodyPr wrap="square" rtlCol="0">
            <a:spAutoFit/>
          </a:bodyPr>
          <a:lstStyle/>
          <a:p>
            <a:pPr marL="342900" indent="-342900">
              <a:buFont typeface="Wingdings" panose="05000000000000000000" pitchFamily="2" charset="2"/>
              <a:buChar char="v"/>
            </a:pPr>
            <a:r>
              <a:rPr lang="en-US" sz="1600" dirty="0"/>
              <a:t>EigenFaces Face Recognizer </a:t>
            </a:r>
            <a:r>
              <a:rPr lang="en-US" sz="1600" dirty="0" err="1"/>
              <a:t>Recognizer</a:t>
            </a:r>
            <a:r>
              <a:rPr lang="en-US" sz="1600" dirty="0"/>
              <a:t> </a:t>
            </a:r>
            <a:r>
              <a:rPr lang="en-US" sz="1600" dirty="0" smtClean="0"/>
              <a:t>-</a:t>
            </a:r>
            <a:r>
              <a:rPr lang="en-US" sz="1600" i="1" dirty="0" smtClean="0"/>
              <a:t>`</a:t>
            </a:r>
            <a:r>
              <a:rPr lang="en-US" sz="1600" i="1" dirty="0"/>
              <a:t>cv2.face.createEigenFaceRecognizer</a:t>
            </a:r>
            <a:r>
              <a:rPr lang="en-US" sz="1600" i="1" dirty="0" smtClean="0"/>
              <a:t>()</a:t>
            </a:r>
            <a:r>
              <a:rPr lang="en-US" sz="1600" dirty="0" smtClean="0"/>
              <a:t>`</a:t>
            </a:r>
          </a:p>
          <a:p>
            <a:pPr marL="342900" indent="-342900">
              <a:buFont typeface="Wingdings" panose="05000000000000000000" pitchFamily="2" charset="2"/>
              <a:buChar char="v"/>
            </a:pPr>
            <a:r>
              <a:rPr lang="en-US" sz="1600" dirty="0" err="1" smtClean="0"/>
              <a:t>FisherFaces</a:t>
            </a:r>
            <a:r>
              <a:rPr lang="en-US" sz="1600" dirty="0" smtClean="0"/>
              <a:t> </a:t>
            </a:r>
            <a:r>
              <a:rPr lang="en-US" sz="1600" dirty="0"/>
              <a:t>Face Recognizer </a:t>
            </a:r>
            <a:r>
              <a:rPr lang="en-US" sz="1600" dirty="0" err="1"/>
              <a:t>Recognizer</a:t>
            </a:r>
            <a:r>
              <a:rPr lang="en-US" sz="1600" dirty="0"/>
              <a:t> - `</a:t>
            </a:r>
            <a:r>
              <a:rPr lang="en-US" sz="1600" i="1" dirty="0"/>
              <a:t>cv2.face.createFisherFaceRecognizer</a:t>
            </a:r>
            <a:r>
              <a:rPr lang="en-US" sz="1600" i="1" dirty="0" smtClean="0"/>
              <a:t>()</a:t>
            </a:r>
            <a:r>
              <a:rPr lang="en-US" sz="1600" dirty="0" smtClean="0"/>
              <a:t>`</a:t>
            </a:r>
          </a:p>
          <a:p>
            <a:pPr marL="342900" indent="-342900">
              <a:buFont typeface="Wingdings" panose="05000000000000000000" pitchFamily="2" charset="2"/>
              <a:buChar char="v"/>
            </a:pPr>
            <a:r>
              <a:rPr lang="en-US" sz="1600" dirty="0" smtClean="0"/>
              <a:t>Local </a:t>
            </a:r>
            <a:r>
              <a:rPr lang="en-US" sz="1600" dirty="0"/>
              <a:t>Binary Patterns Histograms (LBPH) Face </a:t>
            </a:r>
            <a:r>
              <a:rPr lang="en-US" sz="1600" dirty="0" smtClean="0"/>
              <a:t>Recognizer-</a:t>
            </a:r>
            <a:r>
              <a:rPr lang="en-US" sz="1600" i="1" dirty="0" smtClean="0"/>
              <a:t>`cv2.face.createLBPHFaceRecognizer</a:t>
            </a:r>
            <a:r>
              <a:rPr lang="en-US" sz="1600" i="1" dirty="0"/>
              <a:t>()</a:t>
            </a:r>
          </a:p>
        </p:txBody>
      </p:sp>
      <p:sp>
        <p:nvSpPr>
          <p:cNvPr id="2" name="Title 1"/>
          <p:cNvSpPr>
            <a:spLocks noGrp="1"/>
          </p:cNvSpPr>
          <p:nvPr>
            <p:ph type="title"/>
          </p:nvPr>
        </p:nvSpPr>
        <p:spPr/>
        <p:txBody>
          <a:bodyPr/>
          <a:lstStyle/>
          <a:p>
            <a:endParaRPr lang="en-US"/>
          </a:p>
        </p:txBody>
      </p:sp>
      <p:sp>
        <p:nvSpPr>
          <p:cNvPr id="5" name="TextBox 4"/>
          <p:cNvSpPr txBox="1"/>
          <p:nvPr/>
        </p:nvSpPr>
        <p:spPr>
          <a:xfrm>
            <a:off x="619432" y="786581"/>
            <a:ext cx="4257368" cy="461665"/>
          </a:xfrm>
          <a:prstGeom prst="rect">
            <a:avLst/>
          </a:prstGeom>
          <a:noFill/>
        </p:spPr>
        <p:txBody>
          <a:bodyPr wrap="square" rtlCol="0">
            <a:spAutoFit/>
          </a:bodyPr>
          <a:lstStyle/>
          <a:p>
            <a:r>
              <a:rPr lang="en-US" sz="2400" b="1" dirty="0" smtClean="0"/>
              <a:t>OpenCV </a:t>
            </a:r>
            <a:r>
              <a:rPr lang="en-US" sz="2400" b="1" dirty="0"/>
              <a:t>Face Recognizers</a:t>
            </a:r>
          </a:p>
        </p:txBody>
      </p:sp>
    </p:spTree>
    <p:extLst>
      <p:ext uri="{BB962C8B-B14F-4D97-AF65-F5344CB8AC3E}">
        <p14:creationId xmlns:p14="http://schemas.microsoft.com/office/powerpoint/2010/main" val="153369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619432" y="786581"/>
            <a:ext cx="4257368" cy="369332"/>
          </a:xfrm>
          <a:prstGeom prst="rect">
            <a:avLst/>
          </a:prstGeom>
          <a:noFill/>
        </p:spPr>
        <p:txBody>
          <a:bodyPr wrap="square" rtlCol="0">
            <a:spAutoFit/>
          </a:bodyPr>
          <a:lstStyle/>
          <a:p>
            <a:r>
              <a:rPr lang="en-US" sz="1800" b="1" dirty="0"/>
              <a:t>EigenFaces Face Recognizer</a:t>
            </a:r>
          </a:p>
        </p:txBody>
      </p:sp>
      <p:sp>
        <p:nvSpPr>
          <p:cNvPr id="3" name="TextBox 2"/>
          <p:cNvSpPr txBox="1"/>
          <p:nvPr/>
        </p:nvSpPr>
        <p:spPr>
          <a:xfrm>
            <a:off x="108155" y="1720645"/>
            <a:ext cx="8367251" cy="2467897"/>
          </a:xfrm>
          <a:prstGeom prst="rect">
            <a:avLst/>
          </a:prstGeom>
          <a:noFill/>
        </p:spPr>
        <p:txBody>
          <a:bodyPr wrap="square" rtlCol="0">
            <a:spAutoFit/>
          </a:bodyPr>
          <a:lstStyle/>
          <a:p>
            <a:endParaRPr lang="en-US" dirty="0"/>
          </a:p>
        </p:txBody>
      </p:sp>
      <p:sp>
        <p:nvSpPr>
          <p:cNvPr id="6" name="Rectangle 5"/>
          <p:cNvSpPr/>
          <p:nvPr/>
        </p:nvSpPr>
        <p:spPr>
          <a:xfrm>
            <a:off x="196646" y="1248246"/>
            <a:ext cx="8278760" cy="2585323"/>
          </a:xfrm>
          <a:prstGeom prst="rect">
            <a:avLst/>
          </a:prstGeom>
        </p:spPr>
        <p:txBody>
          <a:bodyPr wrap="square">
            <a:spAutoFit/>
          </a:bodyPr>
          <a:lstStyle/>
          <a:p>
            <a:pPr algn="just"/>
            <a:r>
              <a:rPr lang="en-US" sz="1800" dirty="0">
                <a:solidFill>
                  <a:schemeClr val="bg2"/>
                </a:solidFill>
                <a:latin typeface="-apple-system"/>
              </a:rPr>
              <a:t>This algorithm considers the fact that not all parts of a face are equally important and equally useful. When you look at some one you recognize him/her by his distinct features like eyes, nose, cheeks, forehead and how they vary with respect to each other. So you are actually focusing on the areas of maximum change (mathematically speaking, this change is variance) of the face. For example, from eyes to nose there is a significant change and same is the case from nose to mouth. When you look at multiple faces you compare them by looking at these parts of the faces because these parts are the most useful and important components of a </a:t>
            </a:r>
            <a:r>
              <a:rPr lang="en-US" sz="1800" dirty="0" smtClean="0">
                <a:solidFill>
                  <a:schemeClr val="bg2"/>
                </a:solidFill>
                <a:latin typeface="-apple-system"/>
              </a:rPr>
              <a:t>face.</a:t>
            </a:r>
            <a:endParaRPr lang="en-US" sz="1800" dirty="0">
              <a:solidFill>
                <a:schemeClr val="bg2"/>
              </a:solidFill>
            </a:endParaRPr>
          </a:p>
        </p:txBody>
      </p:sp>
    </p:spTree>
    <p:extLst>
      <p:ext uri="{BB962C8B-B14F-4D97-AF65-F5344CB8AC3E}">
        <p14:creationId xmlns:p14="http://schemas.microsoft.com/office/powerpoint/2010/main" val="238317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619432" y="786581"/>
            <a:ext cx="4257368" cy="369332"/>
          </a:xfrm>
          <a:prstGeom prst="rect">
            <a:avLst/>
          </a:prstGeom>
          <a:noFill/>
        </p:spPr>
        <p:txBody>
          <a:bodyPr wrap="square" rtlCol="0">
            <a:spAutoFit/>
          </a:bodyPr>
          <a:lstStyle/>
          <a:p>
            <a:r>
              <a:rPr lang="en-US" sz="1800" b="1" dirty="0"/>
              <a:t>EigenFaces Face </a:t>
            </a:r>
            <a:r>
              <a:rPr lang="en-US" sz="1800" b="1" dirty="0" smtClean="0"/>
              <a:t>Recognizer(cont)</a:t>
            </a:r>
            <a:endParaRPr lang="en-US" sz="1800" b="1" dirty="0"/>
          </a:p>
        </p:txBody>
      </p:sp>
      <p:sp>
        <p:nvSpPr>
          <p:cNvPr id="3" name="TextBox 2"/>
          <p:cNvSpPr txBox="1"/>
          <p:nvPr/>
        </p:nvSpPr>
        <p:spPr>
          <a:xfrm>
            <a:off x="108155" y="1720645"/>
            <a:ext cx="8367251" cy="2467897"/>
          </a:xfrm>
          <a:prstGeom prst="rect">
            <a:avLst/>
          </a:prstGeom>
          <a:noFill/>
        </p:spPr>
        <p:txBody>
          <a:bodyPr wrap="square" rtlCol="0">
            <a:spAutoFit/>
          </a:bodyPr>
          <a:lstStyle/>
          <a:p>
            <a:endParaRPr lang="en-US" dirty="0"/>
          </a:p>
        </p:txBody>
      </p:sp>
      <p:sp>
        <p:nvSpPr>
          <p:cNvPr id="6" name="Rectangle 5"/>
          <p:cNvSpPr/>
          <p:nvPr/>
        </p:nvSpPr>
        <p:spPr>
          <a:xfrm>
            <a:off x="196646" y="1248246"/>
            <a:ext cx="8278760" cy="2554545"/>
          </a:xfrm>
          <a:prstGeom prst="rect">
            <a:avLst/>
          </a:prstGeom>
        </p:spPr>
        <p:txBody>
          <a:bodyPr wrap="square">
            <a:spAutoFit/>
          </a:bodyPr>
          <a:lstStyle/>
          <a:p>
            <a:pPr algn="just"/>
            <a:r>
              <a:rPr lang="en-US" sz="2000" dirty="0"/>
              <a:t>EigenFaces face recognizer looks at all the training images of all the persons as a whole and try to extract the components which are important and useful (the components that catch the maximum variance/change) and discards the rest of the components. This way it not only extracts the important components from the training data but also saves memory by discarding the less important components. These important components it extracts are called </a:t>
            </a:r>
            <a:r>
              <a:rPr lang="en-US" sz="2000" b="1" dirty="0"/>
              <a:t>principal components</a:t>
            </a:r>
            <a:r>
              <a:rPr lang="en-US" sz="2000" dirty="0"/>
              <a:t>.</a:t>
            </a:r>
            <a:endParaRPr lang="en-US" sz="2000" dirty="0">
              <a:solidFill>
                <a:schemeClr val="bg2"/>
              </a:solidFill>
            </a:endParaRPr>
          </a:p>
        </p:txBody>
      </p:sp>
    </p:spTree>
    <p:extLst>
      <p:ext uri="{BB962C8B-B14F-4D97-AF65-F5344CB8AC3E}">
        <p14:creationId xmlns:p14="http://schemas.microsoft.com/office/powerpoint/2010/main" val="182909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619432" y="786581"/>
            <a:ext cx="4257368" cy="369332"/>
          </a:xfrm>
          <a:prstGeom prst="rect">
            <a:avLst/>
          </a:prstGeom>
          <a:noFill/>
        </p:spPr>
        <p:txBody>
          <a:bodyPr wrap="square" rtlCol="0">
            <a:spAutoFit/>
          </a:bodyPr>
          <a:lstStyle/>
          <a:p>
            <a:r>
              <a:rPr lang="en-US" sz="1800" b="1" dirty="0" err="1"/>
              <a:t>FisherFaces</a:t>
            </a:r>
            <a:r>
              <a:rPr lang="en-US" sz="1800" b="1" dirty="0"/>
              <a:t> Face Recognizer</a:t>
            </a:r>
          </a:p>
        </p:txBody>
      </p:sp>
      <p:sp>
        <p:nvSpPr>
          <p:cNvPr id="3" name="TextBox 2"/>
          <p:cNvSpPr txBox="1"/>
          <p:nvPr/>
        </p:nvSpPr>
        <p:spPr>
          <a:xfrm>
            <a:off x="108155" y="1720645"/>
            <a:ext cx="8367251" cy="2467897"/>
          </a:xfrm>
          <a:prstGeom prst="rect">
            <a:avLst/>
          </a:prstGeom>
          <a:noFill/>
        </p:spPr>
        <p:txBody>
          <a:bodyPr wrap="square" rtlCol="0">
            <a:spAutoFit/>
          </a:bodyPr>
          <a:lstStyle/>
          <a:p>
            <a:endParaRPr lang="en-US" dirty="0"/>
          </a:p>
        </p:txBody>
      </p:sp>
      <p:sp>
        <p:nvSpPr>
          <p:cNvPr id="6" name="Rectangle 5"/>
          <p:cNvSpPr/>
          <p:nvPr/>
        </p:nvSpPr>
        <p:spPr>
          <a:xfrm>
            <a:off x="265472" y="2177731"/>
            <a:ext cx="8278760" cy="1569660"/>
          </a:xfrm>
          <a:prstGeom prst="rect">
            <a:avLst/>
          </a:prstGeom>
        </p:spPr>
        <p:txBody>
          <a:bodyPr wrap="square">
            <a:spAutoFit/>
          </a:bodyPr>
          <a:lstStyle/>
          <a:p>
            <a:pPr algn="just"/>
            <a:r>
              <a:rPr lang="en-US" sz="1600" dirty="0"/>
              <a:t>This algorithm is an improved version of EigenFaces face recognizer. </a:t>
            </a:r>
            <a:r>
              <a:rPr lang="en-US" sz="1600" dirty="0" err="1"/>
              <a:t>Eigenfaces</a:t>
            </a:r>
            <a:r>
              <a:rPr lang="en-US" sz="1600" dirty="0"/>
              <a:t> face recognizer looks at all the training faces of all the persons at once and finds principal components from all of them combined. By capturing principal components from all of faces combined you are not focusing on the features that discriminate one person from the other but the features that represent all the faces of all the persons in the training data as a whole.</a:t>
            </a:r>
            <a:endParaRPr lang="en-US" sz="1600" dirty="0">
              <a:solidFill>
                <a:schemeClr val="bg2"/>
              </a:solidFill>
            </a:endParaRPr>
          </a:p>
        </p:txBody>
      </p:sp>
    </p:spTree>
    <p:extLst>
      <p:ext uri="{BB962C8B-B14F-4D97-AF65-F5344CB8AC3E}">
        <p14:creationId xmlns:p14="http://schemas.microsoft.com/office/powerpoint/2010/main" val="153213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619432" y="786581"/>
            <a:ext cx="6833420" cy="369332"/>
          </a:xfrm>
          <a:prstGeom prst="rect">
            <a:avLst/>
          </a:prstGeom>
          <a:noFill/>
        </p:spPr>
        <p:txBody>
          <a:bodyPr wrap="square" rtlCol="0">
            <a:spAutoFit/>
          </a:bodyPr>
          <a:lstStyle/>
          <a:p>
            <a:r>
              <a:rPr lang="en-US" sz="1800" b="1" dirty="0"/>
              <a:t>Local Binary Patterns Histograms (LBPH) Face Recognizer</a:t>
            </a:r>
          </a:p>
        </p:txBody>
      </p:sp>
      <p:sp>
        <p:nvSpPr>
          <p:cNvPr id="3" name="TextBox 2"/>
          <p:cNvSpPr txBox="1"/>
          <p:nvPr/>
        </p:nvSpPr>
        <p:spPr>
          <a:xfrm>
            <a:off x="108155" y="1720645"/>
            <a:ext cx="8367251" cy="2467897"/>
          </a:xfrm>
          <a:prstGeom prst="rect">
            <a:avLst/>
          </a:prstGeom>
          <a:noFill/>
        </p:spPr>
        <p:txBody>
          <a:bodyPr wrap="square" rtlCol="0">
            <a:spAutoFit/>
          </a:bodyPr>
          <a:lstStyle/>
          <a:p>
            <a:endParaRPr lang="en-US" dirty="0"/>
          </a:p>
        </p:txBody>
      </p:sp>
      <p:sp>
        <p:nvSpPr>
          <p:cNvPr id="6" name="Rectangle 5"/>
          <p:cNvSpPr/>
          <p:nvPr/>
        </p:nvSpPr>
        <p:spPr>
          <a:xfrm>
            <a:off x="265472" y="2177731"/>
            <a:ext cx="8337754" cy="1169551"/>
          </a:xfrm>
          <a:prstGeom prst="rect">
            <a:avLst/>
          </a:prstGeom>
        </p:spPr>
        <p:txBody>
          <a:bodyPr wrap="square">
            <a:spAutoFit/>
          </a:bodyPr>
          <a:lstStyle/>
          <a:p>
            <a:r>
              <a:rPr lang="en-US" dirty="0"/>
              <a:t>We know that </a:t>
            </a:r>
            <a:r>
              <a:rPr lang="en-US" dirty="0" err="1"/>
              <a:t>Eigenfaces</a:t>
            </a:r>
            <a:r>
              <a:rPr lang="en-US" dirty="0"/>
              <a:t> and </a:t>
            </a:r>
            <a:r>
              <a:rPr lang="en-US" dirty="0" err="1"/>
              <a:t>Fisherfaces</a:t>
            </a:r>
            <a:r>
              <a:rPr lang="en-US" dirty="0"/>
              <a:t> are both affected by light and in real life we can't guarantee perfect light conditions. LBPH face recognizer is an improvement to overcome this drawback.</a:t>
            </a:r>
          </a:p>
          <a:p>
            <a:r>
              <a:rPr lang="en-US" dirty="0"/>
              <a:t>Idea is to not look at the image as a whole instead find the local features of an image. LBPH </a:t>
            </a:r>
            <a:r>
              <a:rPr lang="en-US" dirty="0" err="1"/>
              <a:t>alogrithm</a:t>
            </a:r>
            <a:r>
              <a:rPr lang="en-US" dirty="0"/>
              <a:t> try to find the local structure of an image and it does that by comparing each pixel with its neighboring pixels.</a:t>
            </a:r>
          </a:p>
        </p:txBody>
      </p:sp>
    </p:spTree>
    <p:extLst>
      <p:ext uri="{BB962C8B-B14F-4D97-AF65-F5344CB8AC3E}">
        <p14:creationId xmlns:p14="http://schemas.microsoft.com/office/powerpoint/2010/main" val="249625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TextBox 2"/>
          <p:cNvSpPr txBox="1"/>
          <p:nvPr/>
        </p:nvSpPr>
        <p:spPr>
          <a:xfrm>
            <a:off x="108155" y="1720645"/>
            <a:ext cx="8367251" cy="2467897"/>
          </a:xfrm>
          <a:prstGeom prst="rect">
            <a:avLst/>
          </a:prstGeom>
          <a:noFill/>
        </p:spPr>
        <p:txBody>
          <a:bodyPr wrap="square" rtlCol="0">
            <a:spAutoFit/>
          </a:bodyPr>
          <a:lstStyle/>
          <a:p>
            <a:endParaRPr lang="en-US" dirty="0"/>
          </a:p>
        </p:txBody>
      </p:sp>
      <p:sp>
        <p:nvSpPr>
          <p:cNvPr id="6" name="Rectangle 5"/>
          <p:cNvSpPr/>
          <p:nvPr/>
        </p:nvSpPr>
        <p:spPr>
          <a:xfrm>
            <a:off x="265472" y="2177731"/>
            <a:ext cx="8337754" cy="1169551"/>
          </a:xfrm>
          <a:prstGeom prst="rect">
            <a:avLst/>
          </a:prstGeom>
        </p:spPr>
        <p:txBody>
          <a:bodyPr wrap="square">
            <a:spAutoFit/>
          </a:bodyPr>
          <a:lstStyle/>
          <a:p>
            <a:r>
              <a:rPr lang="en-US" dirty="0"/>
              <a:t>The word “cascade” in the classifier name means that the resultant classifier consists of several simpler classifiers (stages) that are applied subsequently to a region of interest until at some stage the candidate is rejected or all the stages are passed.</a:t>
            </a:r>
          </a:p>
          <a:p>
            <a:r>
              <a:rPr lang="en-US" dirty="0"/>
              <a:t/>
            </a:r>
            <a:br>
              <a:rPr lang="en-US" dirty="0"/>
            </a:br>
            <a:endParaRPr lang="en-US" dirty="0"/>
          </a:p>
        </p:txBody>
      </p:sp>
      <p:sp>
        <p:nvSpPr>
          <p:cNvPr id="4" name="TextBox 3"/>
          <p:cNvSpPr txBox="1"/>
          <p:nvPr/>
        </p:nvSpPr>
        <p:spPr>
          <a:xfrm>
            <a:off x="560439" y="799605"/>
            <a:ext cx="3048000" cy="461665"/>
          </a:xfrm>
          <a:prstGeom prst="rect">
            <a:avLst/>
          </a:prstGeom>
          <a:noFill/>
        </p:spPr>
        <p:txBody>
          <a:bodyPr wrap="square" rtlCol="0">
            <a:spAutoFit/>
          </a:bodyPr>
          <a:lstStyle/>
          <a:p>
            <a:r>
              <a:rPr lang="en-US" sz="2400" dirty="0" smtClean="0"/>
              <a:t>Cascade Classifier</a:t>
            </a:r>
            <a:endParaRPr lang="en-US" sz="2400" dirty="0"/>
          </a:p>
        </p:txBody>
      </p:sp>
    </p:spTree>
    <p:extLst>
      <p:ext uri="{BB962C8B-B14F-4D97-AF65-F5344CB8AC3E}">
        <p14:creationId xmlns:p14="http://schemas.microsoft.com/office/powerpoint/2010/main" val="301752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619432" y="786581"/>
            <a:ext cx="6833420" cy="369332"/>
          </a:xfrm>
          <a:prstGeom prst="rect">
            <a:avLst/>
          </a:prstGeom>
          <a:noFill/>
        </p:spPr>
        <p:txBody>
          <a:bodyPr wrap="square" rtlCol="0">
            <a:spAutoFit/>
          </a:bodyPr>
          <a:lstStyle/>
          <a:p>
            <a:r>
              <a:rPr lang="en-US" sz="1800" b="1" dirty="0" smtClean="0"/>
              <a:t>BUILDING A FACIAL RECOGNITION SYSTEM </a:t>
            </a:r>
            <a:endParaRPr lang="en-US" sz="1800" b="1" dirty="0"/>
          </a:p>
        </p:txBody>
      </p:sp>
      <p:sp>
        <p:nvSpPr>
          <p:cNvPr id="3" name="TextBox 2"/>
          <p:cNvSpPr txBox="1"/>
          <p:nvPr/>
        </p:nvSpPr>
        <p:spPr>
          <a:xfrm>
            <a:off x="108155" y="1720645"/>
            <a:ext cx="8367251" cy="2467897"/>
          </a:xfrm>
          <a:prstGeom prst="rect">
            <a:avLst/>
          </a:prstGeom>
          <a:noFill/>
        </p:spPr>
        <p:txBody>
          <a:bodyPr wrap="square" rtlCol="0">
            <a:spAutoFit/>
          </a:bodyPr>
          <a:lstStyle/>
          <a:p>
            <a:endParaRPr lang="en-US" dirty="0"/>
          </a:p>
        </p:txBody>
      </p:sp>
      <p:sp>
        <p:nvSpPr>
          <p:cNvPr id="6" name="Rectangle 5"/>
          <p:cNvSpPr/>
          <p:nvPr/>
        </p:nvSpPr>
        <p:spPr>
          <a:xfrm>
            <a:off x="265472" y="2177731"/>
            <a:ext cx="8337754" cy="954107"/>
          </a:xfrm>
          <a:prstGeom prst="rect">
            <a:avLst/>
          </a:prstGeom>
        </p:spPr>
        <p:txBody>
          <a:bodyPr wrap="square">
            <a:spAutoFit/>
          </a:bodyPr>
          <a:lstStyle/>
          <a:p>
            <a:pPr marL="285750" indent="-285750">
              <a:buFont typeface="Wingdings" panose="05000000000000000000" pitchFamily="2" charset="2"/>
              <a:buChar char="v"/>
            </a:pPr>
            <a:r>
              <a:rPr lang="en-US" dirty="0" smtClean="0"/>
              <a:t>Prepare the Database (</a:t>
            </a:r>
            <a:r>
              <a:rPr lang="en-US" dirty="0" err="1" smtClean="0"/>
              <a:t>sql</a:t>
            </a:r>
            <a:r>
              <a:rPr lang="en-US" dirty="0" smtClean="0"/>
              <a:t>-lite)</a:t>
            </a:r>
          </a:p>
          <a:p>
            <a:pPr marL="285750" indent="-285750">
              <a:buFont typeface="Wingdings" panose="05000000000000000000" pitchFamily="2" charset="2"/>
              <a:buChar char="v"/>
            </a:pPr>
            <a:r>
              <a:rPr lang="en-US" dirty="0" smtClean="0"/>
              <a:t>Prepare your Dataset</a:t>
            </a:r>
          </a:p>
          <a:p>
            <a:pPr marL="285750" indent="-285750">
              <a:buFont typeface="Wingdings" panose="05000000000000000000" pitchFamily="2" charset="2"/>
              <a:buChar char="v"/>
            </a:pPr>
            <a:r>
              <a:rPr lang="en-US" dirty="0" smtClean="0"/>
              <a:t>Train your Recognizer </a:t>
            </a:r>
          </a:p>
          <a:p>
            <a:pPr marL="285750" indent="-285750">
              <a:buFont typeface="Wingdings" panose="05000000000000000000" pitchFamily="2" charset="2"/>
              <a:buChar char="v"/>
            </a:pPr>
            <a:r>
              <a:rPr lang="en-US" dirty="0" smtClean="0"/>
              <a:t>Detect</a:t>
            </a:r>
            <a:endParaRPr lang="en-US" dirty="0"/>
          </a:p>
        </p:txBody>
      </p:sp>
    </p:spTree>
    <p:extLst>
      <p:ext uri="{BB962C8B-B14F-4D97-AF65-F5344CB8AC3E}">
        <p14:creationId xmlns:p14="http://schemas.microsoft.com/office/powerpoint/2010/main" val="228127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619432" y="786581"/>
            <a:ext cx="6833420" cy="369332"/>
          </a:xfrm>
          <a:prstGeom prst="rect">
            <a:avLst/>
          </a:prstGeom>
          <a:noFill/>
        </p:spPr>
        <p:txBody>
          <a:bodyPr wrap="square" rtlCol="0">
            <a:spAutoFit/>
          </a:bodyPr>
          <a:lstStyle/>
          <a:p>
            <a:r>
              <a:rPr lang="en-US" sz="1800" b="1" dirty="0" smtClean="0"/>
              <a:t>BUILDING A FACIAL RECOGNITION SYSTEM </a:t>
            </a:r>
            <a:endParaRPr lang="en-US" sz="1800" b="1" dirty="0"/>
          </a:p>
        </p:txBody>
      </p:sp>
      <p:sp>
        <p:nvSpPr>
          <p:cNvPr id="3" name="TextBox 2"/>
          <p:cNvSpPr txBox="1"/>
          <p:nvPr/>
        </p:nvSpPr>
        <p:spPr>
          <a:xfrm>
            <a:off x="108155" y="1720645"/>
            <a:ext cx="8367251" cy="1169551"/>
          </a:xfrm>
          <a:prstGeom prst="rect">
            <a:avLst/>
          </a:prstGeom>
          <a:noFill/>
        </p:spPr>
        <p:txBody>
          <a:bodyPr wrap="square" rtlCol="0">
            <a:spAutoFit/>
          </a:bodyPr>
          <a:lstStyle/>
          <a:p>
            <a:r>
              <a:rPr lang="en-US" dirty="0" smtClean="0"/>
              <a:t>LIBRARIES </a:t>
            </a:r>
          </a:p>
          <a:p>
            <a:endParaRPr lang="en-US" dirty="0"/>
          </a:p>
          <a:p>
            <a:pPr marL="400050" indent="-400050">
              <a:buFont typeface="+mj-lt"/>
              <a:buAutoNum type="romanUcPeriod"/>
            </a:pPr>
            <a:r>
              <a:rPr lang="en-US" dirty="0" smtClean="0"/>
              <a:t>OpenCV</a:t>
            </a:r>
          </a:p>
          <a:p>
            <a:pPr marL="400050" indent="-400050">
              <a:buFont typeface="+mj-lt"/>
              <a:buAutoNum type="romanUcPeriod"/>
            </a:pPr>
            <a:r>
              <a:rPr lang="en-US" dirty="0" err="1" smtClean="0"/>
              <a:t>Sql</a:t>
            </a:r>
            <a:r>
              <a:rPr lang="en-US" dirty="0" smtClean="0"/>
              <a:t>-lite </a:t>
            </a:r>
          </a:p>
          <a:p>
            <a:pPr marL="400050" indent="-400050">
              <a:buFont typeface="+mj-lt"/>
              <a:buAutoNum type="romanUcPeriod"/>
            </a:pPr>
            <a:r>
              <a:rPr lang="en-US" dirty="0" err="1" smtClean="0"/>
              <a:t>Numpy</a:t>
            </a:r>
            <a:r>
              <a:rPr lang="en-US" dirty="0" smtClean="0"/>
              <a:t> </a:t>
            </a:r>
            <a:endParaRPr lang="en-US" dirty="0"/>
          </a:p>
        </p:txBody>
      </p:sp>
      <p:sp>
        <p:nvSpPr>
          <p:cNvPr id="6" name="Rectangle 5"/>
          <p:cNvSpPr/>
          <p:nvPr/>
        </p:nvSpPr>
        <p:spPr>
          <a:xfrm>
            <a:off x="265472" y="2177731"/>
            <a:ext cx="8337754" cy="307777"/>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11452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265472" y="2177731"/>
            <a:ext cx="8337754" cy="307777"/>
          </a:xfrm>
          <a:prstGeom prst="rect">
            <a:avLst/>
          </a:prstGeom>
        </p:spPr>
        <p:txBody>
          <a:bodyPr wrap="square">
            <a:spAutoFit/>
          </a:bodyPr>
          <a:lstStyle/>
          <a:p>
            <a:endParaRPr lang="en-US" dirty="0"/>
          </a:p>
        </p:txBody>
      </p:sp>
      <p:pic>
        <p:nvPicPr>
          <p:cNvPr id="7" name="Content Placeholder 3" descr="avatars-000566619840-aj0fn8-original.jpg"/>
          <p:cNvPicPr>
            <a:picLocks noChangeAspect="1"/>
          </p:cNvPicPr>
          <p:nvPr/>
        </p:nvPicPr>
        <p:blipFill>
          <a:blip r:embed="rId4"/>
          <a:stretch>
            <a:fillRect/>
          </a:stretch>
        </p:blipFill>
        <p:spPr>
          <a:xfrm>
            <a:off x="601483" y="1170367"/>
            <a:ext cx="7665732" cy="3238997"/>
          </a:xfrm>
          <a:prstGeom prst="rect">
            <a:avLst/>
          </a:prstGeom>
          <a:noFill/>
          <a:ln>
            <a:noFill/>
          </a:ln>
        </p:spPr>
      </p:pic>
    </p:spTree>
    <p:extLst>
      <p:ext uri="{BB962C8B-B14F-4D97-AF65-F5344CB8AC3E}">
        <p14:creationId xmlns:p14="http://schemas.microsoft.com/office/powerpoint/2010/main" val="223055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pic>
        <p:nvPicPr>
          <p:cNvPr id="5" name="Content Placeholder 4" descr="pp"/>
          <p:cNvPicPr>
            <a:picLocks noGrp="1" noChangeAspect="1"/>
          </p:cNvPicPr>
          <p:nvPr>
            <p:ph sz="half" idx="1"/>
          </p:nvPr>
        </p:nvPicPr>
        <p:blipFill>
          <a:blip r:embed="rId2"/>
          <a:stretch>
            <a:fillRect/>
          </a:stretch>
        </p:blipFill>
        <p:spPr>
          <a:xfrm>
            <a:off x="1428750" y="1485900"/>
            <a:ext cx="1885950" cy="1885950"/>
          </a:xfrm>
        </p:spPr>
      </p:pic>
      <p:sp>
        <p:nvSpPr>
          <p:cNvPr id="4" name="Content Placeholder 3"/>
          <p:cNvSpPr>
            <a:spLocks noGrp="1"/>
          </p:cNvSpPr>
          <p:nvPr>
            <p:ph sz="half" idx="2"/>
          </p:nvPr>
        </p:nvSpPr>
        <p:spPr>
          <a:xfrm>
            <a:off x="4572000" y="1143001"/>
            <a:ext cx="3657600" cy="3428999"/>
          </a:xfrm>
        </p:spPr>
        <p:txBody>
          <a:bodyPr>
            <a:noAutofit/>
          </a:bodyPr>
          <a:lstStyle/>
          <a:p>
            <a:pPr marL="214313" indent="-214313"/>
            <a:r>
              <a:rPr lang="en-US" sz="1600" dirty="0"/>
              <a:t>I’m Human and Nigerian</a:t>
            </a:r>
          </a:p>
          <a:p>
            <a:pPr marL="214313" indent="-214313"/>
            <a:r>
              <a:rPr lang="en-US" sz="1600" dirty="0"/>
              <a:t>Name is </a:t>
            </a:r>
            <a:r>
              <a:rPr lang="en-US" sz="1600" dirty="0" err="1"/>
              <a:t>Abimbola</a:t>
            </a:r>
            <a:r>
              <a:rPr lang="en-US" sz="1600" dirty="0"/>
              <a:t> </a:t>
            </a:r>
            <a:r>
              <a:rPr lang="en-US" sz="1600" dirty="0" err="1"/>
              <a:t>Olawale</a:t>
            </a:r>
            <a:r>
              <a:rPr lang="en-US" sz="1600" dirty="0"/>
              <a:t> Victor</a:t>
            </a:r>
          </a:p>
          <a:p>
            <a:pPr marL="214313" indent="-214313"/>
            <a:r>
              <a:rPr lang="en-US" sz="1600" dirty="0"/>
              <a:t>Graduate </a:t>
            </a:r>
            <a:r>
              <a:rPr lang="en-US" sz="1600" dirty="0" smtClean="0"/>
              <a:t>of </a:t>
            </a:r>
            <a:r>
              <a:rPr lang="en-US" sz="1600" dirty="0"/>
              <a:t>Statistics </a:t>
            </a:r>
            <a:endParaRPr lang="en-US" sz="1600" dirty="0"/>
          </a:p>
          <a:p>
            <a:pPr marL="214313" indent="-214313"/>
            <a:r>
              <a:rPr lang="en-US" sz="1600" dirty="0" smtClean="0"/>
              <a:t>Data </a:t>
            </a:r>
            <a:r>
              <a:rPr lang="en-US" sz="1600" dirty="0"/>
              <a:t>Analyst</a:t>
            </a:r>
          </a:p>
          <a:p>
            <a:pPr marL="214313" indent="-214313"/>
            <a:r>
              <a:rPr lang="en-US" sz="1600" dirty="0" smtClean="0"/>
              <a:t>AI enthusiast</a:t>
            </a:r>
            <a:endParaRPr lang="en-US" sz="1600" dirty="0"/>
          </a:p>
          <a:p>
            <a:pPr marL="214313" indent="-214313"/>
            <a:r>
              <a:rPr lang="en-US" sz="1600" dirty="0"/>
              <a:t>Emerging machine learning </a:t>
            </a:r>
            <a:r>
              <a:rPr lang="en-US" sz="1600" dirty="0" smtClean="0"/>
              <a:t>expert</a:t>
            </a:r>
          </a:p>
          <a:p>
            <a:pPr marL="214313" indent="-214313"/>
            <a:r>
              <a:rPr lang="en-US" sz="1600" dirty="0" smtClean="0"/>
              <a:t>Love Researching</a:t>
            </a:r>
          </a:p>
          <a:p>
            <a:pPr marL="214313" indent="-214313"/>
            <a:endParaRPr lang="en-US" sz="16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0624" t="32435" r="35487" b="46326"/>
          <a:stretch/>
        </p:blipFill>
        <p:spPr>
          <a:xfrm>
            <a:off x="1694011" y="3524524"/>
            <a:ext cx="214688" cy="231863"/>
          </a:xfrm>
          <a:prstGeom prst="rect">
            <a:avLst/>
          </a:prstGeom>
        </p:spPr>
      </p:pic>
      <p:sp>
        <p:nvSpPr>
          <p:cNvPr id="11" name="TextBox 10"/>
          <p:cNvSpPr txBox="1"/>
          <p:nvPr/>
        </p:nvSpPr>
        <p:spPr>
          <a:xfrm>
            <a:off x="1885950" y="3486150"/>
            <a:ext cx="1657350" cy="300082"/>
          </a:xfrm>
          <a:prstGeom prst="rect">
            <a:avLst/>
          </a:prstGeom>
          <a:noFill/>
        </p:spPr>
        <p:txBody>
          <a:bodyPr wrap="square" rtlCol="0">
            <a:spAutoFit/>
          </a:bodyPr>
          <a:lstStyle/>
          <a:p>
            <a:pPr defTabSz="685800">
              <a:buClrTx/>
            </a:pPr>
            <a:r>
              <a:rPr lang="en-US" sz="1350" kern="1200" dirty="0" smtClean="0">
                <a:solidFill>
                  <a:prstClr val="black"/>
                </a:solidFill>
                <a:latin typeface="Calibri"/>
                <a:ea typeface="+mn-ea"/>
                <a:cs typeface="+mn-cs"/>
              </a:rPr>
              <a:t>@</a:t>
            </a:r>
            <a:r>
              <a:rPr lang="en-US" sz="1350" kern="1200" dirty="0" err="1" smtClean="0">
                <a:solidFill>
                  <a:prstClr val="black"/>
                </a:solidFill>
                <a:latin typeface="Calibri"/>
                <a:ea typeface="+mn-ea"/>
                <a:cs typeface="+mn-cs"/>
              </a:rPr>
              <a:t>bimbolawale</a:t>
            </a:r>
            <a:endParaRPr lang="en-US" sz="1350" kern="1200" dirty="0">
              <a:solidFill>
                <a:prstClr val="black"/>
              </a:solidFill>
              <a:latin typeface="Calibri"/>
              <a:ea typeface="+mn-ea"/>
              <a:cs typeface="+mn-cs"/>
            </a:endParaRPr>
          </a:p>
        </p:txBody>
      </p:sp>
      <p:sp>
        <p:nvSpPr>
          <p:cNvPr id="15" name="TextBox 14"/>
          <p:cNvSpPr txBox="1"/>
          <p:nvPr/>
        </p:nvSpPr>
        <p:spPr>
          <a:xfrm>
            <a:off x="1908698" y="3776531"/>
            <a:ext cx="2008877" cy="248002"/>
          </a:xfrm>
          <a:prstGeom prst="rect">
            <a:avLst/>
          </a:prstGeom>
          <a:noFill/>
        </p:spPr>
        <p:txBody>
          <a:bodyPr wrap="square" rtlCol="0">
            <a:spAutoFit/>
          </a:bodyPr>
          <a:lstStyle/>
          <a:p>
            <a:pPr defTabSz="685800">
              <a:buClrTx/>
            </a:pPr>
            <a:r>
              <a:rPr lang="en-US" sz="1350" kern="1200" dirty="0" smtClean="0">
                <a:solidFill>
                  <a:prstClr val="black"/>
                </a:solidFill>
                <a:latin typeface="Calibri"/>
                <a:ea typeface="+mn-ea"/>
                <a:cs typeface="+mn-cs"/>
              </a:rPr>
              <a:t>github.com/olawale0254</a:t>
            </a:r>
            <a:endParaRPr lang="en-US" sz="1350" kern="1200" dirty="0">
              <a:solidFill>
                <a:prstClr val="black"/>
              </a:solidFill>
              <a:latin typeface="Calibri"/>
              <a:ea typeface="+mn-ea"/>
              <a:cs typeface="+mn-cs"/>
            </a:endParaRPr>
          </a:p>
        </p:txBody>
      </p:sp>
      <p:sp>
        <p:nvSpPr>
          <p:cNvPr id="16" name="TextBox 15"/>
          <p:cNvSpPr txBox="1"/>
          <p:nvPr/>
        </p:nvSpPr>
        <p:spPr>
          <a:xfrm>
            <a:off x="1908698" y="4098134"/>
            <a:ext cx="2582620" cy="204960"/>
          </a:xfrm>
          <a:prstGeom prst="rect">
            <a:avLst/>
          </a:prstGeom>
          <a:noFill/>
        </p:spPr>
        <p:txBody>
          <a:bodyPr wrap="square" rtlCol="0">
            <a:spAutoFit/>
          </a:bodyPr>
          <a:lstStyle/>
          <a:p>
            <a:pPr defTabSz="685800">
              <a:buClrTx/>
            </a:pPr>
            <a:r>
              <a:rPr lang="en-US" sz="1350" kern="1200" dirty="0" smtClean="0">
                <a:solidFill>
                  <a:prstClr val="black"/>
                </a:solidFill>
                <a:latin typeface="Calibri"/>
                <a:ea typeface="+mn-ea"/>
                <a:cs typeface="+mn-cs"/>
              </a:rPr>
              <a:t>abimbolaolawale41@gmail.com</a:t>
            </a:r>
            <a:endParaRPr lang="en-US" sz="1350" kern="1200" dirty="0">
              <a:solidFill>
                <a:prstClr val="black"/>
              </a:solidFill>
              <a:latin typeface="Calibri"/>
              <a:ea typeface="+mn-ea"/>
              <a:cs typeface="+mn-cs"/>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516" y="3794521"/>
            <a:ext cx="262105" cy="26210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691" y="4177267"/>
            <a:ext cx="329757" cy="173388"/>
          </a:xfrm>
          <a:prstGeom prst="rect">
            <a:avLst/>
          </a:prstGeom>
        </p:spPr>
      </p:pic>
    </p:spTree>
    <p:extLst>
      <p:ext uri="{BB962C8B-B14F-4D97-AF65-F5344CB8AC3E}">
        <p14:creationId xmlns:p14="http://schemas.microsoft.com/office/powerpoint/2010/main" val="3029428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duotone>
              <a:schemeClr val="accent4">
                <a:shade val="45000"/>
                <a:satMod val="135000"/>
              </a:schemeClr>
              <a:prstClr val="white"/>
            </a:duotone>
          </a:blip>
          <a:srcRect/>
          <a:stretch>
            <a:fillRect/>
          </a:stretch>
        </a:blipFill>
        <a:effectLst/>
      </p:bgPr>
    </p:bg>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543962" y="749775"/>
            <a:ext cx="7110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smtClean="0">
                <a:solidFill>
                  <a:schemeClr val="bg2"/>
                </a:solidFill>
                <a:latin typeface="Aharoni" panose="02010803020104030203" pitchFamily="2" charset="-79"/>
                <a:cs typeface="Aharoni" panose="02010803020104030203" pitchFamily="2" charset="-79"/>
              </a:rPr>
              <a:t>Overview</a:t>
            </a:r>
            <a:endParaRPr sz="2800" dirty="0">
              <a:solidFill>
                <a:schemeClr val="bg2"/>
              </a:solidFill>
              <a:latin typeface="Aharoni" panose="02010803020104030203" pitchFamily="2" charset="-79"/>
              <a:cs typeface="Aharoni" panose="02010803020104030203" pitchFamily="2" charset="-79"/>
            </a:endParaRPr>
          </a:p>
        </p:txBody>
      </p:sp>
      <p:sp>
        <p:nvSpPr>
          <p:cNvPr id="183" name="Google Shape;183;p19"/>
          <p:cNvSpPr txBox="1"/>
          <p:nvPr/>
        </p:nvSpPr>
        <p:spPr>
          <a:xfrm>
            <a:off x="543962" y="2178569"/>
            <a:ext cx="2226132" cy="3255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US" sz="1600" dirty="0" smtClean="0">
                <a:solidFill>
                  <a:schemeClr val="bg2"/>
                </a:solidFill>
                <a:latin typeface="Raleway"/>
                <a:ea typeface="Raleway"/>
                <a:cs typeface="Raleway"/>
                <a:sym typeface="Raleway"/>
              </a:rPr>
              <a:t>Facial Detection </a:t>
            </a:r>
            <a:endParaRPr sz="1600" dirty="0">
              <a:solidFill>
                <a:schemeClr val="bg2"/>
              </a:solidFill>
              <a:latin typeface="Raleway"/>
              <a:ea typeface="Raleway"/>
              <a:cs typeface="Raleway"/>
              <a:sym typeface="Raleway"/>
            </a:endParaRPr>
          </a:p>
        </p:txBody>
      </p:sp>
      <p:sp>
        <p:nvSpPr>
          <p:cNvPr id="184" name="Google Shape;184;p19"/>
          <p:cNvSpPr txBox="1"/>
          <p:nvPr/>
        </p:nvSpPr>
        <p:spPr>
          <a:xfrm>
            <a:off x="564876" y="2743019"/>
            <a:ext cx="2617595" cy="2874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GB" sz="1600" dirty="0" smtClean="0">
                <a:solidFill>
                  <a:schemeClr val="bg2"/>
                </a:solidFill>
                <a:uFill>
                  <a:noFill/>
                </a:uFill>
                <a:latin typeface="Raleway"/>
                <a:ea typeface="Raleway"/>
                <a:cs typeface="Raleway"/>
                <a:sym typeface="Raleway"/>
              </a:rPr>
              <a:t>Facial Identification</a:t>
            </a:r>
            <a:endParaRPr sz="1600" dirty="0">
              <a:solidFill>
                <a:schemeClr val="bg2"/>
              </a:solidFill>
              <a:latin typeface="Raleway"/>
              <a:ea typeface="Raleway"/>
              <a:cs typeface="Raleway"/>
              <a:sym typeface="Raleway"/>
            </a:endParaRPr>
          </a:p>
        </p:txBody>
      </p:sp>
      <p:sp>
        <p:nvSpPr>
          <p:cNvPr id="185" name="Google Shape;185;p19"/>
          <p:cNvSpPr txBox="1"/>
          <p:nvPr/>
        </p:nvSpPr>
        <p:spPr>
          <a:xfrm>
            <a:off x="564876" y="3230488"/>
            <a:ext cx="1607700" cy="3255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US" sz="1600" dirty="0" smtClean="0">
                <a:solidFill>
                  <a:schemeClr val="bg2"/>
                </a:solidFill>
                <a:latin typeface="Raleway"/>
                <a:ea typeface="Raleway"/>
                <a:cs typeface="Raleway"/>
                <a:sym typeface="Raleway"/>
              </a:rPr>
              <a:t>OpenCV</a:t>
            </a:r>
            <a:endParaRPr sz="1600" dirty="0">
              <a:solidFill>
                <a:schemeClr val="bg2"/>
              </a:solidFill>
              <a:latin typeface="Raleway"/>
              <a:ea typeface="Raleway"/>
              <a:cs typeface="Raleway"/>
              <a:sym typeface="Raleway"/>
            </a:endParaRPr>
          </a:p>
        </p:txBody>
      </p:sp>
      <p:sp>
        <p:nvSpPr>
          <p:cNvPr id="14" name="Google Shape;185;p19"/>
          <p:cNvSpPr txBox="1"/>
          <p:nvPr/>
        </p:nvSpPr>
        <p:spPr>
          <a:xfrm>
            <a:off x="543962" y="3756057"/>
            <a:ext cx="1607700" cy="3255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US" sz="1600" dirty="0" smtClean="0">
                <a:solidFill>
                  <a:schemeClr val="bg2"/>
                </a:solidFill>
                <a:latin typeface="Raleway"/>
                <a:ea typeface="Raleway"/>
                <a:cs typeface="Raleway"/>
                <a:sym typeface="Raleway"/>
              </a:rPr>
              <a:t>Demo</a:t>
            </a:r>
            <a:endParaRPr sz="1600" dirty="0">
              <a:solidFill>
                <a:schemeClr val="bg2"/>
              </a:solidFill>
              <a:latin typeface="Raleway"/>
              <a:ea typeface="Raleway"/>
              <a:cs typeface="Raleway"/>
              <a:sym typeface="Raleway"/>
            </a:endParaRPr>
          </a:p>
        </p:txBody>
      </p:sp>
      <p:sp>
        <p:nvSpPr>
          <p:cNvPr id="16" name="Google Shape;183;p19"/>
          <p:cNvSpPr txBox="1"/>
          <p:nvPr/>
        </p:nvSpPr>
        <p:spPr>
          <a:xfrm>
            <a:off x="564876" y="1688497"/>
            <a:ext cx="2226132" cy="3255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v"/>
            </a:pPr>
            <a:r>
              <a:rPr lang="en-US" sz="1600" dirty="0" smtClean="0">
                <a:solidFill>
                  <a:schemeClr val="bg2"/>
                </a:solidFill>
                <a:latin typeface="Raleway"/>
                <a:ea typeface="Raleway"/>
                <a:cs typeface="Raleway"/>
                <a:sym typeface="Raleway"/>
              </a:rPr>
              <a:t>Introduction</a:t>
            </a:r>
            <a:endParaRPr sz="1600" dirty="0">
              <a:solidFill>
                <a:schemeClr val="bg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sz="2800" dirty="0" smtClean="0">
                <a:solidFill>
                  <a:schemeClr val="bg2"/>
                </a:solidFill>
              </a:rPr>
              <a:t>Introduction </a:t>
            </a:r>
            <a:endParaRPr lang="en-US" sz="2800" dirty="0">
              <a:solidFill>
                <a:schemeClr val="bg2"/>
              </a:solidFill>
            </a:endParaRPr>
          </a:p>
        </p:txBody>
      </p:sp>
      <p:sp>
        <p:nvSpPr>
          <p:cNvPr id="6" name="TextBox 5"/>
          <p:cNvSpPr txBox="1"/>
          <p:nvPr/>
        </p:nvSpPr>
        <p:spPr>
          <a:xfrm>
            <a:off x="729449" y="2407534"/>
            <a:ext cx="8298804" cy="1477328"/>
          </a:xfrm>
          <a:prstGeom prst="rect">
            <a:avLst/>
          </a:prstGeom>
          <a:noFill/>
        </p:spPr>
        <p:txBody>
          <a:bodyPr wrap="square" rtlCol="0">
            <a:spAutoFit/>
          </a:bodyPr>
          <a:lstStyle/>
          <a:p>
            <a:r>
              <a:rPr lang="en-US" sz="1800" b="1" dirty="0"/>
              <a:t>For more than a decade or so, </a:t>
            </a:r>
            <a:r>
              <a:rPr lang="en-US" sz="1800" b="1" dirty="0" smtClean="0"/>
              <a:t>facial </a:t>
            </a:r>
            <a:r>
              <a:rPr lang="en-US" sz="1800" b="1" dirty="0"/>
              <a:t>recognition has become a popular area of research in computer vision and one of the most successful applications of image analysis and understanding. Because of the nature of the problem, not only computer science researchers are interested in it, but neuroscientists and psychologists also.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sz="2800" dirty="0" smtClean="0">
                <a:solidFill>
                  <a:schemeClr val="bg2"/>
                </a:solidFill>
              </a:rPr>
              <a:t>Face </a:t>
            </a:r>
            <a:r>
              <a:rPr lang="en-US" sz="2800" dirty="0">
                <a:solidFill>
                  <a:schemeClr val="bg2"/>
                </a:solidFill>
              </a:rPr>
              <a:t>Detection </a:t>
            </a:r>
            <a:endParaRPr lang="en-US" sz="2800" dirty="0">
              <a:solidFill>
                <a:schemeClr val="bg2"/>
              </a:solidFill>
            </a:endParaRPr>
          </a:p>
        </p:txBody>
      </p:sp>
      <p:sp>
        <p:nvSpPr>
          <p:cNvPr id="6" name="TextBox 5"/>
          <p:cNvSpPr txBox="1"/>
          <p:nvPr/>
        </p:nvSpPr>
        <p:spPr>
          <a:xfrm>
            <a:off x="729450" y="1853850"/>
            <a:ext cx="7789517" cy="2893100"/>
          </a:xfrm>
          <a:prstGeom prst="rect">
            <a:avLst/>
          </a:prstGeom>
          <a:noFill/>
        </p:spPr>
        <p:txBody>
          <a:bodyPr wrap="square" rtlCol="0">
            <a:spAutoFit/>
          </a:bodyPr>
          <a:lstStyle/>
          <a:p>
            <a:pPr fontAlgn="base"/>
            <a:r>
              <a:rPr lang="en-US" b="1" dirty="0"/>
              <a:t>     </a:t>
            </a:r>
          </a:p>
          <a:p>
            <a:pPr fontAlgn="base"/>
            <a:r>
              <a:rPr lang="en-US" sz="2400" b="1" dirty="0"/>
              <a:t>What is Face Detection?</a:t>
            </a:r>
          </a:p>
          <a:p>
            <a:pPr fontAlgn="base"/>
            <a:r>
              <a:rPr lang="en-US" sz="2400" b="1" dirty="0"/>
              <a:t>Face detection is an AI-based computer technology that can identify and locate the presence of human faces in digital photos and videos</a:t>
            </a:r>
            <a:r>
              <a:rPr lang="en-US" sz="2400" b="1" dirty="0" smtClean="0"/>
              <a:t>.</a:t>
            </a:r>
          </a:p>
          <a:p>
            <a:pPr fontAlgn="base"/>
            <a:r>
              <a:rPr lang="en-US" sz="2400" b="1" dirty="0" smtClean="0"/>
              <a:t>Face detection algorithm works in such a way that it use </a:t>
            </a:r>
            <a:r>
              <a:rPr lang="en-US" sz="2400" b="1" dirty="0"/>
              <a:t>algorithms that determine whether images are positive images (i.e. images with a face</a:t>
            </a:r>
            <a:r>
              <a:rPr lang="en-US" sz="2400" b="1" dirty="0" smtClean="0"/>
              <a:t>)</a:t>
            </a:r>
            <a:r>
              <a:rPr lang="en-US" sz="2000" b="1" dirty="0"/>
              <a:t>.</a:t>
            </a:r>
            <a:endParaRPr lang="en-US" sz="2000" b="1" dirty="0"/>
          </a:p>
        </p:txBody>
      </p:sp>
    </p:spTree>
    <p:extLst>
      <p:ext uri="{BB962C8B-B14F-4D97-AF65-F5344CB8AC3E}">
        <p14:creationId xmlns:p14="http://schemas.microsoft.com/office/powerpoint/2010/main" val="124958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0" y="619403"/>
            <a:ext cx="7688700" cy="535200"/>
          </a:xfrm>
          <a:prstGeom prst="rect">
            <a:avLst/>
          </a:prstGeom>
        </p:spPr>
        <p:txBody>
          <a:bodyPr spcFirstLastPara="1" wrap="square" lIns="91425" tIns="91425" rIns="91425" bIns="91425" anchor="t" anchorCtr="0">
            <a:noAutofit/>
          </a:bodyPr>
          <a:lstStyle/>
          <a:p>
            <a:pPr lvl="0"/>
            <a:r>
              <a:rPr lang="en-US" sz="2800" dirty="0" smtClean="0">
                <a:solidFill>
                  <a:schemeClr val="bg2"/>
                </a:solidFill>
              </a:rPr>
              <a:t>Face Detection(cont)</a:t>
            </a:r>
            <a:endParaRPr lang="en-US" sz="2800" dirty="0">
              <a:solidFill>
                <a:schemeClr val="bg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872" y="1586753"/>
            <a:ext cx="4892934" cy="317350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43" y="1586753"/>
            <a:ext cx="3924751" cy="3164541"/>
          </a:xfrm>
          <a:prstGeom prst="rect">
            <a:avLst/>
          </a:prstGeom>
        </p:spPr>
      </p:pic>
    </p:spTree>
    <p:extLst>
      <p:ext uri="{BB962C8B-B14F-4D97-AF65-F5344CB8AC3E}">
        <p14:creationId xmlns:p14="http://schemas.microsoft.com/office/powerpoint/2010/main" val="73037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0" y="619403"/>
            <a:ext cx="7688700" cy="535200"/>
          </a:xfrm>
          <a:prstGeom prst="rect">
            <a:avLst/>
          </a:prstGeom>
        </p:spPr>
        <p:txBody>
          <a:bodyPr spcFirstLastPara="1" wrap="square" lIns="91425" tIns="91425" rIns="91425" bIns="91425" anchor="t" anchorCtr="0">
            <a:noAutofit/>
          </a:bodyPr>
          <a:lstStyle/>
          <a:p>
            <a:pPr lvl="0"/>
            <a:r>
              <a:rPr lang="en-US" sz="2800" dirty="0" smtClean="0">
                <a:solidFill>
                  <a:schemeClr val="bg2"/>
                </a:solidFill>
              </a:rPr>
              <a:t>Face Recognition </a:t>
            </a:r>
            <a:br>
              <a:rPr lang="en-US" sz="2800" dirty="0" smtClean="0">
                <a:solidFill>
                  <a:schemeClr val="bg2"/>
                </a:solidFill>
              </a:rPr>
            </a:br>
            <a:endParaRPr lang="en-US" sz="2800" dirty="0">
              <a:solidFill>
                <a:schemeClr val="bg2"/>
              </a:solidFill>
            </a:endParaRPr>
          </a:p>
        </p:txBody>
      </p:sp>
      <p:sp>
        <p:nvSpPr>
          <p:cNvPr id="4" name="TextBox 3"/>
          <p:cNvSpPr txBox="1"/>
          <p:nvPr/>
        </p:nvSpPr>
        <p:spPr>
          <a:xfrm>
            <a:off x="432619" y="1406013"/>
            <a:ext cx="8406581" cy="3046988"/>
          </a:xfrm>
          <a:prstGeom prst="rect">
            <a:avLst/>
          </a:prstGeom>
          <a:noFill/>
        </p:spPr>
        <p:txBody>
          <a:bodyPr wrap="square" rtlCol="0">
            <a:spAutoFit/>
          </a:bodyPr>
          <a:lstStyle/>
          <a:p>
            <a:r>
              <a:rPr lang="en-US" sz="2400" dirty="0"/>
              <a:t>Facial recognition is a biometric software application capable of uniquely identifying or verifying a person by comparing and analyzing patterns based on the person's </a:t>
            </a:r>
            <a:r>
              <a:rPr lang="en-US" sz="2400" dirty="0" smtClean="0"/>
              <a:t>face. </a:t>
            </a:r>
            <a:r>
              <a:rPr lang="en-US" sz="2400" dirty="0"/>
              <a:t>Facial recognition is mostly used for security purposes, though there is increasing interest in other areas of use. In fact, facial recognition technology has received significant attention as it has potential for a wide range of application related to law enforcement as well as other enterprises.</a:t>
            </a:r>
            <a:endParaRPr lang="en-US" sz="2400" dirty="0"/>
          </a:p>
        </p:txBody>
      </p:sp>
    </p:spTree>
    <p:extLst>
      <p:ext uri="{BB962C8B-B14F-4D97-AF65-F5344CB8AC3E}">
        <p14:creationId xmlns:p14="http://schemas.microsoft.com/office/powerpoint/2010/main" val="206293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0" y="619403"/>
            <a:ext cx="7688700" cy="535200"/>
          </a:xfrm>
          <a:prstGeom prst="rect">
            <a:avLst/>
          </a:prstGeom>
        </p:spPr>
        <p:txBody>
          <a:bodyPr spcFirstLastPara="1" wrap="square" lIns="91425" tIns="91425" rIns="91425" bIns="91425" anchor="t" anchorCtr="0">
            <a:noAutofit/>
          </a:bodyPr>
          <a:lstStyle/>
          <a:p>
            <a:pPr lvl="0"/>
            <a:r>
              <a:rPr lang="en-US" sz="2800" dirty="0" smtClean="0">
                <a:solidFill>
                  <a:schemeClr val="bg2"/>
                </a:solidFill>
              </a:rPr>
              <a:t>Face Recognition </a:t>
            </a:r>
            <a:br>
              <a:rPr lang="en-US" sz="2800" dirty="0" smtClean="0">
                <a:solidFill>
                  <a:schemeClr val="bg2"/>
                </a:solidFill>
              </a:rPr>
            </a:br>
            <a:endParaRPr lang="en-US" sz="2800" dirty="0">
              <a:solidFill>
                <a:schemeClr val="bg2"/>
              </a:solidFill>
            </a:endParaRPr>
          </a:p>
        </p:txBody>
      </p:sp>
      <p:pic>
        <p:nvPicPr>
          <p:cNvPr id="5" name="Picture 4" descr="image014.jpg"/>
          <p:cNvPicPr/>
          <p:nvPr/>
        </p:nvPicPr>
        <p:blipFill>
          <a:blip r:embed="rId4"/>
          <a:stretch>
            <a:fillRect/>
          </a:stretch>
        </p:blipFill>
        <p:spPr>
          <a:xfrm>
            <a:off x="403123" y="1307690"/>
            <a:ext cx="8357419" cy="3608439"/>
          </a:xfrm>
          <a:prstGeom prst="rect">
            <a:avLst/>
          </a:prstGeom>
        </p:spPr>
      </p:pic>
    </p:spTree>
    <p:extLst>
      <p:ext uri="{BB962C8B-B14F-4D97-AF65-F5344CB8AC3E}">
        <p14:creationId xmlns:p14="http://schemas.microsoft.com/office/powerpoint/2010/main" val="329491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duotone>
              <a:schemeClr val="accent4">
                <a:shade val="45000"/>
                <a:satMod val="135000"/>
              </a:schemeClr>
              <a:prstClr val="white"/>
            </a:duotone>
          </a:blip>
          <a:stretch>
            <a:fillRect/>
          </a:stretch>
        </a:blipFill>
        <a:effectLst/>
      </p:bgPr>
    </p:bg>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0" y="619403"/>
            <a:ext cx="7688700" cy="535200"/>
          </a:xfrm>
          <a:prstGeom prst="rect">
            <a:avLst/>
          </a:prstGeom>
        </p:spPr>
        <p:txBody>
          <a:bodyPr spcFirstLastPara="1" wrap="square" lIns="91425" tIns="91425" rIns="91425" bIns="91425" anchor="t" anchorCtr="0">
            <a:noAutofit/>
          </a:bodyPr>
          <a:lstStyle/>
          <a:p>
            <a:pPr lvl="0"/>
            <a:r>
              <a:rPr lang="en-US" sz="2800" dirty="0" smtClean="0">
                <a:solidFill>
                  <a:schemeClr val="bg2"/>
                </a:solidFill>
              </a:rPr>
              <a:t>OpenCV</a:t>
            </a:r>
            <a:br>
              <a:rPr lang="en-US" sz="2800" dirty="0" smtClean="0">
                <a:solidFill>
                  <a:schemeClr val="bg2"/>
                </a:solidFill>
              </a:rPr>
            </a:br>
            <a:endParaRPr lang="en-US" sz="2800" dirty="0">
              <a:solidFill>
                <a:schemeClr val="bg2"/>
              </a:solidFill>
            </a:endParaRPr>
          </a:p>
        </p:txBody>
      </p:sp>
      <p:sp>
        <p:nvSpPr>
          <p:cNvPr id="4" name="TextBox 3"/>
          <p:cNvSpPr txBox="1"/>
          <p:nvPr/>
        </p:nvSpPr>
        <p:spPr>
          <a:xfrm>
            <a:off x="432619" y="1406013"/>
            <a:ext cx="8318091" cy="1938992"/>
          </a:xfrm>
          <a:prstGeom prst="rect">
            <a:avLst/>
          </a:prstGeom>
          <a:noFill/>
        </p:spPr>
        <p:txBody>
          <a:bodyPr wrap="square" rtlCol="0">
            <a:spAutoFit/>
          </a:bodyPr>
          <a:lstStyle/>
          <a:p>
            <a:r>
              <a:rPr lang="en-US" sz="2400" dirty="0" smtClean="0"/>
              <a:t>OpenCV is one of the best and effective computer vision open source library.</a:t>
            </a:r>
          </a:p>
          <a:p>
            <a:pPr marL="342900" indent="-342900">
              <a:buFont typeface="Wingdings" panose="05000000000000000000" pitchFamily="2" charset="2"/>
              <a:buChar char="v"/>
            </a:pPr>
            <a:r>
              <a:rPr lang="en-US" sz="2400" dirty="0" smtClean="0"/>
              <a:t>It is free </a:t>
            </a:r>
          </a:p>
          <a:p>
            <a:pPr marL="342900" indent="-342900">
              <a:buFont typeface="Wingdings" panose="05000000000000000000" pitchFamily="2" charset="2"/>
              <a:buChar char="v"/>
            </a:pPr>
            <a:r>
              <a:rPr lang="en-US" sz="2400" dirty="0" smtClean="0"/>
              <a:t>You can build your </a:t>
            </a:r>
            <a:r>
              <a:rPr lang="en-US" sz="2400" dirty="0"/>
              <a:t>F</a:t>
            </a:r>
            <a:r>
              <a:rPr lang="en-US" sz="2400" dirty="0" smtClean="0"/>
              <a:t>acial Recognition/Detection with few lines of codes </a:t>
            </a:r>
          </a:p>
        </p:txBody>
      </p:sp>
    </p:spTree>
    <p:extLst>
      <p:ext uri="{BB962C8B-B14F-4D97-AF65-F5344CB8AC3E}">
        <p14:creationId xmlns:p14="http://schemas.microsoft.com/office/powerpoint/2010/main" val="3968224482"/>
      </p:ext>
    </p:extLst>
  </p:cSld>
  <p:clrMapOvr>
    <a:masterClrMapping/>
  </p:clrMapOvr>
</p:sld>
</file>

<file path=ppt/theme/theme1.xml><?xml version="1.0" encoding="utf-8"?>
<a:theme xmlns:a="http://schemas.openxmlformats.org/drawingml/2006/main" name="Streamline">
  <a:themeElements>
    <a:clrScheme name="Custom 2">
      <a:dk1>
        <a:srgbClr val="2F8581"/>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754</Words>
  <Application>Microsoft Office PowerPoint</Application>
  <PresentationFormat>On-screen Show (16:9)</PresentationFormat>
  <Paragraphs>67</Paragraphs>
  <Slides>19</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Calibri</vt:lpstr>
      <vt:lpstr>Lato</vt:lpstr>
      <vt:lpstr>-apple-system</vt:lpstr>
      <vt:lpstr>Raleway</vt:lpstr>
      <vt:lpstr>Aharoni</vt:lpstr>
      <vt:lpstr>Wingdings</vt:lpstr>
      <vt:lpstr>Arial</vt:lpstr>
      <vt:lpstr>Streamline</vt:lpstr>
      <vt:lpstr>Office Theme</vt:lpstr>
      <vt:lpstr>A Gentle Introduction to Facial Recognition System Using OpenCV</vt:lpstr>
      <vt:lpstr>About Me</vt:lpstr>
      <vt:lpstr>Overview</vt:lpstr>
      <vt:lpstr>Introduction </vt:lpstr>
      <vt:lpstr>Face Detection </vt:lpstr>
      <vt:lpstr>Face Detection(cont)</vt:lpstr>
      <vt:lpstr>Face Recognition  </vt:lpstr>
      <vt:lpstr>Face Recognition  </vt:lpstr>
      <vt:lpstr>OpenCV </vt:lpstr>
      <vt:lpstr>  </vt:lpstr>
      <vt:lpstr>PowerPoint Presentation</vt:lpstr>
      <vt:lpstr>PowerPoint Presentation</vt:lpstr>
      <vt:lpstr>PowerPoint Presentation</vt:lpstr>
      <vt:lpstr>PowerPoint Presentation</vt:lpstr>
      <vt:lpstr>PowerPoint Presentation</vt:lpstr>
      <vt:lpstr>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Consulting Proposal</dc:title>
  <dc:creator>SONY</dc:creator>
  <cp:lastModifiedBy>SONY</cp:lastModifiedBy>
  <cp:revision>22</cp:revision>
  <dcterms:modified xsi:type="dcterms:W3CDTF">2019-10-30T11:57:26Z</dcterms:modified>
</cp:coreProperties>
</file>