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8" d="100"/>
          <a:sy n="88" d="100"/>
        </p:scale>
        <p:origin x="20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SplendorHotelGroupOperationalDashboard/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50036BD-A172-4BA7-A861-A0B22E3F26C1}"/>
              </a:ext>
            </a:extLst>
          </p:cNvPr>
          <p:cNvSpPr>
            <a:spLocks noGrp="1"/>
          </p:cNvSpPr>
          <p:nvPr>
            <p:ph type="ctrTitle"/>
          </p:nvPr>
        </p:nvSpPr>
        <p:spPr/>
        <p:txBody>
          <a:bodyPr/>
          <a:lstStyle/>
          <a:p>
            <a:r>
              <a:rPr lang="en-us" dirty="0">
                <a:hlinkClick r:id="rId2"/>
              </a:rPr>
              <a:t>Splendor Hotel Group Operational Dashboard</a:t>
            </a:r>
          </a:p>
        </p:txBody>
      </p:sp>
      <p:sp>
        <p:nvSpPr>
          <p:cNvPr id="3" name="slide1">
            <a:extLst>
              <a:ext uri="{FF2B5EF4-FFF2-40B4-BE49-F238E27FC236}">
                <a16:creationId xmlns:a16="http://schemas.microsoft.com/office/drawing/2014/main" id="{DF786883-6949-43BE-B245-6CDC1ADB2B73}"/>
              </a:ext>
            </a:extLst>
          </p:cNvPr>
          <p:cNvSpPr>
            <a:spLocks noGrp="1"/>
          </p:cNvSpPr>
          <p:nvPr>
            <p:ph type="subTitle" idx="1"/>
          </p:nvPr>
        </p:nvSpPr>
        <p:spPr/>
        <p:txBody>
          <a:bodyPr/>
          <a:lstStyle/>
          <a:p>
            <a:r>
              <a:rPr lang="en-GB" sz="1800" b="1" i="0" u="none" strike="noStrike" dirty="0">
                <a:solidFill>
                  <a:srgbClr val="0F0F0F"/>
                </a:solidFill>
                <a:effectLst/>
              </a:rPr>
              <a:t>Comprehensive documentation detailing data sources, methodologies, and actionable insights.</a:t>
            </a:r>
          </a:p>
          <a:p>
            <a:endParaRPr lang="en-NG"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heet 10">
            <a:extLst>
              <a:ext uri="{FF2B5EF4-FFF2-40B4-BE49-F238E27FC236}">
                <a16:creationId xmlns:a16="http://schemas.microsoft.com/office/drawing/2014/main" id="{C55ADB27-2C0E-4FC6-A82B-192EDE9AB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5138"/>
            <a:ext cx="7029450" cy="6047723"/>
          </a:xfrm>
          <a:prstGeom prst="rect">
            <a:avLst/>
          </a:prstGeom>
        </p:spPr>
      </p:pic>
      <p:sp>
        <p:nvSpPr>
          <p:cNvPr id="3" name="TextBox 2">
            <a:extLst>
              <a:ext uri="{FF2B5EF4-FFF2-40B4-BE49-F238E27FC236}">
                <a16:creationId xmlns:a16="http://schemas.microsoft.com/office/drawing/2014/main" id="{EDE91FA7-E9DC-C00D-CFD0-92B95CE7D813}"/>
              </a:ext>
            </a:extLst>
          </p:cNvPr>
          <p:cNvSpPr txBox="1"/>
          <p:nvPr/>
        </p:nvSpPr>
        <p:spPr>
          <a:xfrm>
            <a:off x="7326630" y="971550"/>
            <a:ext cx="4640580" cy="3231654"/>
          </a:xfrm>
          <a:prstGeom prst="rect">
            <a:avLst/>
          </a:prstGeom>
          <a:noFill/>
        </p:spPr>
        <p:txBody>
          <a:bodyPr wrap="square" rtlCol="0">
            <a:spAutoFit/>
          </a:bodyPr>
          <a:lstStyle/>
          <a:p>
            <a:r>
              <a:rPr lang="en-NG" sz="1200" b="1" dirty="0"/>
              <a:t>Methodology:</a:t>
            </a:r>
            <a:br>
              <a:rPr lang="en-NG" sz="1200" b="1" dirty="0"/>
            </a:br>
            <a:r>
              <a:rPr lang="en-NG" sz="1200" dirty="0"/>
              <a:t>Created a Map to identify the guest distribution ac</a:t>
            </a:r>
            <a:r>
              <a:rPr lang="en-GB" sz="1200" dirty="0"/>
              <a:t>ross</a:t>
            </a:r>
            <a:r>
              <a:rPr lang="en-NG" sz="1200" dirty="0"/>
              <a:t> </a:t>
            </a:r>
            <a:r>
              <a:rPr lang="en-GB" sz="1200" dirty="0"/>
              <a:t>the </a:t>
            </a:r>
            <a:r>
              <a:rPr lang="en-NG" sz="1200" dirty="0"/>
              <a:t>country</a:t>
            </a:r>
            <a:br>
              <a:rPr lang="en-NG" sz="1200" dirty="0"/>
            </a:br>
            <a:br>
              <a:rPr lang="en-NG" sz="1200" b="1" dirty="0"/>
            </a:br>
            <a:r>
              <a:rPr lang="en-GB" sz="1200" b="1" dirty="0"/>
              <a:t>Insights for Guest Distribution Across Countries:</a:t>
            </a:r>
          </a:p>
          <a:p>
            <a:r>
              <a:rPr lang="en-GB" sz="1200" dirty="0"/>
              <a:t>Portugal has the highest number of guests, with 49,078 guests, followed by the United Kingdom with 12,129 guests and France with 10,415 guests.</a:t>
            </a:r>
            <a:br>
              <a:rPr lang="en-GB" sz="1200" dirty="0"/>
            </a:br>
            <a:endParaRPr lang="en-GB" sz="1200" b="1" dirty="0"/>
          </a:p>
          <a:p>
            <a:r>
              <a:rPr lang="en-GB" sz="1200" b="1" dirty="0"/>
              <a:t>Actionable Recommendations:</a:t>
            </a:r>
          </a:p>
          <a:p>
            <a:r>
              <a:rPr lang="en-GB" sz="1200" dirty="0"/>
              <a:t>Targeted Marketing: Focus marketing efforts on Portugal, the United Kingdom, and France to attract more guests from these high-volume countries. Explore partnership opportunities with local businesses or tourism agencies in Portugal, the United Kingdom, and France to enhance guest attraction and retention. Customize guest experiences and services to cater to the preferences and cultural backgrounds of guests from these countries, enhancing overall satisfaction and loyalty.</a:t>
            </a:r>
          </a:p>
          <a:p>
            <a:r>
              <a:rPr lang="en-NG" sz="1200" dirty="0"/>
              <a:t> </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heet 11">
            <a:extLst>
              <a:ext uri="{FF2B5EF4-FFF2-40B4-BE49-F238E27FC236}">
                <a16:creationId xmlns:a16="http://schemas.microsoft.com/office/drawing/2014/main" id="{7F15CDC8-3BAB-4150-A95D-0AAFC85F5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147637"/>
            <a:ext cx="2857500" cy="6562725"/>
          </a:xfrm>
          <a:prstGeom prst="rect">
            <a:avLst/>
          </a:prstGeom>
        </p:spPr>
      </p:pic>
      <p:sp>
        <p:nvSpPr>
          <p:cNvPr id="2" name="TextBox 1">
            <a:extLst>
              <a:ext uri="{FF2B5EF4-FFF2-40B4-BE49-F238E27FC236}">
                <a16:creationId xmlns:a16="http://schemas.microsoft.com/office/drawing/2014/main" id="{BBA1FB4D-65C3-B41A-9F7D-35B08DDBE5EF}"/>
              </a:ext>
            </a:extLst>
          </p:cNvPr>
          <p:cNvSpPr txBox="1"/>
          <p:nvPr/>
        </p:nvSpPr>
        <p:spPr>
          <a:xfrm>
            <a:off x="6526530" y="1417320"/>
            <a:ext cx="5429250" cy="3231654"/>
          </a:xfrm>
          <a:prstGeom prst="rect">
            <a:avLst/>
          </a:prstGeom>
          <a:noFill/>
        </p:spPr>
        <p:txBody>
          <a:bodyPr wrap="square" rtlCol="0">
            <a:spAutoFit/>
          </a:bodyPr>
          <a:lstStyle/>
          <a:p>
            <a:r>
              <a:rPr lang="en-GB" sz="1200" b="1" dirty="0"/>
              <a:t>Methodology:</a:t>
            </a:r>
            <a:br>
              <a:rPr lang="en-GB" sz="1200" dirty="0"/>
            </a:br>
            <a:r>
              <a:rPr lang="en-GB" sz="1200" dirty="0"/>
              <a:t>Created a bar chart or histogram to </a:t>
            </a:r>
            <a:r>
              <a:rPr lang="en-GB" sz="1200" dirty="0" err="1"/>
              <a:t>analyze</a:t>
            </a:r>
            <a:r>
              <a:rPr lang="en-GB" sz="1200" dirty="0"/>
              <a:t> the average length of stay for different customer types or distribution channels. Calculated the average number of nights for each booking.</a:t>
            </a:r>
            <a:br>
              <a:rPr lang="en-GB" sz="1200" dirty="0"/>
            </a:br>
            <a:br>
              <a:rPr lang="en-GB" sz="1200" b="1" dirty="0"/>
            </a:br>
            <a:r>
              <a:rPr lang="en-GB" sz="1200" b="1" dirty="0"/>
              <a:t>Insights:</a:t>
            </a:r>
            <a:br>
              <a:rPr lang="en-GB" sz="1200" b="1" dirty="0"/>
            </a:br>
            <a:r>
              <a:rPr lang="en-GB" sz="1200" dirty="0"/>
              <a:t>Offline travel agents have the longest average length of stay, with customers spending an average of 3.922 nights. In contrast, corporate bookings have the shortest average length of stay at 2.381 nights.</a:t>
            </a:r>
            <a:br>
              <a:rPr lang="en-GB" sz="1200" dirty="0"/>
            </a:br>
            <a:endParaRPr lang="en-GB" sz="1200" dirty="0"/>
          </a:p>
          <a:p>
            <a:r>
              <a:rPr lang="en-GB" sz="1200" b="1" dirty="0"/>
              <a:t>Actionable Recommendations:</a:t>
            </a:r>
          </a:p>
          <a:p>
            <a:r>
              <a:rPr lang="en-GB" sz="1200" dirty="0"/>
              <a:t>To encourage longer stays, create package offers tailored to segments with shorter average stays, such as corporate bookings. Optimize staffing and resource allocation based on stay patterns to improve operational efficiency, ensuring adequate support during peak periods. Enhance the guest experience for longer stays by offering special services and amenities that cater to their needs and preferences.</a:t>
            </a:r>
          </a:p>
          <a:p>
            <a:endParaRPr lang="en-NG" sz="1200" dirty="0"/>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heet 12">
            <a:extLst>
              <a:ext uri="{FF2B5EF4-FFF2-40B4-BE49-F238E27FC236}">
                <a16:creationId xmlns:a16="http://schemas.microsoft.com/office/drawing/2014/main" id="{B0A3D2D6-963C-46A7-9295-685F11B10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310" y="38100"/>
            <a:ext cx="2857500" cy="6781800"/>
          </a:xfrm>
          <a:prstGeom prst="rect">
            <a:avLst/>
          </a:prstGeom>
        </p:spPr>
      </p:pic>
      <p:sp>
        <p:nvSpPr>
          <p:cNvPr id="2" name="TextBox 1">
            <a:extLst>
              <a:ext uri="{FF2B5EF4-FFF2-40B4-BE49-F238E27FC236}">
                <a16:creationId xmlns:a16="http://schemas.microsoft.com/office/drawing/2014/main" id="{CDDCB398-FF01-D257-8D8D-3D73F1084D7C}"/>
              </a:ext>
            </a:extLst>
          </p:cNvPr>
          <p:cNvSpPr txBox="1"/>
          <p:nvPr/>
        </p:nvSpPr>
        <p:spPr>
          <a:xfrm>
            <a:off x="6537960" y="1062990"/>
            <a:ext cx="5269230" cy="3139321"/>
          </a:xfrm>
          <a:prstGeom prst="rect">
            <a:avLst/>
          </a:prstGeom>
          <a:noFill/>
        </p:spPr>
        <p:txBody>
          <a:bodyPr wrap="square" rtlCol="0">
            <a:spAutoFit/>
          </a:bodyPr>
          <a:lstStyle/>
          <a:p>
            <a:r>
              <a:rPr lang="en-GB" sz="1200" b="1" dirty="0"/>
              <a:t>Methodology:</a:t>
            </a:r>
          </a:p>
          <a:p>
            <a:r>
              <a:rPr lang="en-GB" sz="1200" dirty="0"/>
              <a:t>Created a bar chart to compare the revenue contribution of online and offline travel agents.</a:t>
            </a:r>
            <a:br>
              <a:rPr lang="en-GB" sz="1200" dirty="0"/>
            </a:br>
            <a:br>
              <a:rPr lang="en-GB" sz="1200" dirty="0"/>
            </a:br>
            <a:r>
              <a:rPr lang="en-GB" sz="1200" b="1" dirty="0"/>
              <a:t>Insights for Revenue Contribution of Online vs. Offline Travel Agents:</a:t>
            </a:r>
          </a:p>
          <a:p>
            <a:r>
              <a:rPr lang="en-GB" sz="1200" dirty="0"/>
              <a:t>Online travel agents contribute the most to revenue, with $17,255,24, while offline travel agents contribute $6,993,596.</a:t>
            </a:r>
            <a:br>
              <a:rPr lang="en-GB" sz="1200" dirty="0"/>
            </a:br>
            <a:endParaRPr lang="en-GB" sz="1200" b="1" dirty="0"/>
          </a:p>
          <a:p>
            <a:r>
              <a:rPr lang="en-GB" sz="1200" b="1" dirty="0"/>
              <a:t>Actionable Recommendations:</a:t>
            </a:r>
          </a:p>
          <a:p>
            <a:r>
              <a:rPr lang="en-GB" sz="1200" dirty="0"/>
              <a:t>Allocate resources and marketing efforts based on revenue contribution, focusing on channels that generate the most revenue. Strengthen partnerships with online travel agents to further capitalize on their revenue potential. Implement targeted offline promotions to boost revenue from offline travel agents and attract more bookings through this channel.</a:t>
            </a:r>
          </a:p>
          <a:p>
            <a:endParaRPr lang="en-GB" sz="1200" dirty="0"/>
          </a:p>
          <a:p>
            <a:endParaRPr lang="en-NG" dirty="0"/>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F07115-E7F5-D267-753F-4B824DDF01FE}"/>
              </a:ext>
            </a:extLst>
          </p:cNvPr>
          <p:cNvSpPr txBox="1"/>
          <p:nvPr/>
        </p:nvSpPr>
        <p:spPr>
          <a:xfrm>
            <a:off x="354330" y="994410"/>
            <a:ext cx="10618470" cy="4862870"/>
          </a:xfrm>
          <a:prstGeom prst="rect">
            <a:avLst/>
          </a:prstGeom>
          <a:noFill/>
        </p:spPr>
        <p:txBody>
          <a:bodyPr wrap="square" rtlCol="0">
            <a:spAutoFit/>
          </a:bodyPr>
          <a:lstStyle/>
          <a:p>
            <a:r>
              <a:rPr lang="en-GB" sz="2000" b="1" dirty="0"/>
              <a:t>Insights</a:t>
            </a:r>
            <a:br>
              <a:rPr lang="en-GB" sz="1200" dirty="0"/>
            </a:br>
            <a:r>
              <a:rPr lang="en-GB" sz="1600" dirty="0"/>
              <a:t>Booking patterns fluctuate throughout the year, with January showing peak activity and June recording the lowest. Lead times vary across channels, with offline travel agents having the longest lead time and corporate bookings the shortest. Online travel agents generate the highest ADR, while corporate bookings have the lowest. Revenue growth peaked in 2016 but declined in subsequent years. Transient customers contribute the most revenue, while offline travel agents drive the least. Portugal, the United Kingdom, and France are the top countries in guest distribution.</a:t>
            </a:r>
            <a:br>
              <a:rPr lang="en-GB" sz="1200" dirty="0"/>
            </a:br>
            <a:br>
              <a:rPr lang="en-GB" sz="1200" dirty="0"/>
            </a:br>
            <a:r>
              <a:rPr lang="en-GB" sz="2000" b="1" dirty="0"/>
              <a:t>Recommendations</a:t>
            </a:r>
          </a:p>
          <a:p>
            <a:r>
              <a:rPr lang="en-GB" sz="1600" dirty="0"/>
              <a:t>Target marketing efforts toward off-peak months to boost bookings. Tailor strategies based on lead time variations across booking channels. Implement dynamic pricing strategies to optimize revenue. Set realistic financial goals based on revenue trends. Focus marketing on high-revenue customer segments and countries. Strengthen partnerships with high-performing channels. Enhance guest experiences to encourage longer stays. Explore opportunities to expand into high-revenue regions.</a:t>
            </a:r>
            <a:br>
              <a:rPr lang="en-GB" sz="1200" dirty="0"/>
            </a:br>
            <a:br>
              <a:rPr lang="en-GB" sz="1200" dirty="0"/>
            </a:br>
            <a:r>
              <a:rPr lang="en-GB" sz="2000" b="1" dirty="0"/>
              <a:t>Conclusion</a:t>
            </a:r>
          </a:p>
          <a:p>
            <a:r>
              <a:rPr lang="en-GB" sz="1600" dirty="0"/>
              <a:t>By leveraging insights into booking patterns, lead times, revenue trends, customer segments, and guest distribution, SHG can optimize its operations, enhance guest experiences, and maximize revenue generation. Through targeted marketing, strategic partnerships, and tailored services, SHG can establish a competitive edge in the hospitality industry and achieve sustainable growth.</a:t>
            </a:r>
          </a:p>
          <a:p>
            <a:endParaRPr lang="en-NG" dirty="0"/>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Handshake">
            <a:extLst>
              <a:ext uri="{FF2B5EF4-FFF2-40B4-BE49-F238E27FC236}">
                <a16:creationId xmlns:a16="http://schemas.microsoft.com/office/drawing/2014/main" id="{6CAB0FDF-9329-CAA8-391A-D7534471C9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6" name="TextBox 5">
            <a:extLst>
              <a:ext uri="{FF2B5EF4-FFF2-40B4-BE49-F238E27FC236}">
                <a16:creationId xmlns:a16="http://schemas.microsoft.com/office/drawing/2014/main" id="{1C6B46F8-909A-85C5-91F9-754A4001C23F}"/>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THANK YOU </a:t>
            </a:r>
          </a:p>
        </p:txBody>
      </p:sp>
      <p:grpSp>
        <p:nvGrpSpPr>
          <p:cNvPr id="17" name="Group 16">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8" name="Freeform: Shape 17">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8200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lide15" descr="Sheet 15">
            <a:extLst>
              <a:ext uri="{FF2B5EF4-FFF2-40B4-BE49-F238E27FC236}">
                <a16:creationId xmlns:a16="http://schemas.microsoft.com/office/drawing/2014/main" id="{EAAE5748-4A09-0837-A4EF-789730A4B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579" y="643467"/>
            <a:ext cx="3027640" cy="2543217"/>
          </a:xfrm>
          <a:prstGeom prst="rect">
            <a:avLst/>
          </a:prstGeom>
        </p:spPr>
      </p:pic>
      <p:cxnSp>
        <p:nvCxnSpPr>
          <p:cNvPr id="17" name="Straight Connector 16">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slide14" descr="Sheet 14">
            <a:extLst>
              <a:ext uri="{FF2B5EF4-FFF2-40B4-BE49-F238E27FC236}">
                <a16:creationId xmlns:a16="http://schemas.microsoft.com/office/drawing/2014/main" id="{56046E42-E811-27E2-8097-6C506ED64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966" y="643467"/>
            <a:ext cx="3027640" cy="2543217"/>
          </a:xfrm>
          <a:prstGeom prst="rect">
            <a:avLst/>
          </a:prstGeom>
        </p:spPr>
      </p:pic>
      <p:cxnSp>
        <p:nvCxnSpPr>
          <p:cNvPr id="19" name="Straight Connector 18">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slide13" descr="Sheet 16">
            <a:extLst>
              <a:ext uri="{FF2B5EF4-FFF2-40B4-BE49-F238E27FC236}">
                <a16:creationId xmlns:a16="http://schemas.microsoft.com/office/drawing/2014/main" id="{8694F6C3-2D9E-5E3B-D952-674C0F62B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9084" y="3671316"/>
            <a:ext cx="2424631" cy="2545862"/>
          </a:xfrm>
          <a:prstGeom prst="rect">
            <a:avLst/>
          </a:prstGeom>
        </p:spPr>
      </p:pic>
      <p:pic>
        <p:nvPicPr>
          <p:cNvPr id="12" name="slide12" descr="Sheet 13">
            <a:extLst>
              <a:ext uri="{FF2B5EF4-FFF2-40B4-BE49-F238E27FC236}">
                <a16:creationId xmlns:a16="http://schemas.microsoft.com/office/drawing/2014/main" id="{01707169-EE99-4CCE-8E52-93222E1770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8848" y="3671316"/>
            <a:ext cx="2431876" cy="255346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64690107-14B3-4CE1-9FAD-7C2F99E5F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 y="365760"/>
            <a:ext cx="4773930" cy="6057900"/>
          </a:xfrm>
          <a:prstGeom prst="rect">
            <a:avLst/>
          </a:prstGeom>
        </p:spPr>
      </p:pic>
      <p:sp>
        <p:nvSpPr>
          <p:cNvPr id="3" name="TextBox 2">
            <a:extLst>
              <a:ext uri="{FF2B5EF4-FFF2-40B4-BE49-F238E27FC236}">
                <a16:creationId xmlns:a16="http://schemas.microsoft.com/office/drawing/2014/main" id="{4910E4A8-4F24-5BE6-AEB3-3A8F4E3379F3}"/>
              </a:ext>
            </a:extLst>
          </p:cNvPr>
          <p:cNvSpPr txBox="1"/>
          <p:nvPr/>
        </p:nvSpPr>
        <p:spPr>
          <a:xfrm>
            <a:off x="6240780" y="1455717"/>
            <a:ext cx="5692140" cy="4862870"/>
          </a:xfrm>
          <a:prstGeom prst="rect">
            <a:avLst/>
          </a:prstGeom>
          <a:noFill/>
        </p:spPr>
        <p:txBody>
          <a:bodyPr wrap="square" rtlCol="0">
            <a:spAutoFit/>
          </a:bodyPr>
          <a:lstStyle/>
          <a:p>
            <a:r>
              <a:rPr lang="en-GB" sz="1200" b="1" dirty="0"/>
              <a:t>Methodology</a:t>
            </a:r>
            <a:br>
              <a:rPr lang="en-GB" sz="1200" dirty="0"/>
            </a:br>
            <a:r>
              <a:rPr lang="en-GB" sz="1200" dirty="0"/>
              <a:t>I have created a line chart to visualize the trend in booking patterns over time.</a:t>
            </a:r>
          </a:p>
          <a:p>
            <a:r>
              <a:rPr lang="en-GB" sz="1200" dirty="0"/>
              <a:t>We aggregated the data by the booking date to count the number of unique bookings (Booking ID) for each period.</a:t>
            </a:r>
            <a:br>
              <a:rPr lang="en-GB" sz="1200" dirty="0"/>
            </a:br>
            <a:br>
              <a:rPr lang="en-GB" sz="1200" dirty="0"/>
            </a:br>
            <a:br>
              <a:rPr lang="en-GB" sz="1200" dirty="0"/>
            </a:br>
            <a:r>
              <a:rPr lang="en-GB" sz="1200" b="1" dirty="0"/>
              <a:t>Insights for Trend in Booking Patterns Over the Year</a:t>
            </a:r>
          </a:p>
          <a:p>
            <a:r>
              <a:rPr lang="en-GB" sz="1200" dirty="0"/>
              <a:t>In January, booking activity peaks with 16,688 unique bookings, indicating high demand likely due to New Year celebrations and winter vacations. In contrast, June records the lowest booking activity with only 6,063 bookings, highlighting a significant drop, possibly due to the summer off-season or other factors. Overall, the booking trend fluctuates throughout the year, reflecting varying demands influenced by seasonal changes, holidays, and local events.</a:t>
            </a:r>
            <a:br>
              <a:rPr lang="en-GB" sz="1200" dirty="0"/>
            </a:br>
            <a:endParaRPr lang="en-GB" sz="1200" dirty="0"/>
          </a:p>
          <a:p>
            <a:r>
              <a:rPr lang="en-GB" sz="1200" b="1" dirty="0"/>
              <a:t>Actionable Recommendations</a:t>
            </a:r>
          </a:p>
          <a:p>
            <a:r>
              <a:rPr lang="en-GB" sz="1200" dirty="0"/>
              <a:t>To address these trends, SHG should focus marketing efforts on the months leading up to June, offering special summer packages and discounts to attract guests. Efficient resource and staff allocation is crucial to handle the peak in January and optimize operations during June's low demand. Collaborating with local events during low booking months can create attractive packages, drawing more visitors. Additionally, implementing loyalty programs and incentives for repeat bookings will help maintain a steady flow of guests year-round.</a:t>
            </a:r>
          </a:p>
          <a:p>
            <a:endParaRPr lang="en-GB" sz="1000" dirty="0"/>
          </a:p>
          <a:p>
            <a:endParaRPr lang="en-GB" dirty="0"/>
          </a:p>
          <a:p>
            <a:endParaRPr lang="en-NG" dirty="0"/>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2">
            <a:extLst>
              <a:ext uri="{FF2B5EF4-FFF2-40B4-BE49-F238E27FC236}">
                <a16:creationId xmlns:a16="http://schemas.microsoft.com/office/drawing/2014/main" id="{BDE85532-A4C6-43CC-BDE0-6E20A5E58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390" y="76200"/>
            <a:ext cx="2857500" cy="6781800"/>
          </a:xfrm>
          <a:prstGeom prst="rect">
            <a:avLst/>
          </a:prstGeom>
        </p:spPr>
      </p:pic>
      <p:sp>
        <p:nvSpPr>
          <p:cNvPr id="2" name="TextBox 1">
            <a:extLst>
              <a:ext uri="{FF2B5EF4-FFF2-40B4-BE49-F238E27FC236}">
                <a16:creationId xmlns:a16="http://schemas.microsoft.com/office/drawing/2014/main" id="{5AFDED04-B00C-D67D-C02D-D65C50C48687}"/>
              </a:ext>
            </a:extLst>
          </p:cNvPr>
          <p:cNvSpPr txBox="1"/>
          <p:nvPr/>
        </p:nvSpPr>
        <p:spPr>
          <a:xfrm>
            <a:off x="6275070" y="971550"/>
            <a:ext cx="5497830" cy="3785652"/>
          </a:xfrm>
          <a:prstGeom prst="rect">
            <a:avLst/>
          </a:prstGeom>
          <a:noFill/>
        </p:spPr>
        <p:txBody>
          <a:bodyPr wrap="square" rtlCol="0">
            <a:spAutoFit/>
          </a:bodyPr>
          <a:lstStyle/>
          <a:p>
            <a:r>
              <a:rPr lang="en-GB" sz="1200" b="1" dirty="0"/>
              <a:t>Methodology</a:t>
            </a:r>
            <a:r>
              <a:rPr lang="en-GB" sz="1200" dirty="0"/>
              <a:t>:</a:t>
            </a:r>
          </a:p>
          <a:p>
            <a:r>
              <a:rPr lang="en-GB" sz="1200" dirty="0"/>
              <a:t>I created a bar chart to show the average lead time for bookings across different distribution channels.</a:t>
            </a:r>
          </a:p>
          <a:p>
            <a:r>
              <a:rPr lang="en-GB" sz="1200" dirty="0"/>
              <a:t>Calculated the average number of days between the booking date and the arrival date for each distribution channel.</a:t>
            </a:r>
            <a:br>
              <a:rPr lang="en-GB" sz="1200" dirty="0"/>
            </a:br>
            <a:br>
              <a:rPr lang="en-GB" sz="1200" b="1" dirty="0"/>
            </a:br>
            <a:r>
              <a:rPr lang="en-GB" sz="1200" b="1" dirty="0"/>
              <a:t>Insights for Lead Time Variations Across Booking Channels:</a:t>
            </a:r>
          </a:p>
          <a:p>
            <a:r>
              <a:rPr lang="en-GB" sz="1200" dirty="0"/>
              <a:t>Lead times vary significantly across booking channels, with offline travel agents having the longest lead time (135.6 days) and corporate bookings having the shortest (44.91 days). This suggests differing customer </a:t>
            </a:r>
            <a:r>
              <a:rPr lang="en-GB" sz="1200" dirty="0" err="1"/>
              <a:t>behaviors</a:t>
            </a:r>
            <a:r>
              <a:rPr lang="en-GB" sz="1200" dirty="0"/>
              <a:t> and booking patterns between channels.</a:t>
            </a:r>
            <a:br>
              <a:rPr lang="en-GB" sz="1200" dirty="0"/>
            </a:br>
            <a:endParaRPr lang="en-GB" sz="1200" dirty="0"/>
          </a:p>
          <a:p>
            <a:r>
              <a:rPr lang="en-GB" sz="1200" b="1" dirty="0"/>
              <a:t>Actionable Recommendations:</a:t>
            </a:r>
          </a:p>
          <a:p>
            <a:r>
              <a:rPr lang="en-GB" sz="1200" dirty="0"/>
              <a:t>Tailor Marketing: Customize marketing strategies based on lead time characteristics. Offer early bird promotions for channels with longer lead times and last-minute deals for those with shorter lead times. Adjust inventory and pricing strategies to match lead time trends, optimizing occupancy rates and revenue. Enhance engagement strategies to meet the specific needs of each channel, improving customer satisfaction and loyalty.</a:t>
            </a:r>
          </a:p>
          <a:p>
            <a:endParaRPr lang="en-GB" sz="1200" dirty="0"/>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3">
            <a:extLst>
              <a:ext uri="{FF2B5EF4-FFF2-40B4-BE49-F238E27FC236}">
                <a16:creationId xmlns:a16="http://schemas.microsoft.com/office/drawing/2014/main" id="{3A5BEA2C-E5A6-4884-874A-C8A950777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540" y="38100"/>
            <a:ext cx="2857500" cy="6781800"/>
          </a:xfrm>
          <a:prstGeom prst="rect">
            <a:avLst/>
          </a:prstGeom>
        </p:spPr>
      </p:pic>
      <p:sp>
        <p:nvSpPr>
          <p:cNvPr id="2" name="TextBox 1">
            <a:extLst>
              <a:ext uri="{FF2B5EF4-FFF2-40B4-BE49-F238E27FC236}">
                <a16:creationId xmlns:a16="http://schemas.microsoft.com/office/drawing/2014/main" id="{A080EA16-5F5B-45C6-5782-61AFAD55FAE9}"/>
              </a:ext>
            </a:extLst>
          </p:cNvPr>
          <p:cNvSpPr txBox="1"/>
          <p:nvPr/>
        </p:nvSpPr>
        <p:spPr>
          <a:xfrm>
            <a:off x="6549390" y="1383030"/>
            <a:ext cx="4503420" cy="3046988"/>
          </a:xfrm>
          <a:prstGeom prst="rect">
            <a:avLst/>
          </a:prstGeom>
          <a:noFill/>
        </p:spPr>
        <p:txBody>
          <a:bodyPr wrap="square" rtlCol="0">
            <a:spAutoFit/>
          </a:bodyPr>
          <a:lstStyle/>
          <a:p>
            <a:r>
              <a:rPr lang="en-GB" sz="1200" b="1" dirty="0"/>
              <a:t>Methodology:</a:t>
            </a:r>
            <a:br>
              <a:rPr lang="en-GB" sz="1200" dirty="0"/>
            </a:br>
            <a:r>
              <a:rPr lang="en-GB" sz="1200" dirty="0"/>
              <a:t>Created a bar chart to visualize the contribution of each distribution channel to the total number of bookings. Counted the number of unique bookings (Booking ID) for each distribution channel.</a:t>
            </a:r>
            <a:br>
              <a:rPr lang="en-GB" sz="1200" dirty="0"/>
            </a:br>
            <a:br>
              <a:rPr lang="en-GB" sz="1200" dirty="0"/>
            </a:br>
            <a:r>
              <a:rPr lang="en-GB" sz="1200" b="1" dirty="0"/>
              <a:t>Insights for Distribution Channels Contributing Most to Bookings:</a:t>
            </a:r>
          </a:p>
          <a:p>
            <a:r>
              <a:rPr lang="en-GB" sz="1200" dirty="0"/>
              <a:t>Online travel agents drive the highest number of bookings with 74,072 unique booking IDs, while corporate bookings have the lowest count at 6,677, indicating high dependency on the former.</a:t>
            </a:r>
            <a:br>
              <a:rPr lang="en-GB" sz="1200" dirty="0"/>
            </a:br>
            <a:endParaRPr lang="en-GB" sz="1200" dirty="0"/>
          </a:p>
          <a:p>
            <a:r>
              <a:rPr lang="en-GB" sz="1200" b="1" dirty="0"/>
              <a:t>Actionable Recommendations:</a:t>
            </a:r>
          </a:p>
          <a:p>
            <a:r>
              <a:rPr lang="en-GB" sz="1200" dirty="0"/>
              <a:t>To mitigate dependency risks, diversify marketing efforts across multiple channels, strengthen partnerships with high-performing channels, and invest in underperforming channels to explore new opportunities for bookings.</a:t>
            </a:r>
          </a:p>
          <a:p>
            <a:endParaRPr lang="en-NG" sz="1200"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4">
            <a:extLst>
              <a:ext uri="{FF2B5EF4-FFF2-40B4-BE49-F238E27FC236}">
                <a16:creationId xmlns:a16="http://schemas.microsoft.com/office/drawing/2014/main" id="{C5813D0A-7B60-4CD7-8B52-D573422B9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 y="38100"/>
            <a:ext cx="2857500" cy="6781800"/>
          </a:xfrm>
          <a:prstGeom prst="rect">
            <a:avLst/>
          </a:prstGeom>
        </p:spPr>
      </p:pic>
      <p:sp>
        <p:nvSpPr>
          <p:cNvPr id="2" name="TextBox 1">
            <a:extLst>
              <a:ext uri="{FF2B5EF4-FFF2-40B4-BE49-F238E27FC236}">
                <a16:creationId xmlns:a16="http://schemas.microsoft.com/office/drawing/2014/main" id="{5A491CA4-56B9-8C5F-AE18-EFE23444F33D}"/>
              </a:ext>
            </a:extLst>
          </p:cNvPr>
          <p:cNvSpPr txBox="1"/>
          <p:nvPr/>
        </p:nvSpPr>
        <p:spPr>
          <a:xfrm>
            <a:off x="6686550" y="1600200"/>
            <a:ext cx="5006340" cy="3139321"/>
          </a:xfrm>
          <a:prstGeom prst="rect">
            <a:avLst/>
          </a:prstGeom>
          <a:noFill/>
        </p:spPr>
        <p:txBody>
          <a:bodyPr wrap="square" rtlCol="0">
            <a:spAutoFit/>
          </a:bodyPr>
          <a:lstStyle/>
          <a:p>
            <a:r>
              <a:rPr lang="en-GB" sz="1200" b="1" dirty="0"/>
              <a:t>Methodology:</a:t>
            </a:r>
          </a:p>
          <a:p>
            <a:r>
              <a:rPr lang="en-GB" sz="1200" dirty="0"/>
              <a:t>Created a bar chart to compare the average daily rate (ADR) across different distribution channels. Calculated the average daily rate for each booking made through different distribution channels.</a:t>
            </a:r>
            <a:br>
              <a:rPr lang="en-GB" sz="1200" dirty="0"/>
            </a:br>
            <a:br>
              <a:rPr lang="en-GB" sz="1200" dirty="0"/>
            </a:br>
            <a:r>
              <a:rPr lang="en-GB" sz="1200" b="1" dirty="0"/>
              <a:t>Insights for Average Daily Rate (ADR) Differences Across Channels:</a:t>
            </a:r>
          </a:p>
          <a:p>
            <a:r>
              <a:rPr lang="en-GB" sz="1200" dirty="0"/>
              <a:t>Online travel agents generate the highest ADR at $108.57, while corporate bookings have the lowest at $69.33.</a:t>
            </a:r>
            <a:br>
              <a:rPr lang="en-GB" sz="1200" dirty="0"/>
            </a:br>
            <a:endParaRPr lang="en-GB" sz="1200" dirty="0"/>
          </a:p>
          <a:p>
            <a:r>
              <a:rPr lang="en-GB" sz="1200" b="1" dirty="0"/>
              <a:t>Actionable Recommendations:</a:t>
            </a:r>
          </a:p>
          <a:p>
            <a:r>
              <a:rPr lang="en-GB" sz="1200" dirty="0"/>
              <a:t>To maximize revenue, focus on promoting channels with higher ADR, such as online travel agents. Tailor pricing strategies to each channel's ADR characteristics, ensuring competitiveness and profitability across all booking channels.</a:t>
            </a:r>
          </a:p>
          <a:p>
            <a:endParaRPr lang="en-GB" sz="1200" dirty="0"/>
          </a:p>
          <a:p>
            <a:endParaRPr lang="en-NG"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5">
            <a:extLst>
              <a:ext uri="{FF2B5EF4-FFF2-40B4-BE49-F238E27FC236}">
                <a16:creationId xmlns:a16="http://schemas.microsoft.com/office/drawing/2014/main" id="{C16E11CC-D38A-499A-9CEC-C2504A8D7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5138"/>
            <a:ext cx="6343650" cy="6047723"/>
          </a:xfrm>
          <a:prstGeom prst="rect">
            <a:avLst/>
          </a:prstGeom>
        </p:spPr>
      </p:pic>
      <p:sp>
        <p:nvSpPr>
          <p:cNvPr id="2" name="TextBox 1">
            <a:extLst>
              <a:ext uri="{FF2B5EF4-FFF2-40B4-BE49-F238E27FC236}">
                <a16:creationId xmlns:a16="http://schemas.microsoft.com/office/drawing/2014/main" id="{1C06C085-3E9D-F954-07F9-0E137193662C}"/>
              </a:ext>
            </a:extLst>
          </p:cNvPr>
          <p:cNvSpPr txBox="1"/>
          <p:nvPr/>
        </p:nvSpPr>
        <p:spPr>
          <a:xfrm>
            <a:off x="6869430" y="1200150"/>
            <a:ext cx="5120640" cy="3046988"/>
          </a:xfrm>
          <a:prstGeom prst="rect">
            <a:avLst/>
          </a:prstGeom>
          <a:noFill/>
        </p:spPr>
        <p:txBody>
          <a:bodyPr wrap="square" rtlCol="0">
            <a:spAutoFit/>
          </a:bodyPr>
          <a:lstStyle/>
          <a:p>
            <a:r>
              <a:rPr lang="en-GB" sz="1200" b="1" dirty="0"/>
              <a:t>Methodology:</a:t>
            </a:r>
          </a:p>
          <a:p>
            <a:r>
              <a:rPr lang="en-GB" sz="1200" dirty="0"/>
              <a:t>Created a bar chart to identify the top-contributing countries to total revenue. Summed the revenue generated by each country.</a:t>
            </a:r>
            <a:br>
              <a:rPr lang="en-GB" sz="1200" dirty="0"/>
            </a:br>
            <a:br>
              <a:rPr lang="en-GB" sz="1200" dirty="0"/>
            </a:br>
            <a:r>
              <a:rPr lang="en-GB" sz="1200" b="1" dirty="0"/>
              <a:t>Insights for Revenue Contribution by Country:</a:t>
            </a:r>
          </a:p>
          <a:p>
            <a:r>
              <a:rPr lang="en-GB" sz="1200" dirty="0"/>
              <a:t>Poland emerges as the top revenue-generating country with $9,126,850, followed by the United Kingdom with $4.152,064  and France with $3.100,696.</a:t>
            </a:r>
            <a:br>
              <a:rPr lang="en-GB" sz="1200" dirty="0"/>
            </a:br>
            <a:endParaRPr lang="en-GB" sz="1200" b="1" dirty="0"/>
          </a:p>
          <a:p>
            <a:r>
              <a:rPr lang="en-GB" sz="1200" b="1" dirty="0"/>
              <a:t>Actionable Recommendations:</a:t>
            </a:r>
          </a:p>
          <a:p>
            <a:r>
              <a:rPr lang="en-GB" sz="1200" dirty="0"/>
              <a:t>To maximize returns, focus marketing efforts on high-revenue countries like Poland, the United Kingdom, and France. Strengthen relationships with customers from these top-contributing countries by offering personalized services and tailored promotional offers. Additionally, explore opportunities to expand operations and establish a stronger presence in high-revenue regions to further capitalize on their revenue potential.</a:t>
            </a:r>
          </a:p>
          <a:p>
            <a:endParaRPr lang="en-GB" sz="1200"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heet 8">
            <a:extLst>
              <a:ext uri="{FF2B5EF4-FFF2-40B4-BE49-F238E27FC236}">
                <a16:creationId xmlns:a16="http://schemas.microsoft.com/office/drawing/2014/main" id="{1747C35B-B70D-4FFC-8780-18C4358C1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 y="147637"/>
            <a:ext cx="6292215" cy="6562725"/>
          </a:xfrm>
          <a:prstGeom prst="rect">
            <a:avLst/>
          </a:prstGeom>
        </p:spPr>
      </p:pic>
      <p:sp>
        <p:nvSpPr>
          <p:cNvPr id="2" name="TextBox 1">
            <a:extLst>
              <a:ext uri="{FF2B5EF4-FFF2-40B4-BE49-F238E27FC236}">
                <a16:creationId xmlns:a16="http://schemas.microsoft.com/office/drawing/2014/main" id="{7BC2A105-3557-8A6A-560A-760EF1514627}"/>
              </a:ext>
            </a:extLst>
          </p:cNvPr>
          <p:cNvSpPr txBox="1"/>
          <p:nvPr/>
        </p:nvSpPr>
        <p:spPr>
          <a:xfrm>
            <a:off x="6915150" y="1474470"/>
            <a:ext cx="5086350" cy="3046988"/>
          </a:xfrm>
          <a:prstGeom prst="rect">
            <a:avLst/>
          </a:prstGeom>
          <a:noFill/>
        </p:spPr>
        <p:txBody>
          <a:bodyPr wrap="square" rtlCol="0">
            <a:spAutoFit/>
          </a:bodyPr>
          <a:lstStyle/>
          <a:p>
            <a:r>
              <a:rPr lang="en-GB" sz="1200" b="1" dirty="0"/>
              <a:t>Methodology:</a:t>
            </a:r>
          </a:p>
          <a:p>
            <a:r>
              <a:rPr lang="en-GB" sz="1200" dirty="0"/>
              <a:t>Created a line chart to visualize overall revenue trends over time. Aggregated the total revenue for each booking date.</a:t>
            </a:r>
            <a:br>
              <a:rPr lang="en-GB" sz="1200" dirty="0"/>
            </a:br>
            <a:br>
              <a:rPr lang="en-GB" sz="1200" dirty="0"/>
            </a:br>
            <a:r>
              <a:rPr lang="en-GB" sz="1200" b="1" dirty="0"/>
              <a:t>Insights for Revenue Growth Over Time:</a:t>
            </a:r>
          </a:p>
          <a:p>
            <a:r>
              <a:rPr lang="en-GB" sz="1200" dirty="0"/>
              <a:t>Revenue started from $0 in 2013 and experienced significant growth, reaching $387,451 in 2014. It peaked in 2016 at $13,922,674 before declining to $7,563,293 in 2017.</a:t>
            </a:r>
            <a:br>
              <a:rPr lang="en-GB" sz="1200" dirty="0"/>
            </a:br>
            <a:endParaRPr lang="en-GB" sz="1200" dirty="0"/>
          </a:p>
          <a:p>
            <a:r>
              <a:rPr lang="en-GB" sz="1200" b="1" dirty="0"/>
              <a:t>Actionable Recommendations:</a:t>
            </a:r>
          </a:p>
          <a:p>
            <a:r>
              <a:rPr lang="en-GB" sz="1200" dirty="0"/>
              <a:t>Utilize revenue trends to forecast future financial goals and set realistic targets for revenue growth. Implement seasonal promotions to boost revenue during low periods and maximize profitability. Explore opportunities to diversify revenue streams to reduce dependency on peak periods and ensure consistent income throughout the year.</a:t>
            </a:r>
          </a:p>
          <a:p>
            <a:endParaRPr lang="en-GB" sz="1200" b="1" dirty="0"/>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heet 9">
            <a:extLst>
              <a:ext uri="{FF2B5EF4-FFF2-40B4-BE49-F238E27FC236}">
                <a16:creationId xmlns:a16="http://schemas.microsoft.com/office/drawing/2014/main" id="{9CF69B9A-E8FE-4581-8801-89CCC2223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 y="312420"/>
            <a:ext cx="2625090" cy="6781800"/>
          </a:xfrm>
          <a:prstGeom prst="rect">
            <a:avLst/>
          </a:prstGeom>
        </p:spPr>
      </p:pic>
      <p:sp>
        <p:nvSpPr>
          <p:cNvPr id="2" name="TextBox 1">
            <a:extLst>
              <a:ext uri="{FF2B5EF4-FFF2-40B4-BE49-F238E27FC236}">
                <a16:creationId xmlns:a16="http://schemas.microsoft.com/office/drawing/2014/main" id="{45048866-B2DF-5217-5B0A-82F12B322EC2}"/>
              </a:ext>
            </a:extLst>
          </p:cNvPr>
          <p:cNvSpPr txBox="1"/>
          <p:nvPr/>
        </p:nvSpPr>
        <p:spPr>
          <a:xfrm>
            <a:off x="5909310" y="1108710"/>
            <a:ext cx="5863590" cy="2677656"/>
          </a:xfrm>
          <a:prstGeom prst="rect">
            <a:avLst/>
          </a:prstGeom>
          <a:noFill/>
        </p:spPr>
        <p:txBody>
          <a:bodyPr wrap="square" rtlCol="0">
            <a:spAutoFit/>
          </a:bodyPr>
          <a:lstStyle/>
          <a:p>
            <a:r>
              <a:rPr lang="en-GB" sz="1200" b="1" dirty="0"/>
              <a:t>Methodology:</a:t>
            </a:r>
            <a:br>
              <a:rPr lang="en-GB" sz="1200" dirty="0"/>
            </a:br>
            <a:r>
              <a:rPr lang="en-GB" sz="1200" dirty="0"/>
              <a:t>Created a bar chart to identify the top-contributing customer segment to total revenue. Summed the revenue generated by each customer type or country. segments or countries </a:t>
            </a:r>
            <a:br>
              <a:rPr lang="en-GB" sz="1200" dirty="0"/>
            </a:br>
            <a:endParaRPr lang="en-GB" sz="1200" dirty="0"/>
          </a:p>
          <a:p>
            <a:r>
              <a:rPr lang="en-GB" sz="1200" b="1" dirty="0"/>
              <a:t>Insights for Revenue Contribution by Customer Segment:</a:t>
            </a:r>
          </a:p>
          <a:p>
            <a:r>
              <a:rPr lang="en-GB" sz="1200" dirty="0"/>
              <a:t>Transient customers contribute the highest revenue, </a:t>
            </a:r>
            <a:r>
              <a:rPr lang="en-GB" sz="1200" dirty="0" err="1"/>
              <a:t>totaling</a:t>
            </a:r>
            <a:r>
              <a:rPr lang="en-GB" sz="1200" dirty="0"/>
              <a:t> $22,696,250.</a:t>
            </a:r>
            <a:br>
              <a:rPr lang="en-GB" sz="1200" dirty="0"/>
            </a:br>
            <a:endParaRPr lang="en-GB" sz="1200" dirty="0"/>
          </a:p>
          <a:p>
            <a:r>
              <a:rPr lang="en-GB" sz="1200" b="1" dirty="0"/>
              <a:t>Actionable Recommendations:</a:t>
            </a:r>
          </a:p>
          <a:p>
            <a:r>
              <a:rPr lang="en-GB" sz="1200" dirty="0"/>
              <a:t>To maximize returns, focus marketing efforts on transient customers. Strengthen relationships with this segment by offering personalized services and tailored offers. Explore opportunities to expand into regions where transient customers are prevalent to capitalize on their revenue potential.</a:t>
            </a:r>
          </a:p>
          <a:p>
            <a:br>
              <a:rPr lang="en-GB" sz="1200" dirty="0"/>
            </a:br>
            <a:endParaRPr lang="en-NG" sz="1200"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1575</Words>
  <Application>Microsoft Macintosh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Splendor Hotel Group Operational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Splendor Hotel Group Operational Dashboard</dc:title>
  <dc:creator/>
  <cp:lastModifiedBy>Micheal Akinbowale</cp:lastModifiedBy>
  <cp:revision>1</cp:revision>
  <dcterms:created xsi:type="dcterms:W3CDTF">2024-06-20T18:47:26Z</dcterms:created>
  <dcterms:modified xsi:type="dcterms:W3CDTF">2024-06-20T21:59:34Z</dcterms:modified>
</cp:coreProperties>
</file>