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9" r:id="rId2"/>
    <p:sldId id="283" r:id="rId3"/>
    <p:sldId id="260" r:id="rId4"/>
    <p:sldId id="261" r:id="rId5"/>
    <p:sldId id="262" r:id="rId6"/>
    <p:sldId id="263" r:id="rId7"/>
    <p:sldId id="264" r:id="rId8"/>
    <p:sldId id="265" r:id="rId9"/>
    <p:sldId id="266" r:id="rId10"/>
    <p:sldId id="267" r:id="rId11"/>
    <p:sldId id="268" r:id="rId12"/>
    <p:sldId id="269" r:id="rId13"/>
    <p:sldId id="285" r:id="rId14"/>
    <p:sldId id="270" r:id="rId15"/>
    <p:sldId id="284" r:id="rId16"/>
    <p:sldId id="282" r:id="rId17"/>
  </p:sldIdLst>
  <p:sldSz cx="9144000" cy="5143500" type="screen16x9"/>
  <p:notesSz cx="6858000" cy="9144000"/>
  <p:embeddedFontLst>
    <p:embeddedFont>
      <p:font typeface="Maven Pro" pitchFamily="2" charset="77"/>
      <p:regular r:id="rId19"/>
      <p:bold r:id="rId20"/>
    </p:embeddedFont>
    <p:embeddedFont>
      <p:font typeface="Nunito" pitchFamily="2" charset="77"/>
      <p:regular r:id="rId21"/>
      <p:bold r:id="rId22"/>
      <p:italic r:id="rId23"/>
      <p:boldItalic r:id="rId24"/>
    </p:embeddedFont>
    <p:embeddedFont>
      <p:font typeface="Oswald" pitchFamily="2" charset="77"/>
      <p:regular r:id="rId25"/>
      <p:bold r:id="rId26"/>
    </p:embeddedFont>
    <p:embeddedFont>
      <p:font typeface="Roboto" panose="02000000000000000000" pitchFamily="2" charset="0"/>
      <p:regular r:id="rId27"/>
      <p:bold r:id="rId28"/>
      <p:italic r:id="rId29"/>
      <p:boldItalic r:id="rId30"/>
    </p:embeddedFont>
    <p:embeddedFont>
      <p:font typeface="Roboto Light" panose="020F03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1eb9af0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1eb9af0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39bb19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39bb19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1eb9af0e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1eb9af0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f9f517ca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txBox="1"/>
          <p:nvPr/>
        </p:nvSpPr>
        <p:spPr>
          <a:xfrm>
            <a:off x="2235615" y="1973625"/>
            <a:ext cx="465051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32266F"/>
                </a:solidFill>
                <a:latin typeface="Roboto"/>
                <a:ea typeface="Roboto"/>
                <a:cs typeface="Roboto"/>
                <a:sym typeface="Roboto"/>
              </a:rPr>
              <a:t>Udemy Data Analysis</a:t>
            </a:r>
            <a:endParaRPr sz="3600" b="1" dirty="0">
              <a:solidFill>
                <a:srgbClr val="32266F"/>
              </a:solidFill>
              <a:latin typeface="Roboto"/>
              <a:ea typeface="Roboto"/>
              <a:cs typeface="Roboto"/>
              <a:sym typeface="Roboto"/>
            </a:endParaRPr>
          </a:p>
        </p:txBody>
      </p:sp>
      <p:pic>
        <p:nvPicPr>
          <p:cNvPr id="301" name="Google Shape;301;p16"/>
          <p:cNvPicPr preferRelativeResize="0"/>
          <p:nvPr/>
        </p:nvPicPr>
        <p:blipFill>
          <a:blip r:embed="rId3">
            <a:alphaModFix/>
          </a:blip>
          <a:stretch>
            <a:fillRect/>
          </a:stretch>
        </p:blipFill>
        <p:spPr>
          <a:xfrm>
            <a:off x="152400" y="152400"/>
            <a:ext cx="653875" cy="644125"/>
          </a:xfrm>
          <a:prstGeom prst="rect">
            <a:avLst/>
          </a:prstGeom>
          <a:noFill/>
          <a:ln>
            <a:noFill/>
          </a:ln>
        </p:spPr>
      </p:pic>
      <p:pic>
        <p:nvPicPr>
          <p:cNvPr id="2" name="Picture 1">
            <a:extLst>
              <a:ext uri="{FF2B5EF4-FFF2-40B4-BE49-F238E27FC236}">
                <a16:creationId xmlns:a16="http://schemas.microsoft.com/office/drawing/2014/main" id="{EA629194-E224-431B-A206-4319D21092E5}"/>
              </a:ext>
            </a:extLst>
          </p:cNvPr>
          <p:cNvPicPr>
            <a:picLocks noChangeAspect="1"/>
          </p:cNvPicPr>
          <p:nvPr/>
        </p:nvPicPr>
        <p:blipFill>
          <a:blip r:embed="rId4"/>
          <a:stretch>
            <a:fillRect/>
          </a:stretch>
        </p:blipFill>
        <p:spPr>
          <a:xfrm>
            <a:off x="2235614" y="2914425"/>
            <a:ext cx="5107295" cy="940800"/>
          </a:xfrm>
          <a:prstGeom prst="rect">
            <a:avLst/>
          </a:prstGeom>
        </p:spPr>
      </p:pic>
      <p:sp>
        <p:nvSpPr>
          <p:cNvPr id="3" name="TextBox 2">
            <a:extLst>
              <a:ext uri="{FF2B5EF4-FFF2-40B4-BE49-F238E27FC236}">
                <a16:creationId xmlns:a16="http://schemas.microsoft.com/office/drawing/2014/main" id="{91919F08-8693-40F3-B2B6-DEF43BC89801}"/>
              </a:ext>
            </a:extLst>
          </p:cNvPr>
          <p:cNvSpPr txBox="1"/>
          <p:nvPr/>
        </p:nvSpPr>
        <p:spPr>
          <a:xfrm>
            <a:off x="1840953" y="3230936"/>
            <a:ext cx="662101" cy="400110"/>
          </a:xfrm>
          <a:prstGeom prst="rect">
            <a:avLst/>
          </a:prstGeom>
          <a:noFill/>
        </p:spPr>
        <p:txBody>
          <a:bodyPr wrap="square" rtlCol="0">
            <a:spAutoFit/>
          </a:bodyPr>
          <a:lstStyle/>
          <a:p>
            <a:r>
              <a:rPr lang="en-NG" sz="2000" dirty="0"/>
              <a:t>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5. </a:t>
            </a:r>
            <a:r>
              <a:rPr lang="en" sz="2000" b="1">
                <a:solidFill>
                  <a:srgbClr val="32266F"/>
                </a:solidFill>
                <a:latin typeface="Roboto"/>
                <a:ea typeface="Roboto"/>
                <a:cs typeface="Roboto"/>
                <a:sym typeface="Roboto"/>
              </a:rPr>
              <a:t>What are the 20 most popular courses?</a:t>
            </a:r>
            <a:endParaRPr sz="2000" b="1">
              <a:solidFill>
                <a:srgbClr val="32266F"/>
              </a:solidFill>
              <a:latin typeface="Oswald"/>
              <a:ea typeface="Oswald"/>
              <a:cs typeface="Oswald"/>
              <a:sym typeface="Oswald"/>
            </a:endParaRPr>
          </a:p>
        </p:txBody>
      </p:sp>
      <p:sp>
        <p:nvSpPr>
          <p:cNvPr id="355" name="Google Shape;355;p24"/>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r>
              <a:rPr lang="en" i="1" dirty="0">
                <a:solidFill>
                  <a:srgbClr val="FF0000"/>
                </a:solidFill>
              </a:rPr>
              <a:t> </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56" name="Google Shape;356;p24"/>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2" name="Table 1">
            <a:extLst>
              <a:ext uri="{FF2B5EF4-FFF2-40B4-BE49-F238E27FC236}">
                <a16:creationId xmlns:a16="http://schemas.microsoft.com/office/drawing/2014/main" id="{5E4BD2FF-FC1B-B767-B331-1E4AC31FBA34}"/>
              </a:ext>
            </a:extLst>
          </p:cNvPr>
          <p:cNvGraphicFramePr>
            <a:graphicFrameLocks noGrp="1"/>
          </p:cNvGraphicFramePr>
          <p:nvPr>
            <p:extLst>
              <p:ext uri="{D42A27DB-BD31-4B8C-83A1-F6EECF244321}">
                <p14:modId xmlns:p14="http://schemas.microsoft.com/office/powerpoint/2010/main" val="3871722556"/>
              </p:ext>
            </p:extLst>
          </p:nvPr>
        </p:nvGraphicFramePr>
        <p:xfrm>
          <a:off x="646545" y="1070677"/>
          <a:ext cx="4867564" cy="3943593"/>
        </p:xfrm>
        <a:graphic>
          <a:graphicData uri="http://schemas.openxmlformats.org/drawingml/2006/table">
            <a:tbl>
              <a:tblPr/>
              <a:tblGrid>
                <a:gridCol w="4867564">
                  <a:extLst>
                    <a:ext uri="{9D8B030D-6E8A-4147-A177-3AD203B41FA5}">
                      <a16:colId xmlns:a16="http://schemas.microsoft.com/office/drawing/2014/main" val="3018117500"/>
                    </a:ext>
                  </a:extLst>
                </a:gridCol>
              </a:tblGrid>
              <a:tr h="141303">
                <a:tc>
                  <a:txBody>
                    <a:bodyPr/>
                    <a:lstStyle/>
                    <a:p>
                      <a:pPr rtl="0" fontAlgn="b"/>
                      <a:r>
                        <a:rPr lang="en-GB" sz="700" b="1">
                          <a:effectLst/>
                        </a:rPr>
                        <a:t>course_title</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88194322"/>
                  </a:ext>
                </a:extLst>
              </a:tr>
              <a:tr h="141303">
                <a:tc>
                  <a:txBody>
                    <a:bodyPr/>
                    <a:lstStyle/>
                    <a:p>
                      <a:pPr rtl="0" fontAlgn="b"/>
                      <a:r>
                        <a:rPr lang="en-GB" sz="700">
                          <a:effectLst/>
                        </a:rPr>
                        <a:t>Learn HTML5 Programming From Scratch</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03126730"/>
                  </a:ext>
                </a:extLst>
              </a:tr>
              <a:tr h="141303">
                <a:tc>
                  <a:txBody>
                    <a:bodyPr/>
                    <a:lstStyle/>
                    <a:p>
                      <a:pPr rtl="0" fontAlgn="b"/>
                      <a:r>
                        <a:rPr lang="en-GB" sz="700">
                          <a:effectLst/>
                        </a:rPr>
                        <a:t>Coding for Entrepreneurs Basic</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3513068"/>
                  </a:ext>
                </a:extLst>
              </a:tr>
              <a:tr h="141303">
                <a:tc>
                  <a:txBody>
                    <a:bodyPr/>
                    <a:lstStyle/>
                    <a:p>
                      <a:pPr rtl="0" fontAlgn="b"/>
                      <a:r>
                        <a:rPr lang="en-GB" sz="700">
                          <a:effectLst/>
                        </a:rPr>
                        <a:t>The Web Developer Bootcamp</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86784835"/>
                  </a:ext>
                </a:extLst>
              </a:tr>
              <a:tr h="249773">
                <a:tc>
                  <a:txBody>
                    <a:bodyPr/>
                    <a:lstStyle/>
                    <a:p>
                      <a:pPr rtl="0" fontAlgn="b"/>
                      <a:r>
                        <a:rPr lang="en-GB" sz="700">
                          <a:effectLst/>
                        </a:rPr>
                        <a:t>Build Your First Website in 1 Week with HTML5 and CSS3</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8390955"/>
                  </a:ext>
                </a:extLst>
              </a:tr>
              <a:tr h="141303">
                <a:tc>
                  <a:txBody>
                    <a:bodyPr/>
                    <a:lstStyle/>
                    <a:p>
                      <a:pPr rtl="0" fontAlgn="b"/>
                      <a:r>
                        <a:rPr lang="en-GB" sz="700">
                          <a:effectLst/>
                        </a:rPr>
                        <a:t>The Complete Web Developer Course 2.0</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7068378"/>
                  </a:ext>
                </a:extLst>
              </a:tr>
              <a:tr h="141303">
                <a:tc>
                  <a:txBody>
                    <a:bodyPr/>
                    <a:lstStyle/>
                    <a:p>
                      <a:pPr rtl="0" fontAlgn="b"/>
                      <a:r>
                        <a:rPr lang="en-GB" sz="700">
                          <a:effectLst/>
                        </a:rPr>
                        <a:t>Free Beginner Electric Guitar Lessons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40472646"/>
                  </a:ext>
                </a:extLst>
              </a:tr>
              <a:tr h="249773">
                <a:tc>
                  <a:txBody>
                    <a:bodyPr/>
                    <a:lstStyle/>
                    <a:p>
                      <a:pPr rtl="0" fontAlgn="b"/>
                      <a:r>
                        <a:rPr lang="en-GB" sz="700">
                          <a:effectLst/>
                        </a:rPr>
                        <a:t>Web Design for Web Developers: Build Beautiful Websites!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017262"/>
                  </a:ext>
                </a:extLst>
              </a:tr>
              <a:tr h="141303">
                <a:tc>
                  <a:txBody>
                    <a:bodyPr/>
                    <a:lstStyle/>
                    <a:p>
                      <a:pPr rtl="0" fontAlgn="b"/>
                      <a:r>
                        <a:rPr lang="en-GB" sz="700">
                          <a:effectLst/>
                        </a:rPr>
                        <a:t>Learn Javascript &amp; JQuery From Scratch</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17361297"/>
                  </a:ext>
                </a:extLst>
              </a:tr>
              <a:tr h="249773">
                <a:tc>
                  <a:txBody>
                    <a:bodyPr/>
                    <a:lstStyle/>
                    <a:p>
                      <a:pPr rtl="0" fontAlgn="b"/>
                      <a:r>
                        <a:rPr lang="en-GB" sz="700">
                          <a:effectLst/>
                        </a:rPr>
                        <a:t>Practical PHP: Master the Basics and Code Dynamic Websites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94380314"/>
                  </a:ext>
                </a:extLst>
              </a:tr>
              <a:tr h="141303">
                <a:tc>
                  <a:txBody>
                    <a:bodyPr/>
                    <a:lstStyle/>
                    <a:p>
                      <a:pPr rtl="0" fontAlgn="b"/>
                      <a:r>
                        <a:rPr lang="en-GB" sz="700">
                          <a:effectLst/>
                        </a:rPr>
                        <a:t>JavaScript: Understanding the Weird Parts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2490314"/>
                  </a:ext>
                </a:extLst>
              </a:tr>
              <a:tr h="249773">
                <a:tc>
                  <a:txBody>
                    <a:bodyPr/>
                    <a:lstStyle/>
                    <a:p>
                      <a:pPr rtl="0" fontAlgn="b"/>
                      <a:r>
                        <a:rPr lang="en-GB" sz="700">
                          <a:effectLst/>
                        </a:rPr>
                        <a:t>Pianoforall - Incredible New Way To Learn Piano &amp; Keyboard</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95070143"/>
                  </a:ext>
                </a:extLst>
              </a:tr>
              <a:tr h="249773">
                <a:tc>
                  <a:txBody>
                    <a:bodyPr/>
                    <a:lstStyle/>
                    <a:p>
                      <a:pPr rtl="0" fontAlgn="b"/>
                      <a:r>
                        <a:rPr lang="en-GB" sz="700">
                          <a:effectLst/>
                        </a:rPr>
                        <a:t>Angular 4 (formerly Angular 2) - The Complete Guide</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03645713"/>
                  </a:ext>
                </a:extLst>
              </a:tr>
              <a:tr h="141303">
                <a:tc>
                  <a:txBody>
                    <a:bodyPr/>
                    <a:lstStyle/>
                    <a:p>
                      <a:pPr rtl="0" fontAlgn="b"/>
                      <a:r>
                        <a:rPr lang="en-GB" sz="700">
                          <a:effectLst/>
                        </a:rPr>
                        <a:t>Beginner Photoshop to HTML5 and CSS3</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3267312"/>
                  </a:ext>
                </a:extLst>
              </a:tr>
              <a:tr h="249773">
                <a:tc>
                  <a:txBody>
                    <a:bodyPr/>
                    <a:lstStyle/>
                    <a:p>
                      <a:pPr rtl="0" fontAlgn="b"/>
                      <a:r>
                        <a:rPr lang="en-GB" sz="700">
                          <a:effectLst/>
                        </a:rPr>
                        <a:t>Web Development By Doing: HTML / CSS From Scratch</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39067732"/>
                  </a:ext>
                </a:extLst>
              </a:tr>
              <a:tr h="249773">
                <a:tc>
                  <a:txBody>
                    <a:bodyPr/>
                    <a:lstStyle/>
                    <a:p>
                      <a:pPr rtl="0" fontAlgn="b"/>
                      <a:r>
                        <a:rPr lang="en-GB" sz="700">
                          <a:effectLst/>
                        </a:rPr>
                        <a:t>HTML and CSS for Beginners - Build a Website &amp; Launch ONLINE</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19169540"/>
                  </a:ext>
                </a:extLst>
              </a:tr>
              <a:tr h="141303">
                <a:tc>
                  <a:txBody>
                    <a:bodyPr/>
                    <a:lstStyle/>
                    <a:p>
                      <a:pPr rtl="0" fontAlgn="b"/>
                      <a:r>
                        <a:rPr lang="en-GB" sz="700">
                          <a:effectLst/>
                        </a:rPr>
                        <a:t>Become a Web Developer from Scratch</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13122373"/>
                  </a:ext>
                </a:extLst>
              </a:tr>
              <a:tr h="249773">
                <a:tc>
                  <a:txBody>
                    <a:bodyPr/>
                    <a:lstStyle/>
                    <a:p>
                      <a:pPr rtl="0" fontAlgn="b"/>
                      <a:r>
                        <a:rPr lang="en-GB" sz="700">
                          <a:effectLst/>
                        </a:rPr>
                        <a:t>Bitcoin or How I Learned to Stop Worrying and Love Crypto</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0163694"/>
                  </a:ext>
                </a:extLst>
              </a:tr>
              <a:tr h="141303">
                <a:tc>
                  <a:txBody>
                    <a:bodyPr/>
                    <a:lstStyle/>
                    <a:p>
                      <a:pPr rtl="0" fontAlgn="b"/>
                      <a:r>
                        <a:rPr lang="en-GB" sz="700">
                          <a:effectLst/>
                        </a:rPr>
                        <a:t>Quickstart AngularJS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50997759"/>
                  </a:ext>
                </a:extLst>
              </a:tr>
              <a:tr h="249773">
                <a:tc>
                  <a:txBody>
                    <a:bodyPr/>
                    <a:lstStyle/>
                    <a:p>
                      <a:pPr rtl="0" fontAlgn="b"/>
                      <a:r>
                        <a:rPr lang="en-GB" sz="700">
                          <a:effectLst/>
                        </a:rPr>
                        <a:t>Learn Responsive Web Development from Scratch</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4784370"/>
                  </a:ext>
                </a:extLst>
              </a:tr>
              <a:tr h="141303">
                <a:tc>
                  <a:txBody>
                    <a:bodyPr/>
                    <a:lstStyle/>
                    <a:p>
                      <a:pPr rtl="0" fontAlgn="b"/>
                      <a:r>
                        <a:rPr lang="en-GB" sz="700" dirty="0">
                          <a:effectLst/>
                        </a:rPr>
                        <a:t>Learn and Understand AngularJS</a:t>
                      </a:r>
                    </a:p>
                  </a:txBody>
                  <a:tcPr marL="13557" marR="13557" marT="9038" marB="903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41643131"/>
                  </a:ext>
                </a:extLst>
              </a:tr>
            </a:tbl>
          </a:graphicData>
        </a:graphic>
      </p:graphicFrame>
      <p:sp>
        <p:nvSpPr>
          <p:cNvPr id="3" name="TextBox 2">
            <a:extLst>
              <a:ext uri="{FF2B5EF4-FFF2-40B4-BE49-F238E27FC236}">
                <a16:creationId xmlns:a16="http://schemas.microsoft.com/office/drawing/2014/main" id="{77C38962-DD6A-54D4-9342-710E86CCBDEB}"/>
              </a:ext>
            </a:extLst>
          </p:cNvPr>
          <p:cNvSpPr txBox="1"/>
          <p:nvPr/>
        </p:nvSpPr>
        <p:spPr>
          <a:xfrm>
            <a:off x="5980640" y="1638536"/>
            <a:ext cx="1220206" cy="307777"/>
          </a:xfrm>
          <a:prstGeom prst="rect">
            <a:avLst/>
          </a:prstGeom>
          <a:noFill/>
        </p:spPr>
        <p:txBody>
          <a:bodyPr wrap="none" rtlCol="0">
            <a:spAutoFit/>
          </a:bodyPr>
          <a:lstStyle/>
          <a:p>
            <a:r>
              <a:rPr lang="en-NG" dirty="0"/>
              <a:t>Key Findings</a:t>
            </a:r>
          </a:p>
        </p:txBody>
      </p:sp>
      <p:sp>
        <p:nvSpPr>
          <p:cNvPr id="4" name="TextBox 3">
            <a:extLst>
              <a:ext uri="{FF2B5EF4-FFF2-40B4-BE49-F238E27FC236}">
                <a16:creationId xmlns:a16="http://schemas.microsoft.com/office/drawing/2014/main" id="{8CDCAE38-16DD-1DA1-6F33-19626441D2FF}"/>
              </a:ext>
            </a:extLst>
          </p:cNvPr>
          <p:cNvSpPr txBox="1"/>
          <p:nvPr/>
        </p:nvSpPr>
        <p:spPr>
          <a:xfrm>
            <a:off x="5980640" y="1986974"/>
            <a:ext cx="2762745" cy="1169551"/>
          </a:xfrm>
          <a:prstGeom prst="rect">
            <a:avLst/>
          </a:prstGeom>
          <a:noFill/>
        </p:spPr>
        <p:txBody>
          <a:bodyPr wrap="square" rtlCol="0">
            <a:spAutoFit/>
          </a:bodyPr>
          <a:lstStyle/>
          <a:p>
            <a:r>
              <a:rPr lang="en-NG" dirty="0"/>
              <a:t>Learn HTML5 Programming from scratch is the first as seen in the table, Learn and Understand AngularJS is the last.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Oswald"/>
                <a:ea typeface="Oswald"/>
                <a:cs typeface="Oswald"/>
                <a:sym typeface="Oswald"/>
              </a:rPr>
              <a:t>6. </a:t>
            </a:r>
            <a:r>
              <a:rPr lang="en" sz="2000" b="1" dirty="0">
                <a:solidFill>
                  <a:srgbClr val="32266F"/>
                </a:solidFill>
                <a:latin typeface="Roboto"/>
                <a:ea typeface="Roboto"/>
                <a:cs typeface="Roboto"/>
                <a:sym typeface="Roboto"/>
              </a:rPr>
              <a:t>Does content duration impact the price of the course?</a:t>
            </a:r>
            <a:endParaRPr sz="2000" b="1" dirty="0">
              <a:solidFill>
                <a:srgbClr val="32266F"/>
              </a:solidFill>
              <a:latin typeface="Oswald"/>
              <a:ea typeface="Oswald"/>
              <a:cs typeface="Oswald"/>
              <a:sym typeface="Oswald"/>
            </a:endParaRPr>
          </a:p>
        </p:txBody>
      </p:sp>
      <p:sp>
        <p:nvSpPr>
          <p:cNvPr id="362" name="Google Shape;362;p25"/>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 i="1" dirty="0">
                <a:solidFill>
                  <a:srgbClr val="FF0000"/>
                </a:solidFill>
              </a:rPr>
              <a:t>Add brief summary of what the visualizations tell us - your </a:t>
            </a:r>
            <a:r>
              <a:rPr lang="en" i="1" dirty="0" err="1">
                <a:solidFill>
                  <a:srgbClr val="FF0000"/>
                </a:solidFill>
              </a:rPr>
              <a:t>ke</a:t>
            </a:r>
            <a:r>
              <a:rPr lang="en" i="1" dirty="0">
                <a:solidFill>
                  <a:srgbClr val="FF0000"/>
                </a:solidFill>
              </a:rPr>
              <a:t> </a:t>
            </a:r>
            <a:endParaRPr i="1" dirty="0">
              <a:solidFill>
                <a:srgbClr val="FF0000"/>
              </a:solidFill>
            </a:endParaRPr>
          </a:p>
          <a:p>
            <a:pPr marL="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63" name="Google Shape;363;p25"/>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6146" name="Picture 2">
            <a:extLst>
              <a:ext uri="{FF2B5EF4-FFF2-40B4-BE49-F238E27FC236}">
                <a16:creationId xmlns:a16="http://schemas.microsoft.com/office/drawing/2014/main" id="{A4BEBEF7-336D-8587-5F29-A3C0EBE8F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5382"/>
            <a:ext cx="5458691" cy="36876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A436C6-2F17-5B58-3983-E9846DA3EF69}"/>
              </a:ext>
            </a:extLst>
          </p:cNvPr>
          <p:cNvSpPr txBox="1"/>
          <p:nvPr/>
        </p:nvSpPr>
        <p:spPr>
          <a:xfrm>
            <a:off x="5778866" y="2322880"/>
            <a:ext cx="1220206" cy="307777"/>
          </a:xfrm>
          <a:prstGeom prst="rect">
            <a:avLst/>
          </a:prstGeom>
          <a:noFill/>
        </p:spPr>
        <p:txBody>
          <a:bodyPr wrap="none" rtlCol="0">
            <a:spAutoFit/>
          </a:bodyPr>
          <a:lstStyle/>
          <a:p>
            <a:r>
              <a:rPr lang="en-NG" dirty="0"/>
              <a:t>Key Findings</a:t>
            </a:r>
          </a:p>
        </p:txBody>
      </p:sp>
      <p:sp>
        <p:nvSpPr>
          <p:cNvPr id="3" name="TextBox 2">
            <a:extLst>
              <a:ext uri="{FF2B5EF4-FFF2-40B4-BE49-F238E27FC236}">
                <a16:creationId xmlns:a16="http://schemas.microsoft.com/office/drawing/2014/main" id="{9FCF84EF-4B7A-B5C1-A6AA-511B637E8F18}"/>
              </a:ext>
            </a:extLst>
          </p:cNvPr>
          <p:cNvSpPr txBox="1"/>
          <p:nvPr/>
        </p:nvSpPr>
        <p:spPr>
          <a:xfrm>
            <a:off x="5588001" y="2649699"/>
            <a:ext cx="3555999" cy="738664"/>
          </a:xfrm>
          <a:prstGeom prst="rect">
            <a:avLst/>
          </a:prstGeom>
          <a:noFill/>
        </p:spPr>
        <p:txBody>
          <a:bodyPr wrap="square" rtlCol="0">
            <a:spAutoFit/>
          </a:bodyPr>
          <a:lstStyle/>
          <a:p>
            <a:r>
              <a:rPr lang="en-NG" dirty="0"/>
              <a:t>From the table and the chart the content duration does not affect the price of the course.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rPr>
              <a:t>Summary of findings:</a:t>
            </a:r>
            <a:endParaRPr sz="2700" dirty="0">
              <a:solidFill>
                <a:srgbClr val="32266F"/>
              </a:solidFill>
            </a:endParaRPr>
          </a:p>
        </p:txBody>
      </p:sp>
      <p:sp>
        <p:nvSpPr>
          <p:cNvPr id="369" name="Google Shape;369;p26"/>
          <p:cNvSpPr txBox="1"/>
          <p:nvPr/>
        </p:nvSpPr>
        <p:spPr>
          <a:xfrm>
            <a:off x="311700" y="1559200"/>
            <a:ext cx="8267700" cy="34164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None/>
            </a:pPr>
            <a:endParaRPr sz="1917" b="1" i="1" dirty="0">
              <a:latin typeface="Roboto"/>
              <a:ea typeface="Roboto"/>
              <a:cs typeface="Roboto"/>
              <a:sym typeface="Roboto"/>
            </a:endParaRPr>
          </a:p>
          <a:p>
            <a:pPr marL="457200" lvl="0" indent="-317182" algn="l" rtl="0">
              <a:lnSpc>
                <a:spcPct val="115000"/>
              </a:lnSpc>
              <a:spcBef>
                <a:spcPts val="120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a:t>
            </a:r>
            <a:r>
              <a:rPr lang="en" sz="1917" b="1" i="1" dirty="0">
                <a:latin typeface="Roboto"/>
                <a:ea typeface="Roboto"/>
                <a:cs typeface="Roboto"/>
                <a:sym typeface="Roboto"/>
              </a:rPr>
              <a:t>courses</a:t>
            </a:r>
            <a:r>
              <a:rPr lang="en" sz="1917" b="1" i="1" dirty="0">
                <a:solidFill>
                  <a:srgbClr val="000000"/>
                </a:solidFill>
                <a:latin typeface="Roboto"/>
                <a:ea typeface="Roboto"/>
                <a:cs typeface="Roboto"/>
                <a:sym typeface="Roboto"/>
              </a:rPr>
              <a:t>:</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58" i="1" dirty="0">
                <a:latin typeface="Roboto Light"/>
                <a:ea typeface="Roboto Light"/>
                <a:cs typeface="Roboto Light"/>
                <a:sym typeface="Roboto Light"/>
              </a:rPr>
              <a:t>Almost 68% of subscribers come from Web Development and the top 5 courses are for</a:t>
            </a:r>
            <a:br>
              <a:rPr lang="en" sz="1658" i="1" dirty="0">
                <a:latin typeface="Roboto Light"/>
                <a:ea typeface="Roboto Light"/>
                <a:cs typeface="Roboto Light"/>
                <a:sym typeface="Roboto Light"/>
              </a:rPr>
            </a:br>
            <a:r>
              <a:rPr lang="en" sz="1658" i="1" dirty="0">
                <a:latin typeface="Roboto Light"/>
                <a:ea typeface="Roboto Light"/>
                <a:cs typeface="Roboto Light"/>
                <a:sym typeface="Roboto Light"/>
              </a:rPr>
              <a:t>Web development as well </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dirty="0">
                <a:latin typeface="Roboto"/>
                <a:ea typeface="Roboto"/>
                <a:cs typeface="Roboto"/>
                <a:sym typeface="Roboto"/>
              </a:rPr>
              <a:t>Business Finance vs Web Development</a:t>
            </a:r>
            <a:r>
              <a:rPr lang="en" sz="1929" b="1" i="1" dirty="0">
                <a:solidFill>
                  <a:srgbClr val="000000"/>
                </a:solidFill>
                <a:latin typeface="Roboto"/>
                <a:ea typeface="Roboto"/>
                <a:cs typeface="Roboto"/>
                <a:sym typeface="Roboto"/>
              </a:rPr>
              <a:t>: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dirty="0">
                <a:latin typeface="Roboto Light"/>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latin typeface="Roboto"/>
                <a:ea typeface="Roboto"/>
                <a:cs typeface="Roboto"/>
                <a:sym typeface="Roboto"/>
              </a:rPr>
              <a:t>Course Pricing</a:t>
            </a:r>
            <a:r>
              <a:rPr lang="en" sz="1929" b="1" i="1" dirty="0">
                <a:solidFill>
                  <a:srgbClr val="000000"/>
                </a:solidFill>
                <a:latin typeface="Roboto"/>
                <a:ea typeface="Roboto"/>
                <a:cs typeface="Roboto"/>
                <a:sym typeface="Roboto"/>
              </a:rPr>
              <a:t>:</a:t>
            </a:r>
            <a:br>
              <a:rPr lang="en" sz="1929" b="1" i="1" dirty="0">
                <a:solidFill>
                  <a:srgbClr val="000000"/>
                </a:solidFill>
                <a:latin typeface="Roboto"/>
                <a:ea typeface="Roboto"/>
                <a:cs typeface="Roboto"/>
                <a:sym typeface="Roboto"/>
              </a:rPr>
            </a:br>
            <a:endParaRPr sz="1929" b="1" i="1" dirty="0">
              <a:solidFill>
                <a:srgbClr val="000000"/>
              </a:solidFill>
              <a:latin typeface="Roboto"/>
              <a:ea typeface="Roboto"/>
              <a:cs typeface="Roboto"/>
              <a:sym typeface="Roboto"/>
            </a:endParaRPr>
          </a:p>
          <a:p>
            <a:pPr marL="604203" lvl="1" algn="l" rtl="0">
              <a:lnSpc>
                <a:spcPct val="115000"/>
              </a:lnSpc>
              <a:spcBef>
                <a:spcPts val="0"/>
              </a:spcBef>
              <a:spcAft>
                <a:spcPts val="0"/>
              </a:spcAft>
              <a:buClr>
                <a:srgbClr val="FF0000"/>
              </a:buClr>
              <a:buSzPct val="100000"/>
            </a:pPr>
            <a:r>
              <a:rPr lang="en-US" sz="1658" i="1" dirty="0">
                <a:solidFill>
                  <a:schemeClr val="bg2">
                    <a:lumMod val="50000"/>
                  </a:schemeClr>
                </a:solidFill>
                <a:latin typeface="Roboto Light"/>
                <a:ea typeface="Roboto Light"/>
                <a:cs typeface="Roboto Light"/>
                <a:sym typeface="Roboto Light"/>
              </a:rPr>
              <a:t>Web development has the highest average price at All level, and it has the highest number of paid and free courses</a:t>
            </a:r>
            <a:endParaRPr sz="1658" i="1" dirty="0">
              <a:solidFill>
                <a:schemeClr val="bg2">
                  <a:lumMod val="50000"/>
                </a:schemeClr>
              </a:solidFill>
              <a:latin typeface="Roboto Light"/>
              <a:ea typeface="Roboto Light"/>
              <a:cs typeface="Roboto Light"/>
              <a:sym typeface="Roboto Light"/>
            </a:endParaRPr>
          </a:p>
        </p:txBody>
      </p:sp>
      <p:pic>
        <p:nvPicPr>
          <p:cNvPr id="370" name="Google Shape;370;p2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682-CBDF-4DBB-325A-3496689B8581}"/>
              </a:ext>
            </a:extLst>
          </p:cNvPr>
          <p:cNvSpPr>
            <a:spLocks noGrp="1"/>
          </p:cNvSpPr>
          <p:nvPr>
            <p:ph type="title"/>
          </p:nvPr>
        </p:nvSpPr>
        <p:spPr/>
        <p:txBody>
          <a:bodyPr/>
          <a:lstStyle/>
          <a:p>
            <a:endParaRPr lang="en-NG"/>
          </a:p>
        </p:txBody>
      </p:sp>
      <p:sp>
        <p:nvSpPr>
          <p:cNvPr id="3" name="Text Placeholder 2">
            <a:extLst>
              <a:ext uri="{FF2B5EF4-FFF2-40B4-BE49-F238E27FC236}">
                <a16:creationId xmlns:a16="http://schemas.microsoft.com/office/drawing/2014/main" id="{9E1067FA-6435-444B-2A9D-5052C96A017A}"/>
              </a:ext>
            </a:extLst>
          </p:cNvPr>
          <p:cNvSpPr>
            <a:spLocks noGrp="1"/>
          </p:cNvSpPr>
          <p:nvPr>
            <p:ph type="body" idx="1"/>
          </p:nvPr>
        </p:nvSpPr>
        <p:spPr/>
        <p:txBody>
          <a:bodyPr/>
          <a:lstStyle/>
          <a:p>
            <a:endParaRPr lang="en-NG"/>
          </a:p>
        </p:txBody>
      </p:sp>
      <p:pic>
        <p:nvPicPr>
          <p:cNvPr id="4" name="Picture 3">
            <a:extLst>
              <a:ext uri="{FF2B5EF4-FFF2-40B4-BE49-F238E27FC236}">
                <a16:creationId xmlns:a16="http://schemas.microsoft.com/office/drawing/2014/main" id="{925DDEE3-4A18-9DC7-E511-FE5528E33E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2121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Recommended actions:</a:t>
            </a:r>
            <a:endParaRPr sz="2700">
              <a:solidFill>
                <a:srgbClr val="32266F"/>
              </a:solidFill>
            </a:endParaRPr>
          </a:p>
        </p:txBody>
      </p:sp>
      <p:sp>
        <p:nvSpPr>
          <p:cNvPr id="376" name="Google Shape;376;p27"/>
          <p:cNvSpPr txBox="1">
            <a:spLocks noGrp="1"/>
          </p:cNvSpPr>
          <p:nvPr>
            <p:ph type="body" idx="1"/>
          </p:nvPr>
        </p:nvSpPr>
        <p:spPr>
          <a:xfrm>
            <a:off x="311700" y="1533725"/>
            <a:ext cx="8267700" cy="327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Focus on getting more paid course by creators in Web development. </a:t>
            </a: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Our data tells us that our web development courses are most popular and people are willing to pay for it. Marketing and advertising campaigns should therefore focus on Web Development to get more people interest in it. </a:t>
            </a:r>
            <a:endParaRPr i="1" dirty="0">
              <a:solidFill>
                <a:srgbClr val="FF0000"/>
              </a:solidFill>
            </a:endParaRPr>
          </a:p>
          <a:p>
            <a:pPr marL="914400" lvl="0" indent="0" algn="l" rtl="0">
              <a:spcBef>
                <a:spcPts val="1200"/>
              </a:spcBef>
              <a:spcAft>
                <a:spcPts val="1200"/>
              </a:spcAft>
              <a:buNone/>
            </a:pPr>
            <a:endParaRPr i="1" dirty="0"/>
          </a:p>
        </p:txBody>
      </p:sp>
      <p:pic>
        <p:nvPicPr>
          <p:cNvPr id="377" name="Google Shape;377;p2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3603-1EF1-3CB7-824B-8E1471431A35}"/>
              </a:ext>
            </a:extLst>
          </p:cNvPr>
          <p:cNvSpPr>
            <a:spLocks noGrp="1"/>
          </p:cNvSpPr>
          <p:nvPr>
            <p:ph type="title"/>
          </p:nvPr>
        </p:nvSpPr>
        <p:spPr>
          <a:xfrm>
            <a:off x="3437400" y="1771593"/>
            <a:ext cx="7030500" cy="999300"/>
          </a:xfrm>
        </p:spPr>
        <p:txBody>
          <a:bodyPr/>
          <a:lstStyle/>
          <a:p>
            <a:r>
              <a:rPr lang="en-NG" dirty="0"/>
              <a:t>Summary</a:t>
            </a:r>
          </a:p>
        </p:txBody>
      </p:sp>
      <p:pic>
        <p:nvPicPr>
          <p:cNvPr id="4" name="Picture 3">
            <a:extLst>
              <a:ext uri="{FF2B5EF4-FFF2-40B4-BE49-F238E27FC236}">
                <a16:creationId xmlns:a16="http://schemas.microsoft.com/office/drawing/2014/main" id="{D85EE875-0A41-E04A-F609-7FBF7CEEA14B}"/>
              </a:ext>
            </a:extLst>
          </p:cNvPr>
          <p:cNvPicPr>
            <a:picLocks noChangeAspect="1"/>
          </p:cNvPicPr>
          <p:nvPr/>
        </p:nvPicPr>
        <p:blipFill>
          <a:blip r:embed="rId2"/>
          <a:stretch>
            <a:fillRect/>
          </a:stretch>
        </p:blipFill>
        <p:spPr>
          <a:xfrm>
            <a:off x="-1" y="0"/>
            <a:ext cx="9144001" cy="5143500"/>
          </a:xfrm>
          <a:prstGeom prst="rect">
            <a:avLst/>
          </a:prstGeom>
        </p:spPr>
      </p:pic>
    </p:spTree>
    <p:extLst>
      <p:ext uri="{BB962C8B-B14F-4D97-AF65-F5344CB8AC3E}">
        <p14:creationId xmlns:p14="http://schemas.microsoft.com/office/powerpoint/2010/main" val="263846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a:solidFill>
                  <a:srgbClr val="32266F"/>
                </a:solidFill>
              </a:rPr>
              <a:t>Thank you!</a:t>
            </a:r>
            <a:endParaRPr sz="7200">
              <a:solidFill>
                <a:srgbClr val="32266F"/>
              </a:solidFill>
            </a:endParaRPr>
          </a:p>
        </p:txBody>
      </p:sp>
      <p:pic>
        <p:nvPicPr>
          <p:cNvPr id="459" name="Google Shape;459;p39"/>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F820-80D6-6929-F100-3A76AE691696}"/>
              </a:ext>
            </a:extLst>
          </p:cNvPr>
          <p:cNvSpPr>
            <a:spLocks noGrp="1"/>
          </p:cNvSpPr>
          <p:nvPr>
            <p:ph type="title"/>
          </p:nvPr>
        </p:nvSpPr>
        <p:spPr/>
        <p:txBody>
          <a:bodyPr/>
          <a:lstStyle/>
          <a:p>
            <a:endParaRPr lang="en-NG"/>
          </a:p>
        </p:txBody>
      </p:sp>
      <p:pic>
        <p:nvPicPr>
          <p:cNvPr id="3" name="Picture 2">
            <a:extLst>
              <a:ext uri="{FF2B5EF4-FFF2-40B4-BE49-F238E27FC236}">
                <a16:creationId xmlns:a16="http://schemas.microsoft.com/office/drawing/2014/main" id="{D2FC63D0-6C19-B5D1-F801-10E7F86F532E}"/>
              </a:ext>
            </a:extLst>
          </p:cNvPr>
          <p:cNvPicPr>
            <a:picLocks noChangeAspect="1"/>
          </p:cNvPicPr>
          <p:nvPr/>
        </p:nvPicPr>
        <p:blipFill>
          <a:blip r:embed="rId2"/>
          <a:stretch>
            <a:fillRect/>
          </a:stretch>
        </p:blipFill>
        <p:spPr>
          <a:xfrm>
            <a:off x="-1" y="0"/>
            <a:ext cx="9173360" cy="5143499"/>
          </a:xfrm>
          <a:prstGeom prst="rect">
            <a:avLst/>
          </a:prstGeom>
        </p:spPr>
      </p:pic>
    </p:spTree>
    <p:extLst>
      <p:ext uri="{BB962C8B-B14F-4D97-AF65-F5344CB8AC3E}">
        <p14:creationId xmlns:p14="http://schemas.microsoft.com/office/powerpoint/2010/main" val="229080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2266F"/>
                </a:solidFill>
              </a:rPr>
              <a:t>Project Description:</a:t>
            </a:r>
            <a:endParaRPr>
              <a:solidFill>
                <a:srgbClr val="32266F"/>
              </a:solidFill>
            </a:endParaRPr>
          </a:p>
        </p:txBody>
      </p:sp>
      <p:sp>
        <p:nvSpPr>
          <p:cNvPr id="307" name="Google Shape;307;p17"/>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i="1"/>
              <a:t>To better understand the pricing and subscriptions data of Udemy courses (for four different subjects) and identifying trends and patterns </a:t>
            </a:r>
            <a:br>
              <a:rPr lang="en" i="1"/>
            </a:br>
            <a:endParaRPr i="1"/>
          </a:p>
          <a:p>
            <a:pPr marL="457200" lvl="0" indent="-311150" algn="l" rtl="0">
              <a:spcBef>
                <a:spcPts val="0"/>
              </a:spcBef>
              <a:spcAft>
                <a:spcPts val="0"/>
              </a:spcAft>
              <a:buSzPts val="1300"/>
              <a:buChar char="●"/>
            </a:pPr>
            <a:r>
              <a:rPr lang="en" i="1"/>
              <a:t>This will help us to:</a:t>
            </a:r>
            <a:br>
              <a:rPr lang="en" i="1"/>
            </a:br>
            <a:endParaRPr i="1"/>
          </a:p>
          <a:p>
            <a:pPr marL="914400" lvl="1" indent="-298450" algn="l" rtl="0">
              <a:spcBef>
                <a:spcPts val="0"/>
              </a:spcBef>
              <a:spcAft>
                <a:spcPts val="0"/>
              </a:spcAft>
              <a:buSzPts val="1100"/>
              <a:buChar char="○"/>
            </a:pPr>
            <a:r>
              <a:rPr lang="en" i="1"/>
              <a:t>Identify for which subject more courses should be created</a:t>
            </a:r>
            <a:endParaRPr i="1"/>
          </a:p>
          <a:p>
            <a:pPr marL="914400" lvl="1" indent="-298450" algn="l" rtl="0">
              <a:spcBef>
                <a:spcPts val="0"/>
              </a:spcBef>
              <a:spcAft>
                <a:spcPts val="0"/>
              </a:spcAft>
              <a:buSzPts val="1100"/>
              <a:buChar char="○"/>
            </a:pPr>
            <a:r>
              <a:rPr lang="en" i="1"/>
              <a:t>Create targeted strategies to increase the company revenue </a:t>
            </a:r>
            <a:endParaRPr i="1"/>
          </a:p>
        </p:txBody>
      </p:sp>
      <p:pic>
        <p:nvPicPr>
          <p:cNvPr id="308" name="Google Shape;308;p1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Key questions:</a:t>
            </a:r>
            <a:endParaRPr>
              <a:solidFill>
                <a:srgbClr val="32266F"/>
              </a:solidFill>
            </a:endParaRPr>
          </a:p>
        </p:txBody>
      </p:sp>
      <p:sp>
        <p:nvSpPr>
          <p:cNvPr id="314" name="Google Shape;314;p18"/>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1500"/>
              <a:t>What are the total numbers of subscribers in each subject?</a:t>
            </a:r>
            <a:endParaRPr sz="1500"/>
          </a:p>
          <a:p>
            <a:pPr marL="457200" lvl="0" indent="-323850" algn="l" rtl="0">
              <a:lnSpc>
                <a:spcPct val="130000"/>
              </a:lnSpc>
              <a:spcBef>
                <a:spcPts val="0"/>
              </a:spcBef>
              <a:spcAft>
                <a:spcPts val="0"/>
              </a:spcAft>
              <a:buSzPts val="1500"/>
              <a:buAutoNum type="arabicPeriod"/>
            </a:pPr>
            <a:r>
              <a:rPr lang="en" sz="1500"/>
              <a:t>How does the average content duration/price/number of students vary across different subjects?</a:t>
            </a:r>
            <a:endParaRPr sz="1500"/>
          </a:p>
          <a:p>
            <a:pPr marL="457200" lvl="0" indent="-323850" algn="l" rtl="0">
              <a:lnSpc>
                <a:spcPct val="130000"/>
              </a:lnSpc>
              <a:spcBef>
                <a:spcPts val="0"/>
              </a:spcBef>
              <a:spcAft>
                <a:spcPts val="0"/>
              </a:spcAft>
              <a:buSzPts val="1500"/>
              <a:buAutoNum type="arabicPeriod"/>
            </a:pPr>
            <a:r>
              <a:rPr lang="en" sz="1500"/>
              <a:t>How many courses are free and paid for each subject?</a:t>
            </a:r>
            <a:endParaRPr sz="1500"/>
          </a:p>
          <a:p>
            <a:pPr marL="457200" lvl="0" indent="-323850" algn="l" rtl="0">
              <a:lnSpc>
                <a:spcPct val="130000"/>
              </a:lnSpc>
              <a:spcBef>
                <a:spcPts val="0"/>
              </a:spcBef>
              <a:spcAft>
                <a:spcPts val="0"/>
              </a:spcAft>
              <a:buSzPts val="1500"/>
              <a:buAutoNum type="arabicPeriod"/>
            </a:pPr>
            <a:r>
              <a:rPr lang="en" sz="1500"/>
              <a:t>What is the average price of web development courses at different levels?</a:t>
            </a:r>
            <a:endParaRPr sz="1500"/>
          </a:p>
          <a:p>
            <a:pPr marL="457200" lvl="0" indent="-323850" algn="l" rtl="0">
              <a:lnSpc>
                <a:spcPct val="130000"/>
              </a:lnSpc>
              <a:spcBef>
                <a:spcPts val="0"/>
              </a:spcBef>
              <a:spcAft>
                <a:spcPts val="0"/>
              </a:spcAft>
              <a:buSzPts val="1500"/>
              <a:buAutoNum type="arabicPeriod"/>
            </a:pPr>
            <a:r>
              <a:rPr lang="en" sz="1500"/>
              <a:t>What are the 20 most popular courses? Also, include the following information:</a:t>
            </a:r>
            <a:br>
              <a:rPr lang="en" sz="1500"/>
            </a:br>
            <a:r>
              <a:rPr lang="en" sz="1500"/>
              <a:t>- Their level</a:t>
            </a:r>
            <a:br>
              <a:rPr lang="en" sz="1500"/>
            </a:br>
            <a:r>
              <a:rPr lang="en" sz="1500"/>
              <a:t>- Whether they are free or paid</a:t>
            </a:r>
            <a:br>
              <a:rPr lang="en" sz="1500"/>
            </a:br>
            <a:r>
              <a:rPr lang="en" sz="1500"/>
              <a:t>- Whether any are free beginner courses,</a:t>
            </a:r>
            <a:br>
              <a:rPr lang="en" sz="1500"/>
            </a:br>
            <a:r>
              <a:rPr lang="en" sz="1500"/>
              <a:t>- and the duration of the courses.</a:t>
            </a:r>
            <a:endParaRPr sz="1500"/>
          </a:p>
          <a:p>
            <a:pPr marL="457200" lvl="0" indent="-323850" algn="l" rtl="0">
              <a:lnSpc>
                <a:spcPct val="130000"/>
              </a:lnSpc>
              <a:spcBef>
                <a:spcPts val="0"/>
              </a:spcBef>
              <a:spcAft>
                <a:spcPts val="0"/>
              </a:spcAft>
              <a:buSzPts val="1500"/>
              <a:buAutoNum type="arabicPeriod"/>
            </a:pPr>
            <a:r>
              <a:rPr lang="en" sz="1500"/>
              <a:t>Does content duration impact the price of the course?</a:t>
            </a:r>
            <a:endParaRPr sz="1500"/>
          </a:p>
        </p:txBody>
      </p:sp>
      <p:pic>
        <p:nvPicPr>
          <p:cNvPr id="315" name="Google Shape;315;p18"/>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Findings &amp; Insights</a:t>
            </a:r>
            <a:endParaRPr>
              <a:solidFill>
                <a:srgbClr val="32266F"/>
              </a:solidFill>
            </a:endParaRPr>
          </a:p>
        </p:txBody>
      </p:sp>
      <p:pic>
        <p:nvPicPr>
          <p:cNvPr id="321" name="Google Shape;321;p19"/>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sz="2000" b="1">
                <a:solidFill>
                  <a:srgbClr val="32266F"/>
                </a:solidFill>
                <a:latin typeface="Roboto"/>
                <a:ea typeface="Roboto"/>
                <a:cs typeface="Roboto"/>
                <a:sym typeface="Roboto"/>
              </a:rPr>
              <a:t>What are the total numbers of subscribers in each subject?</a:t>
            </a:r>
            <a:endParaRPr sz="2000" b="1">
              <a:solidFill>
                <a:srgbClr val="32266F"/>
              </a:solidFill>
              <a:latin typeface="Roboto"/>
              <a:ea typeface="Roboto"/>
              <a:cs typeface="Roboto"/>
              <a:sym typeface="Roboto"/>
            </a:endParaRPr>
          </a:p>
        </p:txBody>
      </p:sp>
      <p:sp>
        <p:nvSpPr>
          <p:cNvPr id="327" name="Google Shape;327;p20"/>
          <p:cNvSpPr txBox="1">
            <a:spLocks noGrp="1"/>
          </p:cNvSpPr>
          <p:nvPr>
            <p:ph type="body" idx="1"/>
          </p:nvPr>
        </p:nvSpPr>
        <p:spPr>
          <a:xfrm>
            <a:off x="1595071" y="3081228"/>
            <a:ext cx="4293436" cy="1195602"/>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endParaRPr i="1" dirty="0">
              <a:solidFill>
                <a:srgbClr val="FF0000"/>
              </a:solidFill>
            </a:endParaRPr>
          </a:p>
          <a:p>
            <a:pPr marL="914400" lvl="0" indent="0" algn="l" rtl="0">
              <a:spcBef>
                <a:spcPts val="1200"/>
              </a:spcBef>
              <a:spcAft>
                <a:spcPts val="1200"/>
              </a:spcAft>
              <a:buNone/>
            </a:pPr>
            <a:endParaRPr i="1" dirty="0"/>
          </a:p>
        </p:txBody>
      </p:sp>
      <p:pic>
        <p:nvPicPr>
          <p:cNvPr id="328" name="Google Shape;328;p20"/>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1026" name="Picture 2">
            <a:extLst>
              <a:ext uri="{FF2B5EF4-FFF2-40B4-BE49-F238E27FC236}">
                <a16:creationId xmlns:a16="http://schemas.microsoft.com/office/drawing/2014/main" id="{0BD51139-A032-6DFF-50A2-70537B2C9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9" y="1847273"/>
            <a:ext cx="4073237" cy="29470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B0C92F-C45A-5D3C-008E-02A1C5C4262E}"/>
              </a:ext>
            </a:extLst>
          </p:cNvPr>
          <p:cNvSpPr txBox="1"/>
          <p:nvPr/>
        </p:nvSpPr>
        <p:spPr>
          <a:xfrm>
            <a:off x="5839505" y="1716351"/>
            <a:ext cx="1220206" cy="523220"/>
          </a:xfrm>
          <a:prstGeom prst="rect">
            <a:avLst/>
          </a:prstGeom>
          <a:noFill/>
        </p:spPr>
        <p:txBody>
          <a:bodyPr wrap="none" rtlCol="0">
            <a:spAutoFit/>
          </a:bodyPr>
          <a:lstStyle/>
          <a:p>
            <a:r>
              <a:rPr lang="en-NG" dirty="0"/>
              <a:t>Key Findings</a:t>
            </a:r>
          </a:p>
          <a:p>
            <a:endParaRPr lang="en-NG" dirty="0"/>
          </a:p>
        </p:txBody>
      </p:sp>
      <p:sp>
        <p:nvSpPr>
          <p:cNvPr id="3" name="TextBox 2">
            <a:extLst>
              <a:ext uri="{FF2B5EF4-FFF2-40B4-BE49-F238E27FC236}">
                <a16:creationId xmlns:a16="http://schemas.microsoft.com/office/drawing/2014/main" id="{0C0A0E81-9246-34CA-101D-8D062B36B03D}"/>
              </a:ext>
            </a:extLst>
          </p:cNvPr>
          <p:cNvSpPr txBox="1"/>
          <p:nvPr/>
        </p:nvSpPr>
        <p:spPr>
          <a:xfrm>
            <a:off x="5839505" y="2185499"/>
            <a:ext cx="2623127" cy="1169551"/>
          </a:xfrm>
          <a:prstGeom prst="rect">
            <a:avLst/>
          </a:prstGeom>
          <a:noFill/>
        </p:spPr>
        <p:txBody>
          <a:bodyPr wrap="square" rtlCol="0">
            <a:spAutoFit/>
          </a:bodyPr>
          <a:lstStyle/>
          <a:p>
            <a:r>
              <a:rPr lang="en-NG" dirty="0"/>
              <a:t>Web Development has the highest susbcribers taking 67.9% of the chart.</a:t>
            </a:r>
          </a:p>
          <a:p>
            <a:r>
              <a:rPr lang="en-NG" dirty="0"/>
              <a:t>Musical Instrument takes 7.2% of the chart which is the lowest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2. </a:t>
            </a:r>
            <a:r>
              <a:rPr lang="en" sz="2000" b="1">
                <a:solidFill>
                  <a:srgbClr val="32266F"/>
                </a:solidFill>
                <a:latin typeface="Roboto"/>
                <a:ea typeface="Roboto"/>
                <a:cs typeface="Roboto"/>
                <a:sym typeface="Roboto"/>
              </a:rPr>
              <a:t>How does the average content duration/price/number of students vary across different subjects?</a:t>
            </a:r>
            <a:endParaRPr sz="2000" b="1">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endParaRPr i="1" dirty="0">
              <a:solidFill>
                <a:srgbClr val="FF0000"/>
              </a:solidFill>
            </a:endParaRPr>
          </a:p>
          <a:p>
            <a:pPr marL="914400" lvl="0" indent="0" algn="l" rtl="0">
              <a:spcBef>
                <a:spcPts val="1200"/>
              </a:spcBef>
              <a:spcAft>
                <a:spcPts val="1200"/>
              </a:spcAft>
              <a:buNone/>
            </a:pPr>
            <a:endParaRPr i="1" dirty="0"/>
          </a:p>
        </p:txBody>
      </p:sp>
      <p:pic>
        <p:nvPicPr>
          <p:cNvPr id="335" name="Google Shape;335;p21"/>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050" name="Picture 2">
            <a:extLst>
              <a:ext uri="{FF2B5EF4-FFF2-40B4-BE49-F238E27FC236}">
                <a16:creationId xmlns:a16="http://schemas.microsoft.com/office/drawing/2014/main" id="{89C87786-DE5B-BA95-0025-88307AB2D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23" y="1619397"/>
            <a:ext cx="2201353" cy="30849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AC06F02-5696-0FA4-1135-EE5DFE8F4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142" y="1542472"/>
            <a:ext cx="2262908" cy="30849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B351D95-D278-7064-95E0-EC50E5F340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899" y="3119651"/>
            <a:ext cx="3366976" cy="18946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AC27EC-D283-2E56-93BB-299C9BEBB19E}"/>
              </a:ext>
            </a:extLst>
          </p:cNvPr>
          <p:cNvSpPr txBox="1"/>
          <p:nvPr/>
        </p:nvSpPr>
        <p:spPr>
          <a:xfrm>
            <a:off x="5391898" y="1290098"/>
            <a:ext cx="1311564" cy="307777"/>
          </a:xfrm>
          <a:prstGeom prst="rect">
            <a:avLst/>
          </a:prstGeom>
          <a:noFill/>
        </p:spPr>
        <p:txBody>
          <a:bodyPr wrap="square" rtlCol="0">
            <a:spAutoFit/>
          </a:bodyPr>
          <a:lstStyle/>
          <a:p>
            <a:r>
              <a:rPr lang="en-NG" dirty="0"/>
              <a:t>Key Findings</a:t>
            </a:r>
          </a:p>
        </p:txBody>
      </p:sp>
      <p:sp>
        <p:nvSpPr>
          <p:cNvPr id="3" name="TextBox 2">
            <a:extLst>
              <a:ext uri="{FF2B5EF4-FFF2-40B4-BE49-F238E27FC236}">
                <a16:creationId xmlns:a16="http://schemas.microsoft.com/office/drawing/2014/main" id="{0E7205C3-BD7F-7F33-E885-4232D8E56E9F}"/>
              </a:ext>
            </a:extLst>
          </p:cNvPr>
          <p:cNvSpPr txBox="1"/>
          <p:nvPr/>
        </p:nvSpPr>
        <p:spPr>
          <a:xfrm>
            <a:off x="5236250" y="1576353"/>
            <a:ext cx="3907750" cy="1600438"/>
          </a:xfrm>
          <a:prstGeom prst="rect">
            <a:avLst/>
          </a:prstGeom>
          <a:noFill/>
        </p:spPr>
        <p:txBody>
          <a:bodyPr wrap="square" rtlCol="0">
            <a:spAutoFit/>
          </a:bodyPr>
          <a:lstStyle/>
          <a:p>
            <a:r>
              <a:rPr lang="en-NG" dirty="0"/>
              <a:t>Web Development has the highest duration of content.</a:t>
            </a:r>
          </a:p>
          <a:p>
            <a:r>
              <a:rPr lang="en-NG" dirty="0"/>
              <a:t>Musical Instrument has the highest average of price.</a:t>
            </a:r>
          </a:p>
          <a:p>
            <a:r>
              <a:rPr lang="en-NG" dirty="0"/>
              <a:t>Web Development has the highest average of num of subscriber.</a:t>
            </a:r>
          </a:p>
          <a:p>
            <a:endParaRPr lang="en-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Oswald"/>
                <a:ea typeface="Oswald"/>
                <a:cs typeface="Oswald"/>
                <a:sym typeface="Oswald"/>
              </a:rPr>
              <a:t>3. </a:t>
            </a:r>
            <a:r>
              <a:rPr lang="en" sz="2000" b="1" dirty="0">
                <a:solidFill>
                  <a:srgbClr val="32266F"/>
                </a:solidFill>
                <a:latin typeface="Roboto"/>
                <a:ea typeface="Roboto"/>
                <a:cs typeface="Roboto"/>
                <a:sym typeface="Roboto"/>
              </a:rPr>
              <a:t>How many courses are free and paid for each subject?</a:t>
            </a:r>
            <a:endParaRPr sz="2000" b="1" dirty="0">
              <a:solidFill>
                <a:srgbClr val="32266F"/>
              </a:solidFill>
              <a:latin typeface="Oswald"/>
              <a:ea typeface="Oswald"/>
              <a:cs typeface="Oswald"/>
              <a:sym typeface="Oswald"/>
            </a:endParaRPr>
          </a:p>
        </p:txBody>
      </p:sp>
      <p:sp>
        <p:nvSpPr>
          <p:cNvPr id="341" name="Google Shape;341;p22"/>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 i="1" dirty="0">
                <a:solidFill>
                  <a:srgbClr val="FF0000"/>
                </a:solidFill>
              </a:rPr>
              <a:t>Add brief summary of what the visualizations tell us - your key find </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42" name="Google Shape;342;p22"/>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3074" name="Picture 2">
            <a:extLst>
              <a:ext uri="{FF2B5EF4-FFF2-40B4-BE49-F238E27FC236}">
                <a16:creationId xmlns:a16="http://schemas.microsoft.com/office/drawing/2014/main" id="{BF77FC2A-7D49-8F54-4E8E-31A0483F7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75" y="1505511"/>
            <a:ext cx="5569526" cy="341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8FB326-B57E-CE56-2ED8-42C79E86A93E}"/>
              </a:ext>
            </a:extLst>
          </p:cNvPr>
          <p:cNvSpPr txBox="1"/>
          <p:nvPr/>
        </p:nvSpPr>
        <p:spPr>
          <a:xfrm>
            <a:off x="6189485" y="1436585"/>
            <a:ext cx="1367682" cy="338554"/>
          </a:xfrm>
          <a:prstGeom prst="rect">
            <a:avLst/>
          </a:prstGeom>
          <a:noFill/>
        </p:spPr>
        <p:txBody>
          <a:bodyPr wrap="none" rtlCol="0">
            <a:spAutoFit/>
          </a:bodyPr>
          <a:lstStyle/>
          <a:p>
            <a:r>
              <a:rPr lang="en-NG" sz="1600" dirty="0"/>
              <a:t>Key Findings</a:t>
            </a:r>
          </a:p>
        </p:txBody>
      </p:sp>
      <p:sp>
        <p:nvSpPr>
          <p:cNvPr id="3" name="TextBox 2">
            <a:extLst>
              <a:ext uri="{FF2B5EF4-FFF2-40B4-BE49-F238E27FC236}">
                <a16:creationId xmlns:a16="http://schemas.microsoft.com/office/drawing/2014/main" id="{15A71101-49EA-653F-54D6-0C6373E35F04}"/>
              </a:ext>
            </a:extLst>
          </p:cNvPr>
          <p:cNvSpPr txBox="1"/>
          <p:nvPr/>
        </p:nvSpPr>
        <p:spPr>
          <a:xfrm>
            <a:off x="6096000" y="1775139"/>
            <a:ext cx="2971725" cy="2031325"/>
          </a:xfrm>
          <a:prstGeom prst="rect">
            <a:avLst/>
          </a:prstGeom>
          <a:noFill/>
        </p:spPr>
        <p:txBody>
          <a:bodyPr wrap="square" rtlCol="0">
            <a:spAutoFit/>
          </a:bodyPr>
          <a:lstStyle/>
          <a:p>
            <a:r>
              <a:rPr lang="en-NG" dirty="0"/>
              <a:t>Web Development has 1203 paid and free courses.</a:t>
            </a:r>
          </a:p>
          <a:p>
            <a:r>
              <a:rPr lang="en-NG" dirty="0"/>
              <a:t>Business Finance has 1155 paid and free courses.</a:t>
            </a:r>
          </a:p>
          <a:p>
            <a:r>
              <a:rPr lang="en-NG" dirty="0"/>
              <a:t>Musical Instrument has 669 paid and free courses.</a:t>
            </a:r>
          </a:p>
          <a:p>
            <a:r>
              <a:rPr lang="en-NG" dirty="0"/>
              <a:t>Graphic Design has 584 paid and free courses. </a:t>
            </a:r>
          </a:p>
          <a:p>
            <a:endParaRPr lang="en-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32266F"/>
                </a:solidFill>
                <a:latin typeface="Oswald"/>
                <a:ea typeface="Oswald"/>
                <a:cs typeface="Oswald"/>
                <a:sym typeface="Oswald"/>
              </a:rPr>
              <a:t>4. </a:t>
            </a:r>
            <a:r>
              <a:rPr lang="en" sz="2000" b="1" dirty="0">
                <a:solidFill>
                  <a:srgbClr val="32266F"/>
                </a:solidFill>
                <a:latin typeface="Roboto"/>
                <a:ea typeface="Roboto"/>
                <a:cs typeface="Roboto"/>
                <a:sym typeface="Roboto"/>
              </a:rPr>
              <a:t>What is the average price of web development courses at different levels?</a:t>
            </a:r>
            <a:endParaRPr sz="2000" b="1" dirty="0">
              <a:solidFill>
                <a:srgbClr val="32266F"/>
              </a:solidFill>
              <a:latin typeface="Oswald"/>
              <a:ea typeface="Oswald"/>
              <a:cs typeface="Oswald"/>
              <a:sym typeface="Oswald"/>
            </a:endParaRPr>
          </a:p>
        </p:txBody>
      </p:sp>
      <p:sp>
        <p:nvSpPr>
          <p:cNvPr id="348" name="Google Shape;348;p23"/>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 i="1" dirty="0">
                <a:solidFill>
                  <a:srgbClr val="FF0000"/>
                </a:solidFill>
              </a:rPr>
              <a:t>Add brief summary of what the visualizations tell us - your key find </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49" name="Google Shape;349;p23"/>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4098" name="Picture 2">
            <a:extLst>
              <a:ext uri="{FF2B5EF4-FFF2-40B4-BE49-F238E27FC236}">
                <a16:creationId xmlns:a16="http://schemas.microsoft.com/office/drawing/2014/main" id="{697D0897-9B25-860C-DB7D-7D5840BAC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1477818"/>
            <a:ext cx="5507759" cy="341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220537-13B8-7172-288C-4DAC20E5EA24}"/>
              </a:ext>
            </a:extLst>
          </p:cNvPr>
          <p:cNvSpPr txBox="1"/>
          <p:nvPr/>
        </p:nvSpPr>
        <p:spPr>
          <a:xfrm>
            <a:off x="6517301" y="1727152"/>
            <a:ext cx="1220206" cy="307777"/>
          </a:xfrm>
          <a:prstGeom prst="rect">
            <a:avLst/>
          </a:prstGeom>
          <a:noFill/>
        </p:spPr>
        <p:txBody>
          <a:bodyPr wrap="none" rtlCol="0">
            <a:spAutoFit/>
          </a:bodyPr>
          <a:lstStyle/>
          <a:p>
            <a:r>
              <a:rPr lang="en-NG" dirty="0"/>
              <a:t>Key Findings</a:t>
            </a:r>
          </a:p>
        </p:txBody>
      </p:sp>
      <p:sp>
        <p:nvSpPr>
          <p:cNvPr id="3" name="TextBox 2">
            <a:extLst>
              <a:ext uri="{FF2B5EF4-FFF2-40B4-BE49-F238E27FC236}">
                <a16:creationId xmlns:a16="http://schemas.microsoft.com/office/drawing/2014/main" id="{6CBDC59A-4511-2485-598E-8CAD3E41674B}"/>
              </a:ext>
            </a:extLst>
          </p:cNvPr>
          <p:cNvSpPr txBox="1"/>
          <p:nvPr/>
        </p:nvSpPr>
        <p:spPr>
          <a:xfrm>
            <a:off x="6364066" y="2076495"/>
            <a:ext cx="3054641" cy="1169551"/>
          </a:xfrm>
          <a:prstGeom prst="rect">
            <a:avLst/>
          </a:prstGeom>
          <a:noFill/>
        </p:spPr>
        <p:txBody>
          <a:bodyPr wrap="square" rtlCol="0">
            <a:spAutoFit/>
          </a:bodyPr>
          <a:lstStyle/>
          <a:p>
            <a:r>
              <a:rPr lang="en-NG" dirty="0"/>
              <a:t>The average price of Web Development at All Levels is the highest with 70.03 average price.</a:t>
            </a:r>
          </a:p>
          <a:p>
            <a:r>
              <a:rPr lang="en-NG" dirty="0"/>
              <a:t>Expert Level has the lowest  average price with 60.00.</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782</Words>
  <Application>Microsoft Macintosh PowerPoint</Application>
  <PresentationFormat>On-screen Show (16:9)</PresentationFormat>
  <Paragraphs>84</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 Light</vt:lpstr>
      <vt:lpstr>Arial</vt:lpstr>
      <vt:lpstr>Nunito</vt:lpstr>
      <vt:lpstr>Oswald</vt:lpstr>
      <vt:lpstr>Roboto</vt:lpstr>
      <vt:lpstr>Maven Pro</vt:lpstr>
      <vt:lpstr>Momentum</vt:lpstr>
      <vt:lpstr>PowerPoint Presentation</vt:lpstr>
      <vt:lpstr>PowerPoint Presentation</vt:lpstr>
      <vt:lpstr>Project Description:</vt:lpstr>
      <vt:lpstr>Key questions:</vt:lpstr>
      <vt:lpstr>Findings &amp; Insights</vt:lpstr>
      <vt:lpstr>What are the total numbers of subscribers in each subject?</vt:lpstr>
      <vt:lpstr>2. How does the average content duration/price/number of students vary across different subjects?</vt:lpstr>
      <vt:lpstr>3. How many courses are free and paid for each subject?</vt:lpstr>
      <vt:lpstr>4. What is the average price of web development courses at different levels?</vt:lpstr>
      <vt:lpstr>5. What are the 20 most popular courses?</vt:lpstr>
      <vt:lpstr>6. Does content duration impact the price of the course?</vt:lpstr>
      <vt:lpstr>Summary of findings:</vt:lpstr>
      <vt:lpstr>PowerPoint Presentation</vt:lpstr>
      <vt:lpstr>Recommended actions: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mikeakin2018@icloud.com</cp:lastModifiedBy>
  <cp:revision>4</cp:revision>
  <dcterms:modified xsi:type="dcterms:W3CDTF">2023-07-01T21:33:11Z</dcterms:modified>
</cp:coreProperties>
</file>