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2" r:id="rId7"/>
    <p:sldId id="261" r:id="rId8"/>
    <p:sldId id="263"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86423" autoAdjust="0"/>
  </p:normalViewPr>
  <p:slideViewPr>
    <p:cSldViewPr snapToGrid="0">
      <p:cViewPr varScale="1">
        <p:scale>
          <a:sx n="98" d="100"/>
          <a:sy n="98" d="100"/>
        </p:scale>
        <p:origin x="10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5899B-2B17-4AF9-88F5-D9E905FD158C}" type="datetimeFigureOut">
              <a:rPr lang="en-US" smtClean="0"/>
              <a:t>4/24/2024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1F89E-31C0-428C-B04F-F5B62B95B333}" type="slidenum">
              <a:rPr lang="en-US" smtClean="0"/>
              <a:t>‹#›</a:t>
            </a:fld>
            <a:endParaRPr lang="en-US"/>
          </a:p>
        </p:txBody>
      </p:sp>
    </p:spTree>
    <p:extLst>
      <p:ext uri="{BB962C8B-B14F-4D97-AF65-F5344CB8AC3E}">
        <p14:creationId xmlns:p14="http://schemas.microsoft.com/office/powerpoint/2010/main" val="1075864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project I will explore NYC's safety trends using data from 2006 to 2022. By analyzing murder rates over the years and looking at race-related shootings, I aim to highlight patterns and trends, as well as disparities among race-on-race shootings. Additionally, I will build a model to predict future trends and help with strategic interventions and informed decision-making.</a:t>
            </a:r>
          </a:p>
        </p:txBody>
      </p:sp>
      <p:sp>
        <p:nvSpPr>
          <p:cNvPr id="4" name="Slide Number Placeholder 3"/>
          <p:cNvSpPr>
            <a:spLocks noGrp="1"/>
          </p:cNvSpPr>
          <p:nvPr>
            <p:ph type="sldNum" sz="quarter" idx="5"/>
          </p:nvPr>
        </p:nvSpPr>
        <p:spPr/>
        <p:txBody>
          <a:bodyPr/>
          <a:lstStyle/>
          <a:p>
            <a:fld id="{8541F89E-31C0-428C-B04F-F5B62B95B333}" type="slidenum">
              <a:rPr lang="en-US" smtClean="0"/>
              <a:t>1</a:t>
            </a:fld>
            <a:endParaRPr lang="en-US"/>
          </a:p>
        </p:txBody>
      </p:sp>
    </p:spTree>
    <p:extLst>
      <p:ext uri="{BB962C8B-B14F-4D97-AF65-F5344CB8AC3E}">
        <p14:creationId xmlns:p14="http://schemas.microsoft.com/office/powerpoint/2010/main" val="23837891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MRoman10-Regular"/>
              </a:rPr>
              <a:t>The analysis of murders by year and race-on-race shootings provides valuable insights into the dynamics of violent crime and racial disparities in New York City.</a:t>
            </a:r>
          </a:p>
          <a:p>
            <a:pPr algn="l"/>
            <a:r>
              <a:rPr lang="en-US" sz="1800" b="0" i="0" u="none" strike="noStrike" baseline="0" dirty="0">
                <a:latin typeface="LMRoman10-Regular"/>
              </a:rPr>
              <a:t>The data reveals fluctuations in homicide rates over time, with periods of decline followed by recent increases.</a:t>
            </a:r>
          </a:p>
          <a:p>
            <a:pPr algn="l"/>
            <a:r>
              <a:rPr lang="en-US" sz="1800" b="0" i="0" u="none" strike="noStrike" baseline="0" dirty="0">
                <a:latin typeface="LMRoman10-Regular"/>
              </a:rPr>
              <a:t>Similarly, the race-on-race shootings analysis sheds light on disparities in the prevalence of shootings within racial groups.</a:t>
            </a:r>
          </a:p>
          <a:p>
            <a:pPr algn="l"/>
            <a:endParaRPr lang="en-US" sz="1800" b="0" i="0" u="none" strike="noStrike" baseline="0" dirty="0">
              <a:latin typeface="LMRoman10-Regular"/>
            </a:endParaRPr>
          </a:p>
          <a:p>
            <a:pPr algn="l"/>
            <a:r>
              <a:rPr lang="en-US" sz="1800" b="0" i="0" u="none" strike="noStrike" baseline="0" dirty="0">
                <a:latin typeface="LMRoman10-Regular"/>
              </a:rPr>
              <a:t>This analysis underscores the importance of ongoing monitoring and proactive measures to address emerging trends and mitigate the impact of violent crime on communities.</a:t>
            </a:r>
            <a:endParaRPr lang="en-US" dirty="0"/>
          </a:p>
        </p:txBody>
      </p:sp>
      <p:sp>
        <p:nvSpPr>
          <p:cNvPr id="4" name="Slide Number Placeholder 3"/>
          <p:cNvSpPr>
            <a:spLocks noGrp="1"/>
          </p:cNvSpPr>
          <p:nvPr>
            <p:ph type="sldNum" sz="quarter" idx="5"/>
          </p:nvPr>
        </p:nvSpPr>
        <p:spPr/>
        <p:txBody>
          <a:bodyPr/>
          <a:lstStyle/>
          <a:p>
            <a:fld id="{8541F89E-31C0-428C-B04F-F5B62B95B333}" type="slidenum">
              <a:rPr lang="en-US" smtClean="0"/>
              <a:t>10</a:t>
            </a:fld>
            <a:endParaRPr lang="en-US"/>
          </a:p>
        </p:txBody>
      </p:sp>
    </p:spTree>
    <p:extLst>
      <p:ext uri="{BB962C8B-B14F-4D97-AF65-F5344CB8AC3E}">
        <p14:creationId xmlns:p14="http://schemas.microsoft.com/office/powerpoint/2010/main" val="1684676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The NYPD Shooting data set provides detailed information on shooting incidents in New York City, including dates, times, locations, demographics of perpetrators and victims.</a:t>
            </a:r>
          </a:p>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I will first import necessary libraries:</a:t>
            </a:r>
          </a:p>
          <a:p>
            <a:r>
              <a:rPr lang="en-US" dirty="0"/>
              <a:t>	</a:t>
            </a:r>
            <a:r>
              <a:rPr lang="en-US" sz="1200" kern="0" dirty="0">
                <a:solidFill>
                  <a:srgbClr val="3B3B3B"/>
                </a:solidFill>
                <a:effectLst/>
                <a:latin typeface="Consolas" panose="020B0609020204030204" pitchFamily="49" charset="0"/>
                <a:ea typeface="Times New Roman" panose="02020603050405020304" pitchFamily="18" charset="0"/>
                <a:cs typeface="Times New Roman" panose="02020603050405020304" pitchFamily="18" charset="0"/>
              </a:rPr>
              <a:t>tidyverse, dplyr, tidyr – to use for data transformation and data wrangling</a:t>
            </a:r>
          </a:p>
          <a:p>
            <a:r>
              <a:rPr lang="en-US" sz="1200" kern="0" dirty="0">
                <a:solidFill>
                  <a:srgbClr val="3B3B3B"/>
                </a:solidFill>
                <a:effectLst/>
                <a:latin typeface="Consolas" panose="020B0609020204030204" pitchFamily="49" charset="0"/>
                <a:cs typeface="Times New Roman" panose="02020603050405020304" pitchFamily="18" charset="0"/>
              </a:rPr>
              <a:t>	</a:t>
            </a:r>
            <a:r>
              <a:rPr lang="en-US" sz="1200" kern="0" dirty="0">
                <a:solidFill>
                  <a:srgbClr val="3B3B3B"/>
                </a:solidFill>
                <a:effectLst/>
                <a:latin typeface="Consolas" panose="020B0609020204030204" pitchFamily="49" charset="0"/>
                <a:ea typeface="Times New Roman" panose="02020603050405020304" pitchFamily="18" charset="0"/>
                <a:cs typeface="Times New Roman" panose="02020603050405020304" pitchFamily="18" charset="0"/>
              </a:rPr>
              <a:t>ggplot2 – to use for plotting and visualizations </a:t>
            </a:r>
          </a:p>
          <a:p>
            <a:endParaRPr lang="en-US" dirty="0"/>
          </a:p>
          <a:p>
            <a:r>
              <a:rPr lang="en-US" dirty="0"/>
              <a:t>Read the CSV file from the URL and store it in a data frame.</a:t>
            </a:r>
          </a:p>
        </p:txBody>
      </p:sp>
      <p:sp>
        <p:nvSpPr>
          <p:cNvPr id="4" name="Slide Number Placeholder 3"/>
          <p:cNvSpPr>
            <a:spLocks noGrp="1"/>
          </p:cNvSpPr>
          <p:nvPr>
            <p:ph type="sldNum" sz="quarter" idx="5"/>
          </p:nvPr>
        </p:nvSpPr>
        <p:spPr/>
        <p:txBody>
          <a:bodyPr/>
          <a:lstStyle/>
          <a:p>
            <a:fld id="{8541F89E-31C0-428C-B04F-F5B62B95B333}" type="slidenum">
              <a:rPr lang="en-US" smtClean="0"/>
              <a:t>2</a:t>
            </a:fld>
            <a:endParaRPr lang="en-US"/>
          </a:p>
        </p:txBody>
      </p:sp>
    </p:spTree>
    <p:extLst>
      <p:ext uri="{BB962C8B-B14F-4D97-AF65-F5344CB8AC3E}">
        <p14:creationId xmlns:p14="http://schemas.microsoft.com/office/powerpoint/2010/main" val="2041969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conducting the analysis, the data set undergoes cleaning to standardize column names, convert data types, handle missing values, and resolve inconsistencies.</a:t>
            </a:r>
          </a:p>
          <a:p>
            <a:r>
              <a:rPr lang="en-US" dirty="0"/>
              <a:t>For example I will convert date strings in the Date columns to R DATE objects.</a:t>
            </a:r>
          </a:p>
          <a:p>
            <a:r>
              <a:rPr lang="en-US" dirty="0"/>
              <a:t>Also the </a:t>
            </a:r>
            <a:r>
              <a:rPr lang="en-US" sz="1200" kern="0" dirty="0">
                <a:solidFill>
                  <a:srgbClr val="3B3B3B"/>
                </a:solidFill>
                <a:effectLst/>
                <a:latin typeface="Consolas" panose="020B0609020204030204" pitchFamily="49" charset="0"/>
                <a:ea typeface="Times New Roman" panose="02020603050405020304" pitchFamily="18" charset="0"/>
                <a:cs typeface="Times New Roman" panose="02020603050405020304" pitchFamily="18" charset="0"/>
              </a:rPr>
              <a:t>MURDER_FLAG is converted to an integer.</a:t>
            </a:r>
            <a:endParaRPr lang="en-US" dirty="0"/>
          </a:p>
        </p:txBody>
      </p:sp>
      <p:sp>
        <p:nvSpPr>
          <p:cNvPr id="4" name="Slide Number Placeholder 3"/>
          <p:cNvSpPr>
            <a:spLocks noGrp="1"/>
          </p:cNvSpPr>
          <p:nvPr>
            <p:ph type="sldNum" sz="quarter" idx="5"/>
          </p:nvPr>
        </p:nvSpPr>
        <p:spPr/>
        <p:txBody>
          <a:bodyPr/>
          <a:lstStyle/>
          <a:p>
            <a:fld id="{8541F89E-31C0-428C-B04F-F5B62B95B333}" type="slidenum">
              <a:rPr lang="en-US" smtClean="0"/>
              <a:t>3</a:t>
            </a:fld>
            <a:endParaRPr lang="en-US"/>
          </a:p>
        </p:txBody>
      </p:sp>
    </p:spTree>
    <p:extLst>
      <p:ext uri="{BB962C8B-B14F-4D97-AF65-F5344CB8AC3E}">
        <p14:creationId xmlns:p14="http://schemas.microsoft.com/office/powerpoint/2010/main" val="1760814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To better understand the data and to detect quality issues I will c</a:t>
            </a:r>
            <a:r>
              <a:rPr lang="en-US" sz="1800" b="0" i="0" u="none" strike="noStrike" baseline="0" dirty="0">
                <a:latin typeface="LMRoman10-Regular"/>
              </a:rPr>
              <a:t>ompute the summary statistics for each variable (column) in the data frame and display the count of missing</a:t>
            </a:r>
          </a:p>
          <a:p>
            <a:pPr algn="l"/>
            <a:r>
              <a:rPr lang="en-US" sz="1800" b="0" i="0" u="none" strike="noStrike" baseline="0" dirty="0">
                <a:latin typeface="LMRoman10-Regular"/>
              </a:rPr>
              <a:t>values for each column. Missing values will be addressed individually for each subsequent analysis and visualization.</a:t>
            </a:r>
            <a:endParaRPr lang="en-US" dirty="0"/>
          </a:p>
        </p:txBody>
      </p:sp>
      <p:sp>
        <p:nvSpPr>
          <p:cNvPr id="4" name="Slide Number Placeholder 3"/>
          <p:cNvSpPr>
            <a:spLocks noGrp="1"/>
          </p:cNvSpPr>
          <p:nvPr>
            <p:ph type="sldNum" sz="quarter" idx="5"/>
          </p:nvPr>
        </p:nvSpPr>
        <p:spPr/>
        <p:txBody>
          <a:bodyPr/>
          <a:lstStyle/>
          <a:p>
            <a:fld id="{8541F89E-31C0-428C-B04F-F5B62B95B333}" type="slidenum">
              <a:rPr lang="en-US" smtClean="0"/>
              <a:t>4</a:t>
            </a:fld>
            <a:endParaRPr lang="en-US"/>
          </a:p>
        </p:txBody>
      </p:sp>
    </p:spTree>
    <p:extLst>
      <p:ext uri="{BB962C8B-B14F-4D97-AF65-F5344CB8AC3E}">
        <p14:creationId xmlns:p14="http://schemas.microsoft.com/office/powerpoint/2010/main" val="963742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MRoman10-Regular"/>
              </a:rPr>
              <a:t>In order to perform a temporal analysis of fatal shootings, first I calculate the total number of murders reported by the NYPD for each year. The data is grouped by year, and the sum of murders is calculated using the summarize() function.</a:t>
            </a:r>
          </a:p>
          <a:p>
            <a:pPr algn="l"/>
            <a:r>
              <a:rPr lang="en-US" sz="1800" b="0" i="0" u="none" strike="noStrike" baseline="0" dirty="0">
                <a:latin typeface="LMRoman10-Regular"/>
              </a:rPr>
              <a:t>The results are visualized in a line plot. From the plot we note a downward trend pre 2020, with a steep incline after 2020. Also note that there were no missing values in the columns of interest.</a:t>
            </a:r>
            <a:endParaRPr lang="en-US" dirty="0"/>
          </a:p>
        </p:txBody>
      </p:sp>
      <p:sp>
        <p:nvSpPr>
          <p:cNvPr id="4" name="Slide Number Placeholder 3"/>
          <p:cNvSpPr>
            <a:spLocks noGrp="1"/>
          </p:cNvSpPr>
          <p:nvPr>
            <p:ph type="sldNum" sz="quarter" idx="5"/>
          </p:nvPr>
        </p:nvSpPr>
        <p:spPr/>
        <p:txBody>
          <a:bodyPr/>
          <a:lstStyle/>
          <a:p>
            <a:fld id="{8541F89E-31C0-428C-B04F-F5B62B95B333}" type="slidenum">
              <a:rPr lang="en-US" smtClean="0"/>
              <a:t>5</a:t>
            </a:fld>
            <a:endParaRPr lang="en-US"/>
          </a:p>
        </p:txBody>
      </p:sp>
    </p:spTree>
    <p:extLst>
      <p:ext uri="{BB962C8B-B14F-4D97-AF65-F5344CB8AC3E}">
        <p14:creationId xmlns:p14="http://schemas.microsoft.com/office/powerpoint/2010/main" val="3326562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MRoman10-Regular"/>
              </a:rPr>
              <a:t>Using the linear model “lm“ function, I fit and subsequently visualize the relationship between time and the number of murders. We can refine and enhance the linear regression model by exploring options such as feature engineering</a:t>
            </a:r>
          </a:p>
          <a:p>
            <a:pPr algn="l"/>
            <a:r>
              <a:rPr lang="en-US" sz="1800" b="0" i="0" u="none" strike="noStrike" baseline="0" dirty="0">
                <a:latin typeface="LMRoman10-Regular"/>
              </a:rPr>
              <a:t>and/or polynomial regression in order to further improve the model’s predictive performance.</a:t>
            </a:r>
            <a:endParaRPr lang="en-US" dirty="0"/>
          </a:p>
        </p:txBody>
      </p:sp>
      <p:sp>
        <p:nvSpPr>
          <p:cNvPr id="4" name="Slide Number Placeholder 3"/>
          <p:cNvSpPr>
            <a:spLocks noGrp="1"/>
          </p:cNvSpPr>
          <p:nvPr>
            <p:ph type="sldNum" sz="quarter" idx="5"/>
          </p:nvPr>
        </p:nvSpPr>
        <p:spPr/>
        <p:txBody>
          <a:bodyPr/>
          <a:lstStyle/>
          <a:p>
            <a:fld id="{8541F89E-31C0-428C-B04F-F5B62B95B333}" type="slidenum">
              <a:rPr lang="en-US" smtClean="0"/>
              <a:t>6</a:t>
            </a:fld>
            <a:endParaRPr lang="en-US"/>
          </a:p>
        </p:txBody>
      </p:sp>
    </p:spTree>
    <p:extLst>
      <p:ext uri="{BB962C8B-B14F-4D97-AF65-F5344CB8AC3E}">
        <p14:creationId xmlns:p14="http://schemas.microsoft.com/office/powerpoint/2010/main" val="2118694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MRoman10-Regular"/>
              </a:rPr>
              <a:t>Performing a race-on-race shootings analysis necessitates the removal rows with missing and unknown race information to uphold data integrity and ensure accurate analysis.</a:t>
            </a:r>
            <a:endParaRPr lang="en-US" dirty="0"/>
          </a:p>
        </p:txBody>
      </p:sp>
      <p:sp>
        <p:nvSpPr>
          <p:cNvPr id="4" name="Slide Number Placeholder 3"/>
          <p:cNvSpPr>
            <a:spLocks noGrp="1"/>
          </p:cNvSpPr>
          <p:nvPr>
            <p:ph type="sldNum" sz="quarter" idx="5"/>
          </p:nvPr>
        </p:nvSpPr>
        <p:spPr/>
        <p:txBody>
          <a:bodyPr/>
          <a:lstStyle/>
          <a:p>
            <a:fld id="{8541F89E-31C0-428C-B04F-F5B62B95B333}" type="slidenum">
              <a:rPr lang="en-US" smtClean="0"/>
              <a:t>7</a:t>
            </a:fld>
            <a:endParaRPr lang="en-US"/>
          </a:p>
        </p:txBody>
      </p:sp>
    </p:spTree>
    <p:extLst>
      <p:ext uri="{BB962C8B-B14F-4D97-AF65-F5344CB8AC3E}">
        <p14:creationId xmlns:p14="http://schemas.microsoft.com/office/powerpoint/2010/main" val="3171731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LMRoman10-Regular"/>
              </a:rPr>
              <a:t>The analysis and plot highlight disparities and patterns in the occurrence of shootings between individuals of the same race (in particular BLACK on BLACK shootings). Factors such as socioeconomic status, community dynamics, and historical context likely play significant roles in shaping these patterns.</a:t>
            </a:r>
            <a:endParaRPr lang="en-US" dirty="0"/>
          </a:p>
        </p:txBody>
      </p:sp>
      <p:sp>
        <p:nvSpPr>
          <p:cNvPr id="4" name="Slide Number Placeholder 3"/>
          <p:cNvSpPr>
            <a:spLocks noGrp="1"/>
          </p:cNvSpPr>
          <p:nvPr>
            <p:ph type="sldNum" sz="quarter" idx="5"/>
          </p:nvPr>
        </p:nvSpPr>
        <p:spPr/>
        <p:txBody>
          <a:bodyPr/>
          <a:lstStyle/>
          <a:p>
            <a:fld id="{8541F89E-31C0-428C-B04F-F5B62B95B333}" type="slidenum">
              <a:rPr lang="en-US" smtClean="0"/>
              <a:t>8</a:t>
            </a:fld>
            <a:endParaRPr lang="en-US"/>
          </a:p>
        </p:txBody>
      </p:sp>
    </p:spTree>
    <p:extLst>
      <p:ext uri="{BB962C8B-B14F-4D97-AF65-F5344CB8AC3E}">
        <p14:creationId xmlns:p14="http://schemas.microsoft.com/office/powerpoint/2010/main" val="1661036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LMRoman10-Regular"/>
              </a:rPr>
              <a:t>When performing the analysis above, we must consider any potential sources of bias such as (above):</a:t>
            </a:r>
          </a:p>
          <a:p>
            <a:pPr algn="l"/>
            <a:endParaRPr lang="en-US" sz="1800" b="0" i="0" u="none" strike="noStrike" baseline="0" dirty="0">
              <a:latin typeface="LMRoman10-Regular"/>
            </a:endParaRPr>
          </a:p>
          <a:p>
            <a:pPr algn="l"/>
            <a:r>
              <a:rPr lang="en-US" sz="1800" b="0" i="0" u="none" strike="noStrike" baseline="0" dirty="0">
                <a:latin typeface="LMRoman10-Regular"/>
              </a:rPr>
              <a:t>Awareness of these biases and rigorous evaluation of data set limitations are crucial for conducting the analysis and interpreting results accurately.</a:t>
            </a:r>
            <a:endParaRPr lang="en-US" dirty="0"/>
          </a:p>
        </p:txBody>
      </p:sp>
      <p:sp>
        <p:nvSpPr>
          <p:cNvPr id="4" name="Slide Number Placeholder 3"/>
          <p:cNvSpPr>
            <a:spLocks noGrp="1"/>
          </p:cNvSpPr>
          <p:nvPr>
            <p:ph type="sldNum" sz="quarter" idx="5"/>
          </p:nvPr>
        </p:nvSpPr>
        <p:spPr/>
        <p:txBody>
          <a:bodyPr/>
          <a:lstStyle/>
          <a:p>
            <a:fld id="{8541F89E-31C0-428C-B04F-F5B62B95B333}" type="slidenum">
              <a:rPr lang="en-US" smtClean="0"/>
              <a:t>9</a:t>
            </a:fld>
            <a:endParaRPr lang="en-US"/>
          </a:p>
        </p:txBody>
      </p:sp>
    </p:spTree>
    <p:extLst>
      <p:ext uri="{BB962C8B-B14F-4D97-AF65-F5344CB8AC3E}">
        <p14:creationId xmlns:p14="http://schemas.microsoft.com/office/powerpoint/2010/main" val="28628104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4/24/2024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4/24/2024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4/24/2024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11A00-F894-6047-3CDD-29946213E63C}"/>
              </a:ext>
            </a:extLst>
          </p:cNvPr>
          <p:cNvSpPr>
            <a:spLocks noGrp="1"/>
          </p:cNvSpPr>
          <p:nvPr>
            <p:ph type="ctrTitle"/>
          </p:nvPr>
        </p:nvSpPr>
        <p:spPr/>
        <p:txBody>
          <a:bodyPr/>
          <a:lstStyle/>
          <a:p>
            <a:r>
              <a:rPr lang="en-US" dirty="0"/>
              <a:t>NYPD Shooting Incidents</a:t>
            </a:r>
          </a:p>
        </p:txBody>
      </p:sp>
      <p:sp>
        <p:nvSpPr>
          <p:cNvPr id="3" name="Subtitle 2">
            <a:extLst>
              <a:ext uri="{FF2B5EF4-FFF2-40B4-BE49-F238E27FC236}">
                <a16:creationId xmlns:a16="http://schemas.microsoft.com/office/drawing/2014/main" id="{9C657651-DAF8-001F-BB50-9839D00B2237}"/>
              </a:ext>
            </a:extLst>
          </p:cNvPr>
          <p:cNvSpPr>
            <a:spLocks noGrp="1"/>
          </p:cNvSpPr>
          <p:nvPr>
            <p:ph type="subTitle" idx="1"/>
          </p:nvPr>
        </p:nvSpPr>
        <p:spPr/>
        <p:txBody>
          <a:bodyPr/>
          <a:lstStyle/>
          <a:p>
            <a:r>
              <a:rPr lang="en-US" dirty="0"/>
              <a:t>Safety trends and shootings racial disparities</a:t>
            </a:r>
          </a:p>
        </p:txBody>
      </p:sp>
    </p:spTree>
    <p:extLst>
      <p:ext uri="{BB962C8B-B14F-4D97-AF65-F5344CB8AC3E}">
        <p14:creationId xmlns:p14="http://schemas.microsoft.com/office/powerpoint/2010/main" val="3635962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0524-56AA-333A-2372-54B550F0107F}"/>
              </a:ext>
            </a:extLst>
          </p:cNvPr>
          <p:cNvSpPr>
            <a:spLocks noGrp="1"/>
          </p:cNvSpPr>
          <p:nvPr>
            <p:ph type="title"/>
          </p:nvPr>
        </p:nvSpPr>
        <p:spPr>
          <a:xfrm>
            <a:off x="4344944" y="3429000"/>
            <a:ext cx="3502112" cy="1080938"/>
          </a:xfrm>
        </p:spPr>
        <p:txBody>
          <a:bodyPr>
            <a:noAutofit/>
          </a:bodyPr>
          <a:lstStyle/>
          <a:p>
            <a:r>
              <a:rPr lang="en-US" sz="5400" dirty="0"/>
              <a:t>Conclusion</a:t>
            </a:r>
          </a:p>
        </p:txBody>
      </p:sp>
    </p:spTree>
    <p:extLst>
      <p:ext uri="{BB962C8B-B14F-4D97-AF65-F5344CB8AC3E}">
        <p14:creationId xmlns:p14="http://schemas.microsoft.com/office/powerpoint/2010/main" val="407087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7D637-26A6-5AC6-B739-9B48BBDDEBB6}"/>
              </a:ext>
            </a:extLst>
          </p:cNvPr>
          <p:cNvSpPr>
            <a:spLocks noGrp="1"/>
          </p:cNvSpPr>
          <p:nvPr>
            <p:ph type="title"/>
          </p:nvPr>
        </p:nvSpPr>
        <p:spPr/>
        <p:txBody>
          <a:bodyPr/>
          <a:lstStyle/>
          <a:p>
            <a:r>
              <a:rPr lang="en-US" dirty="0"/>
              <a:t>Importing packages and reading data</a:t>
            </a:r>
          </a:p>
        </p:txBody>
      </p:sp>
      <p:sp>
        <p:nvSpPr>
          <p:cNvPr id="17" name="TextBox 16">
            <a:extLst>
              <a:ext uri="{FF2B5EF4-FFF2-40B4-BE49-F238E27FC236}">
                <a16:creationId xmlns:a16="http://schemas.microsoft.com/office/drawing/2014/main" id="{5907BD93-B50B-8049-A4FD-DA45AD863759}"/>
              </a:ext>
            </a:extLst>
          </p:cNvPr>
          <p:cNvSpPr txBox="1"/>
          <p:nvPr/>
        </p:nvSpPr>
        <p:spPr>
          <a:xfrm>
            <a:off x="680321" y="2381796"/>
            <a:ext cx="6238240" cy="1200329"/>
          </a:xfrm>
          <a:prstGeom prst="rect">
            <a:avLst/>
          </a:prstGeom>
          <a:noFill/>
        </p:spPr>
        <p:txBody>
          <a:bodyPr wrap="square">
            <a:spAutoFit/>
          </a:bodyPr>
          <a:lstStyle/>
          <a:p>
            <a:pPr algn="l"/>
            <a:r>
              <a:rPr lang="en-US" sz="1800" b="1" i="0" u="none" strike="noStrike" baseline="0" dirty="0">
                <a:solidFill>
                  <a:srgbClr val="214A88"/>
                </a:solidFill>
                <a:latin typeface="LMMonoLt10-Bold"/>
              </a:rPr>
              <a:t>library</a:t>
            </a:r>
            <a:r>
              <a:rPr lang="en-US" sz="1800" b="0" i="0" u="none" strike="noStrike" baseline="0" dirty="0">
                <a:solidFill>
                  <a:srgbClr val="000000"/>
                </a:solidFill>
                <a:latin typeface="LMMono10-Regular"/>
              </a:rPr>
              <a:t>(tidyverse)</a:t>
            </a:r>
          </a:p>
          <a:p>
            <a:pPr algn="l"/>
            <a:r>
              <a:rPr lang="en-US" sz="1800" b="1" i="0" u="none" strike="noStrike" baseline="0" dirty="0">
                <a:solidFill>
                  <a:srgbClr val="214A88"/>
                </a:solidFill>
                <a:latin typeface="LMMonoLt10-Bold"/>
              </a:rPr>
              <a:t>library</a:t>
            </a:r>
            <a:r>
              <a:rPr lang="en-US" sz="1800" b="0" i="0" u="none" strike="noStrike" baseline="0" dirty="0">
                <a:solidFill>
                  <a:srgbClr val="000000"/>
                </a:solidFill>
                <a:latin typeface="LMMono10-Regular"/>
              </a:rPr>
              <a:t>(ggplot2)</a:t>
            </a:r>
          </a:p>
          <a:p>
            <a:pPr algn="l"/>
            <a:r>
              <a:rPr lang="en-US" sz="1800" b="1" i="0" u="none" strike="noStrike" baseline="0" dirty="0">
                <a:solidFill>
                  <a:srgbClr val="214A88"/>
                </a:solidFill>
                <a:latin typeface="LMMonoLt10-Bold"/>
              </a:rPr>
              <a:t>library</a:t>
            </a:r>
            <a:r>
              <a:rPr lang="en-US" sz="1800" b="0" i="0" u="none" strike="noStrike" baseline="0" dirty="0">
                <a:solidFill>
                  <a:srgbClr val="000000"/>
                </a:solidFill>
                <a:latin typeface="LMMono10-Regular"/>
              </a:rPr>
              <a:t>(dplyr)</a:t>
            </a:r>
          </a:p>
          <a:p>
            <a:pPr algn="l"/>
            <a:r>
              <a:rPr lang="en-US" sz="1800" b="1" i="0" u="none" strike="noStrike" baseline="0" dirty="0">
                <a:solidFill>
                  <a:srgbClr val="214A88"/>
                </a:solidFill>
                <a:latin typeface="LMMonoLt10-Bold"/>
              </a:rPr>
              <a:t>library</a:t>
            </a:r>
            <a:r>
              <a:rPr lang="en-US" sz="1800" b="0" i="0" u="none" strike="noStrike" baseline="0" dirty="0">
                <a:solidFill>
                  <a:srgbClr val="000000"/>
                </a:solidFill>
                <a:latin typeface="LMMono10-Regular"/>
              </a:rPr>
              <a:t>(tidyr)</a:t>
            </a:r>
            <a:endParaRPr lang="en-US" dirty="0"/>
          </a:p>
        </p:txBody>
      </p:sp>
      <p:sp>
        <p:nvSpPr>
          <p:cNvPr id="19" name="TextBox 18">
            <a:extLst>
              <a:ext uri="{FF2B5EF4-FFF2-40B4-BE49-F238E27FC236}">
                <a16:creationId xmlns:a16="http://schemas.microsoft.com/office/drawing/2014/main" id="{EBB52ACA-D4BB-69E5-F49E-C05965725187}"/>
              </a:ext>
            </a:extLst>
          </p:cNvPr>
          <p:cNvSpPr txBox="1"/>
          <p:nvPr/>
        </p:nvSpPr>
        <p:spPr>
          <a:xfrm>
            <a:off x="680320" y="4220756"/>
            <a:ext cx="9613861" cy="923330"/>
          </a:xfrm>
          <a:prstGeom prst="rect">
            <a:avLst/>
          </a:prstGeom>
          <a:noFill/>
        </p:spPr>
        <p:txBody>
          <a:bodyPr wrap="square">
            <a:spAutoFit/>
          </a:bodyPr>
          <a:lstStyle/>
          <a:p>
            <a:pPr algn="l"/>
            <a:r>
              <a:rPr lang="en-US" sz="1800" b="0" i="0" u="none" strike="noStrike" baseline="0" dirty="0">
                <a:solidFill>
                  <a:srgbClr val="000000"/>
                </a:solidFill>
                <a:latin typeface="LMMono10-Regular"/>
              </a:rPr>
              <a:t>url_nypd </a:t>
            </a:r>
            <a:r>
              <a:rPr lang="en-US" sz="1800" b="0" i="0" u="none" strike="noStrike" baseline="0" dirty="0">
                <a:solidFill>
                  <a:srgbClr val="8F5A03"/>
                </a:solidFill>
                <a:latin typeface="LMMono10-Regular"/>
              </a:rPr>
              <a:t>&lt;- </a:t>
            </a:r>
            <a:r>
              <a:rPr lang="en-US" sz="1800" b="0" i="0" u="none" strike="noStrike" baseline="0" dirty="0">
                <a:solidFill>
                  <a:srgbClr val="4F9A05"/>
                </a:solidFill>
                <a:latin typeface="LMMono10-Regular"/>
              </a:rPr>
              <a:t>"https://data.cityofnewyork.us/api/views/833y-fsy8/rows.csv?accessType=DOWNLOAD"</a:t>
            </a:r>
          </a:p>
          <a:p>
            <a:pPr algn="l"/>
            <a:endParaRPr lang="en-US" sz="1800" b="0" i="0" u="none" strike="noStrike" baseline="0" dirty="0">
              <a:solidFill>
                <a:srgbClr val="000000"/>
              </a:solidFill>
              <a:latin typeface="LMMono10-Regular"/>
            </a:endParaRPr>
          </a:p>
          <a:p>
            <a:pPr algn="l"/>
            <a:r>
              <a:rPr lang="en-US" sz="1800" b="0" i="0" u="none" strike="noStrike" baseline="0" dirty="0">
                <a:solidFill>
                  <a:srgbClr val="000000"/>
                </a:solidFill>
                <a:latin typeface="LMMono10-Regular"/>
              </a:rPr>
              <a:t>nypd_raw_data </a:t>
            </a:r>
            <a:r>
              <a:rPr lang="en-US" sz="1800" b="0" i="0" u="none" strike="noStrike" baseline="0" dirty="0">
                <a:solidFill>
                  <a:srgbClr val="8F5A03"/>
                </a:solidFill>
                <a:latin typeface="LMMono10-Regular"/>
              </a:rPr>
              <a:t>&lt;- </a:t>
            </a:r>
            <a:r>
              <a:rPr lang="en-US" sz="1800" b="1" i="0" u="none" strike="noStrike" baseline="0" dirty="0">
                <a:solidFill>
                  <a:srgbClr val="214A88"/>
                </a:solidFill>
                <a:latin typeface="LMMonoLt10-Bold"/>
              </a:rPr>
              <a:t>read_csv</a:t>
            </a:r>
            <a:r>
              <a:rPr lang="en-US" sz="1800" b="0" i="0" u="none" strike="noStrike" baseline="0" dirty="0">
                <a:solidFill>
                  <a:srgbClr val="000000"/>
                </a:solidFill>
                <a:latin typeface="LMMono10-Regular"/>
              </a:rPr>
              <a:t>(url_nypd)</a:t>
            </a:r>
            <a:endParaRPr lang="en-US" dirty="0"/>
          </a:p>
        </p:txBody>
      </p:sp>
    </p:spTree>
    <p:extLst>
      <p:ext uri="{BB962C8B-B14F-4D97-AF65-F5344CB8AC3E}">
        <p14:creationId xmlns:p14="http://schemas.microsoft.com/office/powerpoint/2010/main" val="178297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8B56-BC5D-C10D-D687-CC8AFBC9E6D2}"/>
              </a:ext>
            </a:extLst>
          </p:cNvPr>
          <p:cNvSpPr>
            <a:spLocks noGrp="1"/>
          </p:cNvSpPr>
          <p:nvPr>
            <p:ph type="title"/>
          </p:nvPr>
        </p:nvSpPr>
        <p:spPr/>
        <p:txBody>
          <a:bodyPr/>
          <a:lstStyle/>
          <a:p>
            <a:r>
              <a:rPr lang="en-US" dirty="0"/>
              <a:t>Cleaning the data</a:t>
            </a:r>
          </a:p>
        </p:txBody>
      </p:sp>
      <p:sp>
        <p:nvSpPr>
          <p:cNvPr id="8" name="TextBox 7">
            <a:extLst>
              <a:ext uri="{FF2B5EF4-FFF2-40B4-BE49-F238E27FC236}">
                <a16:creationId xmlns:a16="http://schemas.microsoft.com/office/drawing/2014/main" id="{7D6C8643-827E-B3AF-2F8D-87C751780B35}"/>
              </a:ext>
            </a:extLst>
          </p:cNvPr>
          <p:cNvSpPr txBox="1"/>
          <p:nvPr/>
        </p:nvSpPr>
        <p:spPr>
          <a:xfrm>
            <a:off x="680321" y="2411453"/>
            <a:ext cx="6096000" cy="3693319"/>
          </a:xfrm>
          <a:prstGeom prst="rect">
            <a:avLst/>
          </a:prstGeom>
          <a:noFill/>
        </p:spPr>
        <p:txBody>
          <a:bodyPr wrap="square">
            <a:spAutoFit/>
          </a:bodyPr>
          <a:lstStyle/>
          <a:p>
            <a:pPr algn="l"/>
            <a:r>
              <a:rPr lang="en-US" sz="1800" b="0" i="0" u="none" strike="noStrike" baseline="0" dirty="0">
                <a:solidFill>
                  <a:srgbClr val="000000"/>
                </a:solidFill>
                <a:latin typeface="LMMono10-Regular"/>
              </a:rPr>
              <a:t>nypd_clean_data </a:t>
            </a:r>
            <a:r>
              <a:rPr lang="en-US" sz="1800" b="0" i="0" u="none" strike="noStrike" baseline="0" dirty="0">
                <a:solidFill>
                  <a:srgbClr val="8F5A03"/>
                </a:solidFill>
                <a:latin typeface="LMMono10-Regular"/>
              </a:rPr>
              <a:t>&lt;- </a:t>
            </a:r>
            <a:r>
              <a:rPr lang="en-US" sz="1800" b="0" i="0" u="none" strike="noStrike" baseline="0" dirty="0">
                <a:solidFill>
                  <a:srgbClr val="000000"/>
                </a:solidFill>
                <a:latin typeface="LMMono10-Regular"/>
              </a:rPr>
              <a:t>nypd_raw_data </a:t>
            </a:r>
            <a:r>
              <a:rPr lang="en-US" sz="1800" b="1" i="0" u="none" strike="noStrike" baseline="0" dirty="0">
                <a:solidFill>
                  <a:srgbClr val="CF5C00"/>
                </a:solidFill>
                <a:latin typeface="LMMonoLt10-Bold"/>
              </a:rPr>
              <a:t>%&gt;%</a:t>
            </a:r>
          </a:p>
          <a:p>
            <a:pPr lvl="1"/>
            <a:r>
              <a:rPr lang="en-US" b="1" i="0" u="none" strike="noStrike" baseline="0" dirty="0">
                <a:solidFill>
                  <a:srgbClr val="214A88"/>
                </a:solidFill>
                <a:latin typeface="LMMonoLt10-Bold"/>
              </a:rPr>
              <a:t>select</a:t>
            </a:r>
            <a:r>
              <a:rPr lang="en-US" b="0" i="0" u="none" strike="noStrike" baseline="0" dirty="0">
                <a:solidFill>
                  <a:srgbClr val="000000"/>
                </a:solidFill>
                <a:latin typeface="LMMono10-Regular"/>
              </a:rPr>
              <a:t>(</a:t>
            </a:r>
            <a:r>
              <a:rPr lang="en-US" b="1" i="0" u="none" strike="noStrike" baseline="0" dirty="0">
                <a:solidFill>
                  <a:srgbClr val="214A88"/>
                </a:solidFill>
                <a:latin typeface="LMMonoLt10-Bold"/>
              </a:rPr>
              <a:t>c</a:t>
            </a:r>
            <a:r>
              <a:rPr lang="en-US" b="0" i="0" u="none" strike="noStrike" baseline="0" dirty="0">
                <a:solidFill>
                  <a:srgbClr val="000000"/>
                </a:solidFill>
                <a:latin typeface="LMMono10-Regular"/>
              </a:rPr>
              <a:t>(</a:t>
            </a:r>
          </a:p>
          <a:p>
            <a:pPr lvl="1"/>
            <a:r>
              <a:rPr lang="en-US" b="0" i="0" u="none" strike="noStrike" baseline="0" dirty="0">
                <a:solidFill>
                  <a:srgbClr val="4F9A05"/>
                </a:solidFill>
                <a:latin typeface="LMMono10-Regular"/>
              </a:rPr>
              <a:t>	"DATE" </a:t>
            </a:r>
            <a:r>
              <a:rPr lang="en-US" b="0" i="0" u="none" strike="noStrike" baseline="0" dirty="0">
                <a:solidFill>
                  <a:srgbClr val="8F5A03"/>
                </a:solidFill>
                <a:latin typeface="LMMono10-Regular"/>
              </a:rPr>
              <a:t>= </a:t>
            </a:r>
            <a:r>
              <a:rPr lang="en-US" b="0" i="0" u="none" strike="noStrike" baseline="0" dirty="0">
                <a:solidFill>
                  <a:srgbClr val="4F9A05"/>
                </a:solidFill>
                <a:latin typeface="LMMono10-Regular"/>
              </a:rPr>
              <a:t>"OCCUR_DATE"</a:t>
            </a:r>
            <a:r>
              <a:rPr lang="en-US" b="0" i="0" u="none" strike="noStrike" baseline="0" dirty="0">
                <a:solidFill>
                  <a:srgbClr val="000000"/>
                </a:solidFill>
                <a:latin typeface="LMMono10-Regular"/>
              </a:rPr>
              <a:t>,</a:t>
            </a:r>
          </a:p>
          <a:p>
            <a:pPr lvl="1"/>
            <a:r>
              <a:rPr lang="en-US" b="0" i="0" u="none" strike="noStrike" baseline="0" dirty="0">
                <a:solidFill>
                  <a:srgbClr val="4F9A05"/>
                </a:solidFill>
                <a:latin typeface="LMMono10-Regular"/>
              </a:rPr>
              <a:t>	"TIME" </a:t>
            </a:r>
            <a:r>
              <a:rPr lang="en-US" b="0" i="0" u="none" strike="noStrike" baseline="0" dirty="0">
                <a:solidFill>
                  <a:srgbClr val="8F5A03"/>
                </a:solidFill>
                <a:latin typeface="LMMono10-Regular"/>
              </a:rPr>
              <a:t>= </a:t>
            </a:r>
            <a:r>
              <a:rPr lang="en-US" b="0" i="0" u="none" strike="noStrike" baseline="0" dirty="0">
                <a:solidFill>
                  <a:srgbClr val="4F9A05"/>
                </a:solidFill>
                <a:latin typeface="LMMono10-Regular"/>
              </a:rPr>
              <a:t>"OCCUR_TIME"</a:t>
            </a:r>
            <a:r>
              <a:rPr lang="en-US" b="0" i="0" u="none" strike="noStrike" baseline="0" dirty="0">
                <a:solidFill>
                  <a:srgbClr val="000000"/>
                </a:solidFill>
                <a:latin typeface="LMMono10-Regular"/>
              </a:rPr>
              <a:t>,</a:t>
            </a:r>
          </a:p>
          <a:p>
            <a:pPr lvl="1"/>
            <a:r>
              <a:rPr lang="en-US" dirty="0">
                <a:solidFill>
                  <a:srgbClr val="000000"/>
                </a:solidFill>
                <a:latin typeface="LMMono10-Regular"/>
              </a:rPr>
              <a:t>	…</a:t>
            </a:r>
            <a:endParaRPr lang="en-US" b="0" i="0" u="none" strike="noStrike" baseline="0" dirty="0">
              <a:solidFill>
                <a:srgbClr val="000000"/>
              </a:solidFill>
              <a:latin typeface="LMMono10-Regular"/>
            </a:endParaRPr>
          </a:p>
          <a:p>
            <a:pPr lvl="1"/>
            <a:r>
              <a:rPr lang="en-US" b="0" i="0" u="none" strike="noStrike" baseline="0" dirty="0">
                <a:solidFill>
                  <a:srgbClr val="4F9A05"/>
                </a:solidFill>
                <a:latin typeface="LMMono10-Regular"/>
              </a:rPr>
              <a:t>	"VIC_RACE"</a:t>
            </a:r>
          </a:p>
          <a:p>
            <a:pPr lvl="1"/>
            <a:r>
              <a:rPr lang="en-US" b="0" i="0" u="none" strike="noStrike" baseline="0" dirty="0">
                <a:solidFill>
                  <a:srgbClr val="000000"/>
                </a:solidFill>
                <a:latin typeface="LMMono10-Regular"/>
              </a:rPr>
              <a:t>)) </a:t>
            </a:r>
            <a:r>
              <a:rPr lang="en-US" b="1" i="0" u="none" strike="noStrike" baseline="0" dirty="0">
                <a:solidFill>
                  <a:srgbClr val="CF5C00"/>
                </a:solidFill>
                <a:latin typeface="LMMonoLt10-Bold"/>
              </a:rPr>
              <a:t>%&gt;%</a:t>
            </a:r>
          </a:p>
          <a:p>
            <a:pPr lvl="1"/>
            <a:r>
              <a:rPr lang="en-US" b="1" i="0" u="none" strike="noStrike" baseline="0" dirty="0">
                <a:solidFill>
                  <a:srgbClr val="214A88"/>
                </a:solidFill>
                <a:latin typeface="LMMonoLt10-Bold"/>
              </a:rPr>
              <a:t>mutate</a:t>
            </a:r>
            <a:r>
              <a:rPr lang="en-US" b="0" i="0" u="none" strike="noStrike" baseline="0" dirty="0">
                <a:solidFill>
                  <a:srgbClr val="000000"/>
                </a:solidFill>
                <a:latin typeface="LMMono10-Regular"/>
              </a:rPr>
              <a:t>(</a:t>
            </a:r>
          </a:p>
          <a:p>
            <a:pPr lvl="2"/>
            <a:r>
              <a:rPr lang="en-US" b="0" i="0" u="none" strike="noStrike" baseline="0" dirty="0">
                <a:solidFill>
                  <a:srgbClr val="214A88"/>
                </a:solidFill>
                <a:latin typeface="LMMono10-Regular"/>
              </a:rPr>
              <a:t>DATE = </a:t>
            </a:r>
            <a:r>
              <a:rPr lang="en-US" b="1" i="0" u="none" strike="noStrike" baseline="0" dirty="0">
                <a:solidFill>
                  <a:srgbClr val="214A88"/>
                </a:solidFill>
                <a:latin typeface="LMMonoLt10-Bold"/>
              </a:rPr>
              <a:t>mdy</a:t>
            </a:r>
            <a:r>
              <a:rPr lang="en-US" b="0" i="0" u="none" strike="noStrike" baseline="0" dirty="0">
                <a:solidFill>
                  <a:srgbClr val="000000"/>
                </a:solidFill>
                <a:latin typeface="LMMono10-Regular"/>
              </a:rPr>
              <a:t>(DATE),</a:t>
            </a:r>
          </a:p>
          <a:p>
            <a:pPr lvl="2"/>
            <a:r>
              <a:rPr lang="en-US" b="0" i="0" u="none" strike="noStrike" baseline="0" dirty="0">
                <a:solidFill>
                  <a:srgbClr val="214A88"/>
                </a:solidFill>
                <a:latin typeface="LMMono10-Regular"/>
              </a:rPr>
              <a:t>PRECINCT = </a:t>
            </a:r>
            <a:r>
              <a:rPr lang="en-US" b="1" i="0" u="none" strike="noStrike" baseline="0" dirty="0">
                <a:solidFill>
                  <a:srgbClr val="214A88"/>
                </a:solidFill>
                <a:latin typeface="LMMonoLt10-Bold"/>
              </a:rPr>
              <a:t>as.integer</a:t>
            </a:r>
            <a:r>
              <a:rPr lang="en-US" b="0" i="0" u="none" strike="noStrike" baseline="0" dirty="0">
                <a:solidFill>
                  <a:srgbClr val="000000"/>
                </a:solidFill>
                <a:latin typeface="LMMono10-Regular"/>
              </a:rPr>
              <a:t>(PRECINCT),</a:t>
            </a:r>
          </a:p>
          <a:p>
            <a:pPr lvl="2"/>
            <a:r>
              <a:rPr lang="en-US" b="0" i="0" u="none" strike="noStrike" baseline="0" dirty="0">
                <a:solidFill>
                  <a:srgbClr val="214A88"/>
                </a:solidFill>
                <a:latin typeface="LMMono10-Regular"/>
              </a:rPr>
              <a:t>YEAR = </a:t>
            </a:r>
            <a:r>
              <a:rPr lang="en-US" b="1" i="0" u="none" strike="noStrike" baseline="0" dirty="0">
                <a:solidFill>
                  <a:srgbClr val="214A88"/>
                </a:solidFill>
                <a:latin typeface="LMMonoLt10-Bold"/>
              </a:rPr>
              <a:t>year</a:t>
            </a:r>
            <a:r>
              <a:rPr lang="en-US" b="0" i="0" u="none" strike="noStrike" baseline="0" dirty="0">
                <a:solidFill>
                  <a:srgbClr val="000000"/>
                </a:solidFill>
                <a:latin typeface="LMMono10-Regular"/>
              </a:rPr>
              <a:t>(DATE),</a:t>
            </a:r>
          </a:p>
          <a:p>
            <a:pPr lvl="2"/>
            <a:r>
              <a:rPr lang="en-US" b="0" i="0" u="none" strike="noStrike" baseline="0" dirty="0">
                <a:solidFill>
                  <a:srgbClr val="214A88"/>
                </a:solidFill>
                <a:latin typeface="LMMono10-Regular"/>
              </a:rPr>
              <a:t>MURDER_FLAG = </a:t>
            </a:r>
            <a:r>
              <a:rPr lang="en-US" b="1" i="0" u="none" strike="noStrike" baseline="0" dirty="0">
                <a:solidFill>
                  <a:srgbClr val="214A88"/>
                </a:solidFill>
                <a:latin typeface="LMMonoLt10-Bold"/>
              </a:rPr>
              <a:t>as.integer</a:t>
            </a:r>
            <a:r>
              <a:rPr lang="en-US" b="0" i="0" u="none" strike="noStrike" baseline="0" dirty="0">
                <a:solidFill>
                  <a:srgbClr val="000000"/>
                </a:solidFill>
                <a:latin typeface="LMMono10-Regular"/>
              </a:rPr>
              <a:t>(MURDER_FLAG)</a:t>
            </a:r>
          </a:p>
          <a:p>
            <a:pPr lvl="1"/>
            <a:r>
              <a:rPr lang="en-US" b="0" i="0" u="none" strike="noStrike" baseline="0" dirty="0">
                <a:solidFill>
                  <a:srgbClr val="000000"/>
                </a:solidFill>
                <a:latin typeface="LMMono10-Regular"/>
              </a:rPr>
              <a:t>)</a:t>
            </a:r>
          </a:p>
        </p:txBody>
      </p:sp>
    </p:spTree>
    <p:extLst>
      <p:ext uri="{BB962C8B-B14F-4D97-AF65-F5344CB8AC3E}">
        <p14:creationId xmlns:p14="http://schemas.microsoft.com/office/powerpoint/2010/main" val="3754165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5CD52-8219-6C1C-D16A-2605A63CAB06}"/>
              </a:ext>
            </a:extLst>
          </p:cNvPr>
          <p:cNvSpPr>
            <a:spLocks noGrp="1"/>
          </p:cNvSpPr>
          <p:nvPr>
            <p:ph type="title"/>
          </p:nvPr>
        </p:nvSpPr>
        <p:spPr/>
        <p:txBody>
          <a:bodyPr/>
          <a:lstStyle/>
          <a:p>
            <a:r>
              <a:rPr lang="en-US" dirty="0"/>
              <a:t>Summary statistics</a:t>
            </a:r>
          </a:p>
        </p:txBody>
      </p:sp>
      <p:sp>
        <p:nvSpPr>
          <p:cNvPr id="5" name="TextBox 4">
            <a:extLst>
              <a:ext uri="{FF2B5EF4-FFF2-40B4-BE49-F238E27FC236}">
                <a16:creationId xmlns:a16="http://schemas.microsoft.com/office/drawing/2014/main" id="{6E8B75DE-099C-BDD2-C10A-3B36ADB5DFFF}"/>
              </a:ext>
            </a:extLst>
          </p:cNvPr>
          <p:cNvSpPr txBox="1"/>
          <p:nvPr/>
        </p:nvSpPr>
        <p:spPr>
          <a:xfrm>
            <a:off x="680321" y="2258814"/>
            <a:ext cx="6096000" cy="369332"/>
          </a:xfrm>
          <a:prstGeom prst="rect">
            <a:avLst/>
          </a:prstGeom>
          <a:noFill/>
        </p:spPr>
        <p:txBody>
          <a:bodyPr wrap="square">
            <a:spAutoFit/>
          </a:bodyPr>
          <a:lstStyle/>
          <a:p>
            <a:r>
              <a:rPr lang="en-US" sz="1800" b="1" i="0" u="none" strike="noStrike" baseline="0" dirty="0">
                <a:solidFill>
                  <a:srgbClr val="214A88"/>
                </a:solidFill>
                <a:latin typeface="LMMonoLt10-Bold"/>
              </a:rPr>
              <a:t>summary</a:t>
            </a:r>
            <a:r>
              <a:rPr lang="en-US" sz="1800" b="0" i="0" u="none" strike="noStrike" baseline="0" dirty="0">
                <a:solidFill>
                  <a:srgbClr val="000000"/>
                </a:solidFill>
                <a:latin typeface="LMMono10-Regular"/>
              </a:rPr>
              <a:t>(nypd_clean_data)</a:t>
            </a:r>
            <a:endParaRPr lang="en-US" dirty="0"/>
          </a:p>
        </p:txBody>
      </p:sp>
      <p:sp>
        <p:nvSpPr>
          <p:cNvPr id="7" name="TextBox 6">
            <a:extLst>
              <a:ext uri="{FF2B5EF4-FFF2-40B4-BE49-F238E27FC236}">
                <a16:creationId xmlns:a16="http://schemas.microsoft.com/office/drawing/2014/main" id="{CAB73D93-93E6-78A7-C87A-9C441DC26067}"/>
              </a:ext>
            </a:extLst>
          </p:cNvPr>
          <p:cNvSpPr txBox="1"/>
          <p:nvPr/>
        </p:nvSpPr>
        <p:spPr>
          <a:xfrm>
            <a:off x="680321" y="2876584"/>
            <a:ext cx="6096000" cy="646331"/>
          </a:xfrm>
          <a:prstGeom prst="rect">
            <a:avLst/>
          </a:prstGeom>
          <a:noFill/>
        </p:spPr>
        <p:txBody>
          <a:bodyPr wrap="square">
            <a:spAutoFit/>
          </a:bodyPr>
          <a:lstStyle/>
          <a:p>
            <a:pPr algn="l"/>
            <a:r>
              <a:rPr lang="en-US" sz="1800" b="0" i="0" u="none" strike="noStrike" baseline="0" dirty="0">
                <a:solidFill>
                  <a:srgbClr val="000000"/>
                </a:solidFill>
                <a:latin typeface="LMMono10-Regular"/>
              </a:rPr>
              <a:t>missing_counts </a:t>
            </a:r>
            <a:r>
              <a:rPr lang="en-US" sz="1800" b="0" i="0" u="none" strike="noStrike" baseline="0" dirty="0">
                <a:solidFill>
                  <a:srgbClr val="8F5A03"/>
                </a:solidFill>
                <a:latin typeface="LMMono10-Regular"/>
              </a:rPr>
              <a:t>&lt;- </a:t>
            </a:r>
            <a:r>
              <a:rPr lang="en-US" sz="1800" b="1" i="0" u="none" strike="noStrike" baseline="0" dirty="0">
                <a:solidFill>
                  <a:srgbClr val="214A88"/>
                </a:solidFill>
                <a:latin typeface="LMMonoLt10-Bold"/>
              </a:rPr>
              <a:t>colSums</a:t>
            </a:r>
            <a:r>
              <a:rPr lang="en-US" sz="1800" b="0" i="0" u="none" strike="noStrike" baseline="0" dirty="0">
                <a:solidFill>
                  <a:srgbClr val="000000"/>
                </a:solidFill>
                <a:latin typeface="LMMono10-Regular"/>
              </a:rPr>
              <a:t>(</a:t>
            </a:r>
            <a:r>
              <a:rPr lang="en-US" sz="1800" b="1" i="0" u="none" strike="noStrike" baseline="0" dirty="0">
                <a:solidFill>
                  <a:srgbClr val="214A88"/>
                </a:solidFill>
                <a:latin typeface="LMMonoLt10-Bold"/>
              </a:rPr>
              <a:t>is.na</a:t>
            </a:r>
            <a:r>
              <a:rPr lang="en-US" sz="1800" b="0" i="0" u="none" strike="noStrike" baseline="0" dirty="0">
                <a:solidFill>
                  <a:srgbClr val="000000"/>
                </a:solidFill>
                <a:latin typeface="LMMono10-Regular"/>
              </a:rPr>
              <a:t>(nypd_clean_data))</a:t>
            </a:r>
          </a:p>
          <a:p>
            <a:pPr algn="l"/>
            <a:r>
              <a:rPr lang="en-US" sz="1800" b="0" i="0" u="none" strike="noStrike" baseline="0" dirty="0">
                <a:solidFill>
                  <a:srgbClr val="000000"/>
                </a:solidFill>
                <a:latin typeface="LMMono10-Regular"/>
              </a:rPr>
              <a:t>missing_counts</a:t>
            </a:r>
            <a:endParaRPr lang="en-US" dirty="0"/>
          </a:p>
        </p:txBody>
      </p:sp>
      <p:pic>
        <p:nvPicPr>
          <p:cNvPr id="13" name="Picture 12">
            <a:extLst>
              <a:ext uri="{FF2B5EF4-FFF2-40B4-BE49-F238E27FC236}">
                <a16:creationId xmlns:a16="http://schemas.microsoft.com/office/drawing/2014/main" id="{1FAD3902-DAA6-8E19-9E76-ABBE346F6266}"/>
              </a:ext>
            </a:extLst>
          </p:cNvPr>
          <p:cNvPicPr>
            <a:picLocks noChangeAspect="1"/>
          </p:cNvPicPr>
          <p:nvPr/>
        </p:nvPicPr>
        <p:blipFill>
          <a:blip r:embed="rId3"/>
          <a:stretch>
            <a:fillRect/>
          </a:stretch>
        </p:blipFill>
        <p:spPr>
          <a:xfrm>
            <a:off x="680322" y="3974553"/>
            <a:ext cx="8385858" cy="1524703"/>
          </a:xfrm>
          <a:prstGeom prst="rect">
            <a:avLst/>
          </a:prstGeom>
        </p:spPr>
      </p:pic>
    </p:spTree>
    <p:extLst>
      <p:ext uri="{BB962C8B-B14F-4D97-AF65-F5344CB8AC3E}">
        <p14:creationId xmlns:p14="http://schemas.microsoft.com/office/powerpoint/2010/main" val="3523438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81035-9D33-14A0-A1C0-80F72547E325}"/>
              </a:ext>
            </a:extLst>
          </p:cNvPr>
          <p:cNvSpPr>
            <a:spLocks noGrp="1"/>
          </p:cNvSpPr>
          <p:nvPr>
            <p:ph type="title"/>
          </p:nvPr>
        </p:nvSpPr>
        <p:spPr/>
        <p:txBody>
          <a:bodyPr/>
          <a:lstStyle/>
          <a:p>
            <a:r>
              <a:rPr lang="en-US" dirty="0"/>
              <a:t>Analysis and Visualizations</a:t>
            </a:r>
            <a:br>
              <a:rPr lang="en-US" dirty="0"/>
            </a:br>
            <a:r>
              <a:rPr lang="en-US" sz="1400" dirty="0"/>
              <a:t>Murders by Year</a:t>
            </a:r>
          </a:p>
        </p:txBody>
      </p:sp>
      <p:sp>
        <p:nvSpPr>
          <p:cNvPr id="7" name="TextBox 6">
            <a:extLst>
              <a:ext uri="{FF2B5EF4-FFF2-40B4-BE49-F238E27FC236}">
                <a16:creationId xmlns:a16="http://schemas.microsoft.com/office/drawing/2014/main" id="{57F740F9-B0AD-2D04-E0CD-289E95C2510A}"/>
              </a:ext>
            </a:extLst>
          </p:cNvPr>
          <p:cNvSpPr txBox="1"/>
          <p:nvPr/>
        </p:nvSpPr>
        <p:spPr>
          <a:xfrm>
            <a:off x="5160688" y="2072081"/>
            <a:ext cx="6094428" cy="830997"/>
          </a:xfrm>
          <a:prstGeom prst="rect">
            <a:avLst/>
          </a:prstGeom>
          <a:noFill/>
        </p:spPr>
        <p:txBody>
          <a:bodyPr wrap="square">
            <a:spAutoFit/>
          </a:bodyPr>
          <a:lstStyle/>
          <a:p>
            <a:pPr algn="l"/>
            <a:r>
              <a:rPr lang="en-US" sz="1600" b="0" i="0" u="none" strike="noStrike" baseline="0" dirty="0">
                <a:solidFill>
                  <a:srgbClr val="000000"/>
                </a:solidFill>
                <a:latin typeface="LMMono10-Regular"/>
              </a:rPr>
              <a:t>murders_by_year </a:t>
            </a:r>
            <a:r>
              <a:rPr lang="en-US" sz="1600" b="0" i="0" u="none" strike="noStrike" baseline="0" dirty="0">
                <a:solidFill>
                  <a:srgbClr val="8F5A03"/>
                </a:solidFill>
                <a:latin typeface="LMMono10-Regular"/>
              </a:rPr>
              <a:t>&lt;- </a:t>
            </a:r>
            <a:r>
              <a:rPr lang="en-US" sz="1600" b="0" i="0" u="none" strike="noStrike" baseline="0" dirty="0">
                <a:solidFill>
                  <a:srgbClr val="000000"/>
                </a:solidFill>
                <a:latin typeface="LMMono10-Regular"/>
              </a:rPr>
              <a:t>nypd_clean_data </a:t>
            </a:r>
            <a:r>
              <a:rPr lang="en-US" sz="1600" b="1" i="0" u="none" strike="noStrike" baseline="0" dirty="0">
                <a:solidFill>
                  <a:srgbClr val="CF5C00"/>
                </a:solidFill>
                <a:latin typeface="LMMonoLt10-Bold"/>
              </a:rPr>
              <a:t>%&gt;%</a:t>
            </a:r>
          </a:p>
          <a:p>
            <a:pPr algn="l"/>
            <a:r>
              <a:rPr lang="en-US" sz="1600" b="1" i="0" u="none" strike="noStrike" baseline="0" dirty="0">
                <a:solidFill>
                  <a:srgbClr val="214A88"/>
                </a:solidFill>
                <a:latin typeface="LMMonoLt10-Bold"/>
              </a:rPr>
              <a:t>	group_by</a:t>
            </a:r>
            <a:r>
              <a:rPr lang="en-US" sz="1600" b="0" i="0" u="none" strike="noStrike" baseline="0" dirty="0">
                <a:solidFill>
                  <a:srgbClr val="000000"/>
                </a:solidFill>
                <a:latin typeface="LMMono10-Regular"/>
              </a:rPr>
              <a:t>(YEAR) </a:t>
            </a:r>
            <a:r>
              <a:rPr lang="en-US" sz="1600" b="1" i="0" u="none" strike="noStrike" baseline="0" dirty="0">
                <a:solidFill>
                  <a:srgbClr val="CF5C00"/>
                </a:solidFill>
                <a:latin typeface="LMMonoLt10-Bold"/>
              </a:rPr>
              <a:t>%&gt;%</a:t>
            </a:r>
          </a:p>
          <a:p>
            <a:pPr algn="l"/>
            <a:r>
              <a:rPr lang="en-US" sz="1600" b="1" i="0" u="none" strike="noStrike" baseline="0" dirty="0">
                <a:solidFill>
                  <a:srgbClr val="214A88"/>
                </a:solidFill>
                <a:latin typeface="LMMonoLt10-Bold"/>
              </a:rPr>
              <a:t>	summarize</a:t>
            </a:r>
            <a:r>
              <a:rPr lang="en-US" sz="1600" b="0" i="0" u="none" strike="noStrike" baseline="0" dirty="0">
                <a:solidFill>
                  <a:srgbClr val="000000"/>
                </a:solidFill>
                <a:latin typeface="LMMono10-Regular"/>
              </a:rPr>
              <a:t>(</a:t>
            </a:r>
            <a:r>
              <a:rPr lang="en-US" sz="1600" b="0" i="0" u="none" strike="noStrike" baseline="0" dirty="0">
                <a:solidFill>
                  <a:srgbClr val="214A88"/>
                </a:solidFill>
                <a:latin typeface="LMMono10-Regular"/>
              </a:rPr>
              <a:t>Murders = </a:t>
            </a:r>
            <a:r>
              <a:rPr lang="en-US" sz="1600" b="1" i="0" u="none" strike="noStrike" baseline="0" dirty="0">
                <a:solidFill>
                  <a:srgbClr val="214A88"/>
                </a:solidFill>
                <a:latin typeface="LMMonoLt10-Bold"/>
              </a:rPr>
              <a:t>sum</a:t>
            </a:r>
            <a:r>
              <a:rPr lang="en-US" sz="1600" b="0" i="0" u="none" strike="noStrike" baseline="0" dirty="0">
                <a:solidFill>
                  <a:srgbClr val="000000"/>
                </a:solidFill>
                <a:latin typeface="LMMono10-Regular"/>
              </a:rPr>
              <a:t>(MURDER_FLAG))</a:t>
            </a:r>
            <a:endParaRPr lang="en-US" sz="1600" dirty="0"/>
          </a:p>
        </p:txBody>
      </p:sp>
      <p:sp>
        <p:nvSpPr>
          <p:cNvPr id="9" name="TextBox 8">
            <a:extLst>
              <a:ext uri="{FF2B5EF4-FFF2-40B4-BE49-F238E27FC236}">
                <a16:creationId xmlns:a16="http://schemas.microsoft.com/office/drawing/2014/main" id="{36CCCD92-F7F7-E73A-8969-7A7F90884D1F}"/>
              </a:ext>
            </a:extLst>
          </p:cNvPr>
          <p:cNvSpPr txBox="1"/>
          <p:nvPr/>
        </p:nvSpPr>
        <p:spPr>
          <a:xfrm>
            <a:off x="5160688" y="3046982"/>
            <a:ext cx="6304174" cy="1815882"/>
          </a:xfrm>
          <a:prstGeom prst="rect">
            <a:avLst/>
          </a:prstGeom>
          <a:noFill/>
        </p:spPr>
        <p:txBody>
          <a:bodyPr wrap="square">
            <a:spAutoFit/>
          </a:bodyPr>
          <a:lstStyle/>
          <a:p>
            <a:pPr algn="l"/>
            <a:r>
              <a:rPr lang="en-US" sz="1600" b="1" i="0" u="none" strike="noStrike" baseline="0" dirty="0">
                <a:solidFill>
                  <a:srgbClr val="214A88"/>
                </a:solidFill>
                <a:latin typeface="LMMonoLt10-Bold"/>
              </a:rPr>
              <a:t>ggplot</a:t>
            </a:r>
            <a:r>
              <a:rPr lang="en-US" sz="1600" b="0" i="0" u="none" strike="noStrike" baseline="0" dirty="0">
                <a:solidFill>
                  <a:srgbClr val="000000"/>
                </a:solidFill>
                <a:latin typeface="LMMono10-Regular"/>
              </a:rPr>
              <a:t>(murders_by_year, </a:t>
            </a:r>
            <a:r>
              <a:rPr lang="en-US" sz="1600" b="1" i="0" u="none" strike="noStrike" baseline="0" dirty="0">
                <a:solidFill>
                  <a:srgbClr val="214A88"/>
                </a:solidFill>
                <a:latin typeface="LMMonoLt10-Bold"/>
              </a:rPr>
              <a:t>aes</a:t>
            </a:r>
            <a:r>
              <a:rPr lang="en-US" sz="1600" b="0" i="0" u="none" strike="noStrike" baseline="0" dirty="0">
                <a:solidFill>
                  <a:srgbClr val="000000"/>
                </a:solidFill>
                <a:latin typeface="LMMono10-Regular"/>
              </a:rPr>
              <a:t>(</a:t>
            </a:r>
            <a:r>
              <a:rPr lang="en-US" sz="1600" b="0" i="0" u="none" strike="noStrike" baseline="0" dirty="0">
                <a:solidFill>
                  <a:srgbClr val="214A88"/>
                </a:solidFill>
                <a:latin typeface="LMMono10-Regular"/>
              </a:rPr>
              <a:t>x = </a:t>
            </a:r>
            <a:r>
              <a:rPr lang="en-US" sz="1600" b="0" i="0" u="none" strike="noStrike" baseline="0" dirty="0">
                <a:solidFill>
                  <a:srgbClr val="000000"/>
                </a:solidFill>
                <a:latin typeface="LMMono10-Regular"/>
              </a:rPr>
              <a:t>YEAR, </a:t>
            </a:r>
            <a:r>
              <a:rPr lang="en-US" sz="1600" b="0" i="0" u="none" strike="noStrike" baseline="0" dirty="0">
                <a:solidFill>
                  <a:srgbClr val="214A88"/>
                </a:solidFill>
                <a:latin typeface="LMMono10-Regular"/>
              </a:rPr>
              <a:t>y = </a:t>
            </a:r>
            <a:r>
              <a:rPr lang="en-US" sz="1600" b="0" i="0" u="none" strike="noStrike" baseline="0" dirty="0">
                <a:solidFill>
                  <a:srgbClr val="000000"/>
                </a:solidFill>
                <a:latin typeface="LMMono10-Regular"/>
              </a:rPr>
              <a:t>Murders)) </a:t>
            </a:r>
            <a:r>
              <a:rPr lang="en-US" sz="1600" b="1" i="0" u="none" strike="noStrike" baseline="0" dirty="0">
                <a:solidFill>
                  <a:srgbClr val="CF5C00"/>
                </a:solidFill>
                <a:latin typeface="LMMonoLt10-Bold"/>
              </a:rPr>
              <a:t>+</a:t>
            </a:r>
          </a:p>
          <a:p>
            <a:pPr algn="l"/>
            <a:r>
              <a:rPr lang="en-US" sz="1600" b="1" i="0" u="none" strike="noStrike" baseline="0" dirty="0">
                <a:solidFill>
                  <a:srgbClr val="214A88"/>
                </a:solidFill>
                <a:latin typeface="LMMonoLt10-Bold"/>
              </a:rPr>
              <a:t>	geom_line</a:t>
            </a:r>
            <a:r>
              <a:rPr lang="en-US" sz="1600" b="0" i="0" u="none" strike="noStrike" baseline="0" dirty="0">
                <a:solidFill>
                  <a:srgbClr val="000000"/>
                </a:solidFill>
                <a:latin typeface="LMMono10-Regular"/>
              </a:rPr>
              <a:t>(</a:t>
            </a:r>
            <a:r>
              <a:rPr lang="en-US" sz="1600" b="0" i="0" u="none" strike="noStrike" baseline="0" dirty="0">
                <a:solidFill>
                  <a:srgbClr val="214A88"/>
                </a:solidFill>
                <a:latin typeface="LMMono10-Regular"/>
              </a:rPr>
              <a:t>color = </a:t>
            </a:r>
            <a:r>
              <a:rPr lang="en-US" sz="1600" b="0" i="0" u="none" strike="noStrike" baseline="0" dirty="0">
                <a:solidFill>
                  <a:srgbClr val="4F9A05"/>
                </a:solidFill>
                <a:latin typeface="LMMono10-Regular"/>
              </a:rPr>
              <a:t>"blue"</a:t>
            </a:r>
            <a:r>
              <a:rPr lang="en-US" sz="1600" b="0" i="0" u="none" strike="noStrike" baseline="0" dirty="0">
                <a:solidFill>
                  <a:srgbClr val="000000"/>
                </a:solidFill>
                <a:latin typeface="LMMono10-Regular"/>
              </a:rPr>
              <a:t>) </a:t>
            </a:r>
            <a:r>
              <a:rPr lang="en-US" sz="1600" b="1" i="0" u="none" strike="noStrike" baseline="0" dirty="0">
                <a:solidFill>
                  <a:srgbClr val="CF5C00"/>
                </a:solidFill>
                <a:latin typeface="LMMonoLt10-Bold"/>
              </a:rPr>
              <a:t>+ </a:t>
            </a:r>
            <a:r>
              <a:rPr lang="en-US" sz="1600" b="0" i="1" u="none" strike="noStrike" baseline="0" dirty="0">
                <a:solidFill>
                  <a:srgbClr val="8F5A03"/>
                </a:solidFill>
                <a:latin typeface="LMMono10-Italic"/>
              </a:rPr>
              <a:t># Use geom_line for line graph</a:t>
            </a:r>
          </a:p>
          <a:p>
            <a:pPr algn="l"/>
            <a:r>
              <a:rPr lang="en-US" sz="1600" b="1" i="0" u="none" strike="noStrike" baseline="0" dirty="0">
                <a:solidFill>
                  <a:srgbClr val="214A88"/>
                </a:solidFill>
                <a:latin typeface="LMMonoLt10-Bold"/>
              </a:rPr>
              <a:t>	Labs</a:t>
            </a:r>
            <a:r>
              <a:rPr lang="en-US" sz="1600" b="0" i="0" u="none" strike="noStrike" baseline="0" dirty="0">
                <a:solidFill>
                  <a:srgbClr val="000000"/>
                </a:solidFill>
                <a:latin typeface="LMMono10-Regular"/>
              </a:rPr>
              <a:t>(</a:t>
            </a:r>
            <a:r>
              <a:rPr lang="en-US" sz="1600" b="0" i="0" u="none" strike="noStrike" baseline="0" dirty="0">
                <a:solidFill>
                  <a:srgbClr val="214A88"/>
                </a:solidFill>
                <a:latin typeface="LMMono10-Regular"/>
              </a:rPr>
              <a:t>title = </a:t>
            </a:r>
            <a:r>
              <a:rPr lang="en-US" sz="1600" b="0" i="0" u="none" strike="noStrike" baseline="0" dirty="0">
                <a:solidFill>
                  <a:srgbClr val="4F9A05"/>
                </a:solidFill>
                <a:latin typeface="LMMono10-Regular"/>
              </a:rPr>
              <a:t>"NYPD Murders by Year"</a:t>
            </a:r>
            <a:r>
              <a:rPr lang="en-US" sz="1600" b="0" i="0" u="none" strike="noStrike" baseline="0" dirty="0">
                <a:solidFill>
                  <a:srgbClr val="000000"/>
                </a:solidFill>
                <a:latin typeface="LMMono10-Regular"/>
              </a:rPr>
              <a:t>,</a:t>
            </a:r>
          </a:p>
          <a:p>
            <a:pPr algn="l"/>
            <a:r>
              <a:rPr lang="en-US" sz="1600" b="0" i="0" u="none" strike="noStrike" baseline="0" dirty="0">
                <a:solidFill>
                  <a:srgbClr val="214A88"/>
                </a:solidFill>
                <a:latin typeface="LMMono10-Regular"/>
              </a:rPr>
              <a:t>		x = </a:t>
            </a:r>
            <a:r>
              <a:rPr lang="en-US" sz="1600" b="0" i="0" u="none" strike="noStrike" baseline="0" dirty="0">
                <a:solidFill>
                  <a:srgbClr val="4F9A05"/>
                </a:solidFill>
                <a:latin typeface="LMMono10-Regular"/>
              </a:rPr>
              <a:t>"Year"</a:t>
            </a:r>
            <a:r>
              <a:rPr lang="en-US" sz="1600" b="0" i="0" u="none" strike="noStrike" baseline="0" dirty="0">
                <a:solidFill>
                  <a:srgbClr val="000000"/>
                </a:solidFill>
                <a:latin typeface="LMMono10-Regular"/>
              </a:rPr>
              <a:t>,</a:t>
            </a:r>
          </a:p>
          <a:p>
            <a:pPr algn="l"/>
            <a:r>
              <a:rPr lang="en-US" sz="1600" b="0" i="0" u="none" strike="noStrike" baseline="0" dirty="0">
                <a:solidFill>
                  <a:srgbClr val="214A88"/>
                </a:solidFill>
                <a:latin typeface="LMMono10-Regular"/>
              </a:rPr>
              <a:t>		y = </a:t>
            </a:r>
            <a:r>
              <a:rPr lang="en-US" sz="1600" b="0" i="0" u="none" strike="noStrike" baseline="0" dirty="0">
                <a:solidFill>
                  <a:srgbClr val="4F9A05"/>
                </a:solidFill>
                <a:latin typeface="LMMono10-Regular"/>
              </a:rPr>
              <a:t>"Number of Murders"</a:t>
            </a:r>
            <a:r>
              <a:rPr lang="en-US" sz="1600" b="0" i="0" u="none" strike="noStrike" baseline="0" dirty="0">
                <a:solidFill>
                  <a:srgbClr val="000000"/>
                </a:solidFill>
                <a:latin typeface="LMMono10-Regular"/>
              </a:rPr>
              <a:t>) </a:t>
            </a:r>
            <a:r>
              <a:rPr lang="en-US" sz="1600" b="1" i="0" u="none" strike="noStrike" baseline="0" dirty="0">
                <a:solidFill>
                  <a:srgbClr val="CF5C00"/>
                </a:solidFill>
                <a:latin typeface="LMMonoLt10-Bold"/>
              </a:rPr>
              <a:t>+</a:t>
            </a:r>
          </a:p>
          <a:p>
            <a:pPr algn="l"/>
            <a:r>
              <a:rPr lang="en-US" sz="1600" b="1" i="0" u="none" strike="noStrike" baseline="0" dirty="0">
                <a:solidFill>
                  <a:srgbClr val="214A88"/>
                </a:solidFill>
                <a:latin typeface="LMMonoLt10-Bold"/>
              </a:rPr>
              <a:t>	theme_minimal</a:t>
            </a:r>
            <a:r>
              <a:rPr lang="en-US" sz="1600" b="0" i="0" u="none" strike="noStrike" baseline="0" dirty="0">
                <a:solidFill>
                  <a:srgbClr val="000000"/>
                </a:solidFill>
                <a:latin typeface="LMMono10-Regular"/>
              </a:rPr>
              <a:t>() </a:t>
            </a:r>
            <a:r>
              <a:rPr lang="en-US" sz="1600" b="1" i="0" u="none" strike="noStrike" baseline="0" dirty="0">
                <a:solidFill>
                  <a:srgbClr val="CF5C00"/>
                </a:solidFill>
                <a:latin typeface="LMMonoLt10-Bold"/>
              </a:rPr>
              <a:t>+</a:t>
            </a:r>
          </a:p>
          <a:p>
            <a:pPr algn="l"/>
            <a:r>
              <a:rPr lang="en-US" sz="1600" b="1" i="0" u="none" strike="noStrike" baseline="0" dirty="0">
                <a:solidFill>
                  <a:srgbClr val="214A88"/>
                </a:solidFill>
                <a:latin typeface="LMMonoLt10-Bold"/>
              </a:rPr>
              <a:t>	theme</a:t>
            </a:r>
            <a:r>
              <a:rPr lang="en-US" sz="1600" b="0" i="0" u="none" strike="noStrike" baseline="0" dirty="0">
                <a:solidFill>
                  <a:srgbClr val="000000"/>
                </a:solidFill>
                <a:latin typeface="LMMono10-Regular"/>
              </a:rPr>
              <a:t>(</a:t>
            </a:r>
            <a:r>
              <a:rPr lang="en-US" sz="1600" b="0" i="0" u="none" strike="noStrike" baseline="0" dirty="0">
                <a:solidFill>
                  <a:srgbClr val="214A88"/>
                </a:solidFill>
                <a:latin typeface="LMMono10-Regular"/>
              </a:rPr>
              <a:t>axis.text.x = </a:t>
            </a:r>
            <a:r>
              <a:rPr lang="en-US" sz="1600" b="1" i="0" u="none" strike="noStrike" baseline="0" dirty="0">
                <a:solidFill>
                  <a:srgbClr val="214A88"/>
                </a:solidFill>
                <a:latin typeface="LMMonoLt10-Bold"/>
              </a:rPr>
              <a:t>element_text</a:t>
            </a:r>
            <a:r>
              <a:rPr lang="en-US" sz="1600" b="0" i="0" u="none" strike="noStrike" baseline="0" dirty="0">
                <a:solidFill>
                  <a:srgbClr val="000000"/>
                </a:solidFill>
                <a:latin typeface="LMMono10-Regular"/>
              </a:rPr>
              <a:t>(</a:t>
            </a:r>
            <a:r>
              <a:rPr lang="en-US" sz="1600" b="0" i="0" u="none" strike="noStrike" baseline="0" dirty="0">
                <a:solidFill>
                  <a:srgbClr val="214A88"/>
                </a:solidFill>
                <a:latin typeface="LMMono10-Regular"/>
              </a:rPr>
              <a:t>angle = </a:t>
            </a:r>
            <a:r>
              <a:rPr lang="en-US" sz="1600" b="0" i="0" u="none" strike="noStrike" baseline="0" dirty="0">
                <a:solidFill>
                  <a:srgbClr val="0000CF"/>
                </a:solidFill>
                <a:latin typeface="LMMono10-Regular"/>
              </a:rPr>
              <a:t>45</a:t>
            </a:r>
            <a:r>
              <a:rPr lang="en-US" sz="1600" b="0" i="0" u="none" strike="noStrike" baseline="0" dirty="0">
                <a:solidFill>
                  <a:srgbClr val="000000"/>
                </a:solidFill>
                <a:latin typeface="LMMono10-Regular"/>
              </a:rPr>
              <a:t>, </a:t>
            </a:r>
            <a:r>
              <a:rPr lang="en-US" sz="1600" b="0" i="0" u="none" strike="noStrike" baseline="0" dirty="0">
                <a:solidFill>
                  <a:srgbClr val="214A88"/>
                </a:solidFill>
                <a:latin typeface="LMMono10-Regular"/>
              </a:rPr>
              <a:t>hjust = </a:t>
            </a:r>
            <a:r>
              <a:rPr lang="en-US" sz="1600" b="0" i="0" u="none" strike="noStrike" baseline="0" dirty="0">
                <a:solidFill>
                  <a:srgbClr val="0000CF"/>
                </a:solidFill>
                <a:latin typeface="LMMono10-Regular"/>
              </a:rPr>
              <a:t>1</a:t>
            </a:r>
            <a:r>
              <a:rPr lang="en-US" sz="1600" b="0" i="0" u="none" strike="noStrike" baseline="0" dirty="0">
                <a:solidFill>
                  <a:srgbClr val="000000"/>
                </a:solidFill>
                <a:latin typeface="LMMono10-Regular"/>
              </a:rPr>
              <a:t>))</a:t>
            </a:r>
            <a:endParaRPr lang="en-US" sz="1600" dirty="0"/>
          </a:p>
        </p:txBody>
      </p:sp>
      <p:pic>
        <p:nvPicPr>
          <p:cNvPr id="11" name="Picture 10">
            <a:extLst>
              <a:ext uri="{FF2B5EF4-FFF2-40B4-BE49-F238E27FC236}">
                <a16:creationId xmlns:a16="http://schemas.microsoft.com/office/drawing/2014/main" id="{12E0C470-7B48-F1F0-1BDC-02C2C5E247BA}"/>
              </a:ext>
            </a:extLst>
          </p:cNvPr>
          <p:cNvPicPr>
            <a:picLocks noChangeAspect="1"/>
          </p:cNvPicPr>
          <p:nvPr/>
        </p:nvPicPr>
        <p:blipFill>
          <a:blip r:embed="rId3"/>
          <a:stretch>
            <a:fillRect/>
          </a:stretch>
        </p:blipFill>
        <p:spPr>
          <a:xfrm>
            <a:off x="597037" y="2678261"/>
            <a:ext cx="4359370" cy="2956790"/>
          </a:xfrm>
          <a:prstGeom prst="rect">
            <a:avLst/>
          </a:prstGeom>
        </p:spPr>
      </p:pic>
    </p:spTree>
    <p:extLst>
      <p:ext uri="{BB962C8B-B14F-4D97-AF65-F5344CB8AC3E}">
        <p14:creationId xmlns:p14="http://schemas.microsoft.com/office/powerpoint/2010/main" val="1408714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D841-A37A-5919-C848-7C4100D847F6}"/>
              </a:ext>
            </a:extLst>
          </p:cNvPr>
          <p:cNvSpPr>
            <a:spLocks noGrp="1"/>
          </p:cNvSpPr>
          <p:nvPr>
            <p:ph type="title"/>
          </p:nvPr>
        </p:nvSpPr>
        <p:spPr/>
        <p:txBody>
          <a:bodyPr/>
          <a:lstStyle/>
          <a:p>
            <a:r>
              <a:rPr lang="en-US" dirty="0"/>
              <a:t>Regression Model</a:t>
            </a:r>
            <a:br>
              <a:rPr lang="en-US" dirty="0"/>
            </a:br>
            <a:r>
              <a:rPr lang="en-US" sz="1400" dirty="0"/>
              <a:t>Murders by Year</a:t>
            </a:r>
            <a:endParaRPr lang="en-US" dirty="0"/>
          </a:p>
        </p:txBody>
      </p:sp>
      <p:sp>
        <p:nvSpPr>
          <p:cNvPr id="5" name="TextBox 4">
            <a:extLst>
              <a:ext uri="{FF2B5EF4-FFF2-40B4-BE49-F238E27FC236}">
                <a16:creationId xmlns:a16="http://schemas.microsoft.com/office/drawing/2014/main" id="{A2922002-2CF1-237C-7DFF-51DE8E2BEFF8}"/>
              </a:ext>
            </a:extLst>
          </p:cNvPr>
          <p:cNvSpPr txBox="1"/>
          <p:nvPr/>
        </p:nvSpPr>
        <p:spPr>
          <a:xfrm>
            <a:off x="5550569" y="2307064"/>
            <a:ext cx="6088124" cy="2585323"/>
          </a:xfrm>
          <a:prstGeom prst="rect">
            <a:avLst/>
          </a:prstGeom>
          <a:noFill/>
        </p:spPr>
        <p:txBody>
          <a:bodyPr wrap="square">
            <a:spAutoFit/>
          </a:bodyPr>
          <a:lstStyle/>
          <a:p>
            <a:pPr algn="l"/>
            <a:r>
              <a:rPr lang="en-US" sz="1800" b="0" i="0" u="none" strike="noStrike" baseline="0" dirty="0">
                <a:solidFill>
                  <a:srgbClr val="000000"/>
                </a:solidFill>
                <a:latin typeface="LMMono10-Regular"/>
              </a:rPr>
              <a:t>model </a:t>
            </a:r>
            <a:r>
              <a:rPr lang="en-US" sz="1800" b="0" i="0" u="none" strike="noStrike" baseline="0" dirty="0">
                <a:solidFill>
                  <a:srgbClr val="8F5A03"/>
                </a:solidFill>
                <a:latin typeface="LMMono10-Regular"/>
              </a:rPr>
              <a:t>&lt;- </a:t>
            </a:r>
            <a:r>
              <a:rPr lang="en-US" sz="1800" b="1" i="0" u="none" strike="noStrike" baseline="0" dirty="0">
                <a:solidFill>
                  <a:srgbClr val="214A88"/>
                </a:solidFill>
                <a:latin typeface="LMMonoLt10-Bold"/>
              </a:rPr>
              <a:t>lm</a:t>
            </a:r>
            <a:r>
              <a:rPr lang="en-US" sz="1800" b="0" i="0" u="none" strike="noStrike" baseline="0" dirty="0">
                <a:solidFill>
                  <a:srgbClr val="000000"/>
                </a:solidFill>
                <a:latin typeface="LMMono10-Regular"/>
              </a:rPr>
              <a:t>(Murders </a:t>
            </a:r>
            <a:r>
              <a:rPr lang="en-US" sz="1800" b="1" i="0" u="none" strike="noStrike" baseline="0" dirty="0">
                <a:solidFill>
                  <a:srgbClr val="CF5C00"/>
                </a:solidFill>
                <a:latin typeface="LMMonoLt10-Bold"/>
              </a:rPr>
              <a:t>~ </a:t>
            </a:r>
            <a:r>
              <a:rPr lang="en-US" sz="1800" b="0" i="0" u="none" strike="noStrike" baseline="0" dirty="0">
                <a:solidFill>
                  <a:srgbClr val="000000"/>
                </a:solidFill>
                <a:latin typeface="LMMono10-Regular"/>
              </a:rPr>
              <a:t>YEAR, </a:t>
            </a:r>
            <a:r>
              <a:rPr lang="en-US" sz="1800" b="0" i="0" u="none" strike="noStrike" baseline="0" dirty="0">
                <a:solidFill>
                  <a:srgbClr val="214A88"/>
                </a:solidFill>
                <a:latin typeface="LMMono10-Regular"/>
              </a:rPr>
              <a:t>data = </a:t>
            </a:r>
            <a:r>
              <a:rPr lang="en-US" sz="1800" b="0" i="0" u="none" strike="noStrike" baseline="0" dirty="0">
                <a:solidFill>
                  <a:srgbClr val="000000"/>
                </a:solidFill>
                <a:latin typeface="LMMono10-Regular"/>
              </a:rPr>
              <a:t>murders_by_year)</a:t>
            </a:r>
            <a:endParaRPr lang="en-US" sz="1600" b="1" i="0" u="none" strike="noStrike" baseline="0" dirty="0">
              <a:solidFill>
                <a:srgbClr val="214A88"/>
              </a:solidFill>
              <a:latin typeface="LMMonoLt10-Bold"/>
            </a:endParaRPr>
          </a:p>
          <a:p>
            <a:pPr algn="l"/>
            <a:endParaRPr lang="en-US" sz="1600" b="1" dirty="0">
              <a:solidFill>
                <a:srgbClr val="214A88"/>
              </a:solidFill>
              <a:latin typeface="LMMonoLt10-Bold"/>
            </a:endParaRPr>
          </a:p>
          <a:p>
            <a:pPr algn="l"/>
            <a:r>
              <a:rPr lang="en-US" sz="1600" b="1" i="0" u="none" strike="noStrike" baseline="0" dirty="0">
                <a:solidFill>
                  <a:srgbClr val="214A88"/>
                </a:solidFill>
                <a:latin typeface="LMMonoLt10-Bold"/>
              </a:rPr>
              <a:t>ggplot</a:t>
            </a:r>
            <a:r>
              <a:rPr lang="en-US" sz="1600" b="0" i="0" u="none" strike="noStrike" baseline="0" dirty="0">
                <a:solidFill>
                  <a:srgbClr val="000000"/>
                </a:solidFill>
                <a:latin typeface="LMMono10-Regular"/>
              </a:rPr>
              <a:t>(murders_by_year, </a:t>
            </a:r>
            <a:r>
              <a:rPr lang="en-US" sz="1600" b="1" i="0" u="none" strike="noStrike" baseline="0" dirty="0">
                <a:solidFill>
                  <a:srgbClr val="214A88"/>
                </a:solidFill>
                <a:latin typeface="LMMonoLt10-Bold"/>
              </a:rPr>
              <a:t>aes</a:t>
            </a:r>
            <a:r>
              <a:rPr lang="en-US" sz="1600" b="0" i="0" u="none" strike="noStrike" baseline="0" dirty="0">
                <a:solidFill>
                  <a:srgbClr val="000000"/>
                </a:solidFill>
                <a:latin typeface="LMMono10-Regular"/>
              </a:rPr>
              <a:t>(</a:t>
            </a:r>
            <a:r>
              <a:rPr lang="en-US" sz="1600" b="0" i="0" u="none" strike="noStrike" baseline="0" dirty="0">
                <a:solidFill>
                  <a:srgbClr val="214A88"/>
                </a:solidFill>
                <a:latin typeface="LMMono10-Regular"/>
              </a:rPr>
              <a:t>x = </a:t>
            </a:r>
            <a:r>
              <a:rPr lang="en-US" sz="1600" b="0" i="0" u="none" strike="noStrike" baseline="0" dirty="0">
                <a:solidFill>
                  <a:srgbClr val="000000"/>
                </a:solidFill>
                <a:latin typeface="LMMono10-Regular"/>
              </a:rPr>
              <a:t>YEAR, </a:t>
            </a:r>
            <a:r>
              <a:rPr lang="en-US" sz="1600" b="0" i="0" u="none" strike="noStrike" baseline="0" dirty="0">
                <a:solidFill>
                  <a:srgbClr val="214A88"/>
                </a:solidFill>
                <a:latin typeface="LMMono10-Regular"/>
              </a:rPr>
              <a:t>y = </a:t>
            </a:r>
            <a:r>
              <a:rPr lang="en-US" sz="1600" b="0" i="0" u="none" strike="noStrike" baseline="0" dirty="0">
                <a:solidFill>
                  <a:srgbClr val="000000"/>
                </a:solidFill>
                <a:latin typeface="LMMono10-Regular"/>
              </a:rPr>
              <a:t>Murders)) </a:t>
            </a:r>
            <a:r>
              <a:rPr lang="en-US" sz="1600" b="1" i="0" u="none" strike="noStrike" baseline="0" dirty="0">
                <a:solidFill>
                  <a:srgbClr val="CF5C00"/>
                </a:solidFill>
                <a:latin typeface="LMMonoLt10-Bold"/>
              </a:rPr>
              <a:t>+</a:t>
            </a:r>
          </a:p>
          <a:p>
            <a:pPr algn="l"/>
            <a:r>
              <a:rPr lang="en-US" sz="1600" b="1" i="0" u="none" strike="noStrike" baseline="0" dirty="0">
                <a:solidFill>
                  <a:srgbClr val="214A88"/>
                </a:solidFill>
                <a:latin typeface="LMMonoLt10-Bold"/>
              </a:rPr>
              <a:t>	geom_point</a:t>
            </a:r>
            <a:r>
              <a:rPr lang="en-US" sz="1600" b="0" i="0" u="none" strike="noStrike" baseline="0" dirty="0">
                <a:solidFill>
                  <a:srgbClr val="000000"/>
                </a:solidFill>
                <a:latin typeface="LMMono10-Regular"/>
              </a:rPr>
              <a:t>(</a:t>
            </a:r>
            <a:r>
              <a:rPr lang="en-US" sz="1600" b="0" i="0" u="none" strike="noStrike" baseline="0" dirty="0">
                <a:solidFill>
                  <a:srgbClr val="214A88"/>
                </a:solidFill>
                <a:latin typeface="LMMono10-Regular"/>
              </a:rPr>
              <a:t>color = </a:t>
            </a:r>
            <a:r>
              <a:rPr lang="en-US" sz="1600" b="0" i="0" u="none" strike="noStrike" baseline="0" dirty="0">
                <a:solidFill>
                  <a:srgbClr val="4F9A05"/>
                </a:solidFill>
                <a:latin typeface="LMMono10-Regular"/>
              </a:rPr>
              <a:t>"blue"</a:t>
            </a:r>
            <a:r>
              <a:rPr lang="en-US" sz="1600" b="0" i="0" u="none" strike="noStrike" baseline="0" dirty="0">
                <a:solidFill>
                  <a:srgbClr val="000000"/>
                </a:solidFill>
                <a:latin typeface="LMMono10-Regular"/>
              </a:rPr>
              <a:t>) </a:t>
            </a:r>
            <a:r>
              <a:rPr lang="en-US" sz="1600" b="1" i="0" u="none" strike="noStrike" baseline="0" dirty="0">
                <a:solidFill>
                  <a:srgbClr val="CF5C00"/>
                </a:solidFill>
                <a:latin typeface="LMMonoLt10-Bold"/>
              </a:rPr>
              <a:t>+</a:t>
            </a:r>
          </a:p>
          <a:p>
            <a:pPr algn="l"/>
            <a:r>
              <a:rPr lang="en-US" sz="1600" b="1" i="0" u="none" strike="noStrike" baseline="0" dirty="0">
                <a:solidFill>
                  <a:srgbClr val="214A88"/>
                </a:solidFill>
                <a:latin typeface="LMMonoLt10-Bold"/>
              </a:rPr>
              <a:t>	geom_smooth</a:t>
            </a:r>
            <a:r>
              <a:rPr lang="en-US" sz="1600" b="0" i="0" u="none" strike="noStrike" baseline="0" dirty="0">
                <a:solidFill>
                  <a:srgbClr val="000000"/>
                </a:solidFill>
                <a:latin typeface="LMMono10-Regular"/>
              </a:rPr>
              <a:t>(</a:t>
            </a:r>
            <a:r>
              <a:rPr lang="en-US" sz="1600" b="0" i="0" u="none" strike="noStrike" baseline="0" dirty="0">
                <a:solidFill>
                  <a:srgbClr val="214A88"/>
                </a:solidFill>
                <a:latin typeface="LMMono10-Regular"/>
              </a:rPr>
              <a:t>method = </a:t>
            </a:r>
            <a:r>
              <a:rPr lang="en-US" sz="1600" b="0" i="0" u="none" strike="noStrike" baseline="0" dirty="0">
                <a:solidFill>
                  <a:srgbClr val="4F9A05"/>
                </a:solidFill>
                <a:latin typeface="LMMono10-Regular"/>
              </a:rPr>
              <a:t>"lm"</a:t>
            </a:r>
            <a:r>
              <a:rPr lang="en-US" sz="1600" b="0" i="0" u="none" strike="noStrike" baseline="0" dirty="0">
                <a:solidFill>
                  <a:srgbClr val="000000"/>
                </a:solidFill>
                <a:latin typeface="LMMono10-Regular"/>
              </a:rPr>
              <a:t>, </a:t>
            </a:r>
            <a:r>
              <a:rPr lang="en-US" sz="1600" b="0" i="0" u="none" strike="noStrike" baseline="0" dirty="0">
                <a:solidFill>
                  <a:srgbClr val="214A88"/>
                </a:solidFill>
                <a:latin typeface="LMMono10-Regular"/>
              </a:rPr>
              <a:t>se = </a:t>
            </a:r>
            <a:r>
              <a:rPr lang="en-US" sz="1600" b="0" i="0" u="none" strike="noStrike" baseline="0" dirty="0">
                <a:solidFill>
                  <a:srgbClr val="8F5A03"/>
                </a:solidFill>
                <a:latin typeface="LMMono10-Regular"/>
              </a:rPr>
              <a:t>FALSE</a:t>
            </a:r>
            <a:r>
              <a:rPr lang="en-US" sz="1600" b="0" i="0" u="none" strike="noStrike" baseline="0" dirty="0">
                <a:solidFill>
                  <a:srgbClr val="000000"/>
                </a:solidFill>
                <a:latin typeface="LMMono10-Regular"/>
              </a:rPr>
              <a:t>, </a:t>
            </a:r>
            <a:r>
              <a:rPr lang="en-US" sz="1600" b="0" i="0" u="none" strike="noStrike" baseline="0" dirty="0">
                <a:solidFill>
                  <a:srgbClr val="214A88"/>
                </a:solidFill>
                <a:latin typeface="LMMono10-Regular"/>
              </a:rPr>
              <a:t>color = </a:t>
            </a:r>
            <a:r>
              <a:rPr lang="en-US" sz="1600" b="0" i="0" u="none" strike="noStrike" baseline="0" dirty="0">
                <a:solidFill>
                  <a:srgbClr val="4F9A05"/>
                </a:solidFill>
                <a:latin typeface="LMMono10-Regular"/>
              </a:rPr>
              <a:t>"red"</a:t>
            </a:r>
            <a:r>
              <a:rPr lang="en-US" sz="1600" b="0" i="0" u="none" strike="noStrike" baseline="0" dirty="0">
                <a:solidFill>
                  <a:srgbClr val="000000"/>
                </a:solidFill>
                <a:latin typeface="LMMono10-Regular"/>
              </a:rPr>
              <a:t>) </a:t>
            </a:r>
            <a:r>
              <a:rPr lang="en-US" sz="1600" b="1" i="0" u="none" strike="noStrike" baseline="0" dirty="0">
                <a:solidFill>
                  <a:srgbClr val="CF5C00"/>
                </a:solidFill>
                <a:latin typeface="LMMonoLt10-Bold"/>
              </a:rPr>
              <a:t>+</a:t>
            </a:r>
          </a:p>
          <a:p>
            <a:pPr algn="l"/>
            <a:r>
              <a:rPr lang="en-US" sz="1600" b="1" i="0" u="none" strike="noStrike" baseline="0" dirty="0">
                <a:solidFill>
                  <a:srgbClr val="214A88"/>
                </a:solidFill>
                <a:latin typeface="LMMonoLt10-Bold"/>
              </a:rPr>
              <a:t>	labs</a:t>
            </a:r>
            <a:r>
              <a:rPr lang="en-US" sz="1600" b="0" i="0" u="none" strike="noStrike" baseline="0" dirty="0">
                <a:solidFill>
                  <a:srgbClr val="000000"/>
                </a:solidFill>
                <a:latin typeface="LMMono10-Regular"/>
              </a:rPr>
              <a:t>(</a:t>
            </a:r>
            <a:r>
              <a:rPr lang="en-US" sz="1600" b="0" i="0" u="none" strike="noStrike" baseline="0" dirty="0">
                <a:solidFill>
                  <a:srgbClr val="214A88"/>
                </a:solidFill>
                <a:latin typeface="LMMono10-Regular"/>
              </a:rPr>
              <a:t>title = </a:t>
            </a:r>
            <a:r>
              <a:rPr lang="en-US" sz="1600" b="0" i="0" u="none" strike="noStrike" baseline="0" dirty="0">
                <a:solidFill>
                  <a:srgbClr val="4F9A05"/>
                </a:solidFill>
                <a:latin typeface="LMMono10-Regular"/>
              </a:rPr>
              <a:t>"Regression Model of NYPD Murders by Year"</a:t>
            </a:r>
            <a:r>
              <a:rPr lang="en-US" sz="1600" b="0" i="0" u="none" strike="noStrike" baseline="0" dirty="0">
                <a:solidFill>
                  <a:srgbClr val="000000"/>
                </a:solidFill>
                <a:latin typeface="LMMono10-Regular"/>
              </a:rPr>
              <a:t>,</a:t>
            </a:r>
          </a:p>
          <a:p>
            <a:pPr algn="l"/>
            <a:r>
              <a:rPr lang="en-US" sz="1600" b="0" i="0" u="none" strike="noStrike" baseline="0" dirty="0">
                <a:solidFill>
                  <a:srgbClr val="214A88"/>
                </a:solidFill>
                <a:latin typeface="LMMono10-Regular"/>
              </a:rPr>
              <a:t>		x = </a:t>
            </a:r>
            <a:r>
              <a:rPr lang="en-US" sz="1600" b="0" i="0" u="none" strike="noStrike" baseline="0" dirty="0">
                <a:solidFill>
                  <a:srgbClr val="4F9A05"/>
                </a:solidFill>
                <a:latin typeface="LMMono10-Regular"/>
              </a:rPr>
              <a:t>"Year"</a:t>
            </a:r>
            <a:r>
              <a:rPr lang="en-US" sz="1600" b="0" i="0" u="none" strike="noStrike" baseline="0" dirty="0">
                <a:solidFill>
                  <a:srgbClr val="000000"/>
                </a:solidFill>
                <a:latin typeface="LMMono10-Regular"/>
              </a:rPr>
              <a:t>,</a:t>
            </a:r>
          </a:p>
          <a:p>
            <a:pPr algn="l"/>
            <a:r>
              <a:rPr lang="en-US" sz="1600" b="0" i="0" u="none" strike="noStrike" baseline="0" dirty="0">
                <a:solidFill>
                  <a:srgbClr val="214A88"/>
                </a:solidFill>
                <a:latin typeface="LMMono10-Regular"/>
              </a:rPr>
              <a:t>		y = </a:t>
            </a:r>
            <a:r>
              <a:rPr lang="en-US" sz="1600" b="0" i="0" u="none" strike="noStrike" baseline="0" dirty="0">
                <a:solidFill>
                  <a:srgbClr val="4F9A05"/>
                </a:solidFill>
                <a:latin typeface="LMMono10-Regular"/>
              </a:rPr>
              <a:t>"Number of Murders"</a:t>
            </a:r>
            <a:r>
              <a:rPr lang="en-US" sz="1600" b="0" i="0" u="none" strike="noStrike" baseline="0" dirty="0">
                <a:solidFill>
                  <a:srgbClr val="000000"/>
                </a:solidFill>
                <a:latin typeface="LMMono10-Regular"/>
              </a:rPr>
              <a:t>) </a:t>
            </a:r>
            <a:r>
              <a:rPr lang="en-US" sz="1600" b="1" i="0" u="none" strike="noStrike" baseline="0" dirty="0">
                <a:solidFill>
                  <a:srgbClr val="CF5C00"/>
                </a:solidFill>
                <a:latin typeface="LMMonoLt10-Bold"/>
              </a:rPr>
              <a:t>+</a:t>
            </a:r>
          </a:p>
          <a:p>
            <a:pPr algn="l"/>
            <a:r>
              <a:rPr lang="en-US" sz="1600" b="1" i="0" u="none" strike="noStrike" baseline="0" dirty="0">
                <a:solidFill>
                  <a:srgbClr val="214A88"/>
                </a:solidFill>
                <a:latin typeface="LMMonoLt10-Bold"/>
              </a:rPr>
              <a:t>	theme_minimal</a:t>
            </a:r>
            <a:r>
              <a:rPr lang="en-US" sz="1600" b="0" i="0" u="none" strike="noStrike" baseline="0" dirty="0">
                <a:solidFill>
                  <a:srgbClr val="000000"/>
                </a:solidFill>
                <a:latin typeface="LMMono10-Regular"/>
              </a:rPr>
              <a:t>() </a:t>
            </a:r>
            <a:r>
              <a:rPr lang="en-US" sz="1600" b="1" i="0" u="none" strike="noStrike" baseline="0" dirty="0">
                <a:solidFill>
                  <a:srgbClr val="CF5C00"/>
                </a:solidFill>
                <a:latin typeface="LMMonoLt10-Bold"/>
              </a:rPr>
              <a:t>+</a:t>
            </a:r>
          </a:p>
          <a:p>
            <a:pPr algn="l"/>
            <a:r>
              <a:rPr lang="en-US" sz="1600" b="1" i="0" u="none" strike="noStrike" baseline="0" dirty="0">
                <a:solidFill>
                  <a:srgbClr val="214A88"/>
                </a:solidFill>
                <a:latin typeface="LMMonoLt10-Bold"/>
              </a:rPr>
              <a:t>	theme</a:t>
            </a:r>
            <a:r>
              <a:rPr lang="en-US" sz="1600" b="0" i="0" u="none" strike="noStrike" baseline="0" dirty="0">
                <a:solidFill>
                  <a:srgbClr val="000000"/>
                </a:solidFill>
                <a:latin typeface="LMMono10-Regular"/>
              </a:rPr>
              <a:t>(</a:t>
            </a:r>
            <a:r>
              <a:rPr lang="en-US" sz="1600" b="0" i="0" u="none" strike="noStrike" baseline="0" dirty="0">
                <a:solidFill>
                  <a:srgbClr val="214A88"/>
                </a:solidFill>
                <a:latin typeface="LMMono10-Regular"/>
              </a:rPr>
              <a:t>axis.text.x = </a:t>
            </a:r>
            <a:r>
              <a:rPr lang="en-US" sz="1600" b="1" i="0" u="none" strike="noStrike" baseline="0" dirty="0">
                <a:solidFill>
                  <a:srgbClr val="214A88"/>
                </a:solidFill>
                <a:latin typeface="LMMonoLt10-Bold"/>
              </a:rPr>
              <a:t>element_text</a:t>
            </a:r>
            <a:r>
              <a:rPr lang="en-US" sz="1600" b="0" i="0" u="none" strike="noStrike" baseline="0" dirty="0">
                <a:solidFill>
                  <a:srgbClr val="000000"/>
                </a:solidFill>
                <a:latin typeface="LMMono10-Regular"/>
              </a:rPr>
              <a:t>(</a:t>
            </a:r>
            <a:r>
              <a:rPr lang="en-US" sz="1600" b="0" i="0" u="none" strike="noStrike" baseline="0" dirty="0">
                <a:solidFill>
                  <a:srgbClr val="214A88"/>
                </a:solidFill>
                <a:latin typeface="LMMono10-Regular"/>
              </a:rPr>
              <a:t>angle = </a:t>
            </a:r>
            <a:r>
              <a:rPr lang="en-US" sz="1600" b="0" i="0" u="none" strike="noStrike" baseline="0" dirty="0">
                <a:solidFill>
                  <a:srgbClr val="0000CF"/>
                </a:solidFill>
                <a:latin typeface="LMMono10-Regular"/>
              </a:rPr>
              <a:t>45</a:t>
            </a:r>
            <a:r>
              <a:rPr lang="en-US" sz="1600" b="0" i="0" u="none" strike="noStrike" baseline="0" dirty="0">
                <a:solidFill>
                  <a:srgbClr val="000000"/>
                </a:solidFill>
                <a:latin typeface="LMMono10-Regular"/>
              </a:rPr>
              <a:t>, </a:t>
            </a:r>
            <a:r>
              <a:rPr lang="en-US" sz="1600" b="0" i="0" u="none" strike="noStrike" baseline="0" dirty="0">
                <a:solidFill>
                  <a:srgbClr val="214A88"/>
                </a:solidFill>
                <a:latin typeface="LMMono10-Regular"/>
              </a:rPr>
              <a:t>hjust = </a:t>
            </a:r>
            <a:r>
              <a:rPr lang="en-US" sz="1600" b="0" i="0" u="none" strike="noStrike" baseline="0" dirty="0">
                <a:solidFill>
                  <a:srgbClr val="0000CF"/>
                </a:solidFill>
                <a:latin typeface="LMMono10-Regular"/>
              </a:rPr>
              <a:t>1</a:t>
            </a:r>
            <a:r>
              <a:rPr lang="en-US" sz="1600" b="0" i="0" u="none" strike="noStrike" baseline="0" dirty="0">
                <a:solidFill>
                  <a:srgbClr val="000000"/>
                </a:solidFill>
                <a:latin typeface="LMMono10-Regular"/>
              </a:rPr>
              <a:t>))</a:t>
            </a:r>
            <a:endParaRPr lang="en-US" sz="1600" dirty="0"/>
          </a:p>
        </p:txBody>
      </p:sp>
      <p:pic>
        <p:nvPicPr>
          <p:cNvPr id="7" name="Picture 6">
            <a:extLst>
              <a:ext uri="{FF2B5EF4-FFF2-40B4-BE49-F238E27FC236}">
                <a16:creationId xmlns:a16="http://schemas.microsoft.com/office/drawing/2014/main" id="{EC393F31-EA8D-8777-D985-F3416DC22C3C}"/>
              </a:ext>
            </a:extLst>
          </p:cNvPr>
          <p:cNvPicPr>
            <a:picLocks noChangeAspect="1"/>
          </p:cNvPicPr>
          <p:nvPr/>
        </p:nvPicPr>
        <p:blipFill>
          <a:blip r:embed="rId3"/>
          <a:stretch>
            <a:fillRect/>
          </a:stretch>
        </p:blipFill>
        <p:spPr>
          <a:xfrm>
            <a:off x="680321" y="2818402"/>
            <a:ext cx="4037594" cy="2811896"/>
          </a:xfrm>
          <a:prstGeom prst="rect">
            <a:avLst/>
          </a:prstGeom>
        </p:spPr>
      </p:pic>
    </p:spTree>
    <p:extLst>
      <p:ext uri="{BB962C8B-B14F-4D97-AF65-F5344CB8AC3E}">
        <p14:creationId xmlns:p14="http://schemas.microsoft.com/office/powerpoint/2010/main" val="80524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EEB6C-69ED-30C6-85BC-669207E1D520}"/>
              </a:ext>
            </a:extLst>
          </p:cNvPr>
          <p:cNvSpPr>
            <a:spLocks noGrp="1"/>
          </p:cNvSpPr>
          <p:nvPr>
            <p:ph type="title"/>
          </p:nvPr>
        </p:nvSpPr>
        <p:spPr/>
        <p:txBody>
          <a:bodyPr/>
          <a:lstStyle/>
          <a:p>
            <a:r>
              <a:rPr lang="en-US" dirty="0"/>
              <a:t>Analysis and Visualizations</a:t>
            </a:r>
            <a:br>
              <a:rPr lang="en-US" dirty="0"/>
            </a:br>
            <a:r>
              <a:rPr lang="en-US" sz="1400" dirty="0"/>
              <a:t>Race-on-race Shootings</a:t>
            </a:r>
            <a:endParaRPr lang="en-US" dirty="0"/>
          </a:p>
        </p:txBody>
      </p:sp>
      <p:sp>
        <p:nvSpPr>
          <p:cNvPr id="7" name="TextBox 6">
            <a:extLst>
              <a:ext uri="{FF2B5EF4-FFF2-40B4-BE49-F238E27FC236}">
                <a16:creationId xmlns:a16="http://schemas.microsoft.com/office/drawing/2014/main" id="{6A520993-8BEC-D5AB-4FAB-1AF54D6CE0F1}"/>
              </a:ext>
            </a:extLst>
          </p:cNvPr>
          <p:cNvSpPr txBox="1"/>
          <p:nvPr/>
        </p:nvSpPr>
        <p:spPr>
          <a:xfrm>
            <a:off x="680321" y="2417878"/>
            <a:ext cx="6094428" cy="1600438"/>
          </a:xfrm>
          <a:prstGeom prst="rect">
            <a:avLst/>
          </a:prstGeom>
          <a:noFill/>
        </p:spPr>
        <p:txBody>
          <a:bodyPr wrap="square">
            <a:spAutoFit/>
          </a:bodyPr>
          <a:lstStyle/>
          <a:p>
            <a:pPr algn="l"/>
            <a:r>
              <a:rPr lang="en-US" sz="1400" b="0" i="0" u="none" strike="noStrike" baseline="0" dirty="0">
                <a:solidFill>
                  <a:srgbClr val="000000"/>
                </a:solidFill>
                <a:latin typeface="LMMono10-Regular"/>
              </a:rPr>
              <a:t>nypd_clean_data </a:t>
            </a:r>
            <a:r>
              <a:rPr lang="en-US" sz="1400" b="0" i="0" u="none" strike="noStrike" baseline="0" dirty="0">
                <a:solidFill>
                  <a:srgbClr val="8F5A03"/>
                </a:solidFill>
                <a:latin typeface="LMMono10-Regular"/>
              </a:rPr>
              <a:t>&lt;- </a:t>
            </a:r>
            <a:r>
              <a:rPr lang="en-US" sz="1400" b="0" i="0" u="none" strike="noStrike" baseline="0" dirty="0">
                <a:solidFill>
                  <a:srgbClr val="000000"/>
                </a:solidFill>
                <a:latin typeface="LMMono10-Regular"/>
              </a:rPr>
              <a:t>nypd_clean_data </a:t>
            </a:r>
            <a:r>
              <a:rPr lang="en-US" sz="1400" b="1" i="0" u="none" strike="noStrike" baseline="0" dirty="0">
                <a:solidFill>
                  <a:srgbClr val="CF5C00"/>
                </a:solidFill>
                <a:latin typeface="LMMonoLt10-Bold"/>
              </a:rPr>
              <a:t>%&gt;%</a:t>
            </a:r>
          </a:p>
          <a:p>
            <a:pPr algn="l"/>
            <a:r>
              <a:rPr lang="en-US" sz="1400" b="1" i="0" u="none" strike="noStrike" baseline="0" dirty="0">
                <a:solidFill>
                  <a:srgbClr val="214A88"/>
                </a:solidFill>
                <a:latin typeface="LMMonoLt10-Bold"/>
              </a:rPr>
              <a:t>	filter</a:t>
            </a:r>
            <a:r>
              <a:rPr lang="en-US" sz="1400" b="0" i="0" u="none" strike="noStrike" baseline="0" dirty="0">
                <a:solidFill>
                  <a:srgbClr val="000000"/>
                </a:solidFill>
                <a:latin typeface="LMMono10-Regular"/>
              </a:rPr>
              <a:t>(PERP_RACE </a:t>
            </a:r>
            <a:r>
              <a:rPr lang="en-US" sz="1400" b="1" i="0" u="none" strike="noStrike" baseline="0" dirty="0">
                <a:solidFill>
                  <a:srgbClr val="CF5C00"/>
                </a:solidFill>
                <a:latin typeface="LMMonoLt10-Bold"/>
              </a:rPr>
              <a:t>!= </a:t>
            </a:r>
            <a:r>
              <a:rPr lang="en-US" sz="1400" b="0" i="0" u="none" strike="noStrike" baseline="0" dirty="0">
                <a:solidFill>
                  <a:srgbClr val="4F9A05"/>
                </a:solidFill>
                <a:latin typeface="LMMono10-Regular"/>
              </a:rPr>
              <a:t>'U' </a:t>
            </a:r>
            <a:r>
              <a:rPr lang="en-US" sz="1400" b="1" i="0" u="none" strike="noStrike" baseline="0" dirty="0">
                <a:solidFill>
                  <a:srgbClr val="CF5C00"/>
                </a:solidFill>
                <a:latin typeface="LMMonoLt10-Bold"/>
              </a:rPr>
              <a:t>&amp;</a:t>
            </a:r>
          </a:p>
          <a:p>
            <a:pPr lvl="2"/>
            <a:r>
              <a:rPr lang="en-US" sz="1400" b="0" i="0" u="none" strike="noStrike" baseline="0" dirty="0">
                <a:solidFill>
                  <a:srgbClr val="000000"/>
                </a:solidFill>
                <a:latin typeface="LMMono10-Regular"/>
              </a:rPr>
              <a:t>VIC_RACE </a:t>
            </a:r>
            <a:r>
              <a:rPr lang="en-US" sz="1400" b="1" i="0" u="none" strike="noStrike" baseline="0" dirty="0">
                <a:solidFill>
                  <a:srgbClr val="CF5C00"/>
                </a:solidFill>
                <a:latin typeface="LMMonoLt10-Bold"/>
              </a:rPr>
              <a:t>!= </a:t>
            </a:r>
            <a:r>
              <a:rPr lang="en-US" sz="1400" b="0" i="0" u="none" strike="noStrike" baseline="0" dirty="0">
                <a:solidFill>
                  <a:srgbClr val="4F9A05"/>
                </a:solidFill>
                <a:latin typeface="LMMono10-Regular"/>
              </a:rPr>
              <a:t>'U' </a:t>
            </a:r>
            <a:r>
              <a:rPr lang="en-US" sz="1400" b="1" i="0" u="none" strike="noStrike" baseline="0" dirty="0">
                <a:solidFill>
                  <a:srgbClr val="CF5C00"/>
                </a:solidFill>
                <a:latin typeface="LMMonoLt10-Bold"/>
              </a:rPr>
              <a:t>&amp;</a:t>
            </a:r>
          </a:p>
          <a:p>
            <a:pPr lvl="2"/>
            <a:r>
              <a:rPr lang="en-US" sz="1400" b="0" i="0" u="none" strike="noStrike" baseline="0" dirty="0">
                <a:solidFill>
                  <a:srgbClr val="000000"/>
                </a:solidFill>
                <a:latin typeface="LMMono10-Regular"/>
              </a:rPr>
              <a:t>PERP_RACE </a:t>
            </a:r>
            <a:r>
              <a:rPr lang="en-US" sz="1400" b="1" i="0" u="none" strike="noStrike" baseline="0" dirty="0">
                <a:solidFill>
                  <a:srgbClr val="CF5C00"/>
                </a:solidFill>
                <a:latin typeface="LMMonoLt10-Bold"/>
              </a:rPr>
              <a:t>!= </a:t>
            </a:r>
            <a:r>
              <a:rPr lang="en-US" sz="1400" b="0" i="0" u="none" strike="noStrike" baseline="0" dirty="0">
                <a:solidFill>
                  <a:srgbClr val="4F9A05"/>
                </a:solidFill>
                <a:latin typeface="LMMono10-Regular"/>
              </a:rPr>
              <a:t>'(null)' </a:t>
            </a:r>
            <a:r>
              <a:rPr lang="en-US" sz="1400" b="1" i="0" u="none" strike="noStrike" baseline="0" dirty="0">
                <a:solidFill>
                  <a:srgbClr val="CF5C00"/>
                </a:solidFill>
                <a:latin typeface="LMMonoLt10-Bold"/>
              </a:rPr>
              <a:t>&amp;</a:t>
            </a:r>
          </a:p>
          <a:p>
            <a:pPr lvl="2"/>
            <a:r>
              <a:rPr lang="en-US" sz="1400" b="0" i="0" u="none" strike="noStrike" baseline="0" dirty="0">
                <a:solidFill>
                  <a:srgbClr val="000000"/>
                </a:solidFill>
                <a:latin typeface="LMMono10-Regular"/>
              </a:rPr>
              <a:t>VIC_RACE </a:t>
            </a:r>
            <a:r>
              <a:rPr lang="en-US" sz="1400" b="1" i="0" u="none" strike="noStrike" baseline="0" dirty="0">
                <a:solidFill>
                  <a:srgbClr val="CF5C00"/>
                </a:solidFill>
                <a:latin typeface="LMMonoLt10-Bold"/>
              </a:rPr>
              <a:t>!= </a:t>
            </a:r>
            <a:r>
              <a:rPr lang="en-US" sz="1400" b="0" i="0" u="none" strike="noStrike" baseline="0" dirty="0">
                <a:solidFill>
                  <a:srgbClr val="4F9A05"/>
                </a:solidFill>
                <a:latin typeface="LMMono10-Regular"/>
              </a:rPr>
              <a:t>'(null)' </a:t>
            </a:r>
            <a:r>
              <a:rPr lang="en-US" sz="1400" b="1" i="0" u="none" strike="noStrike" baseline="0" dirty="0">
                <a:solidFill>
                  <a:srgbClr val="CF5C00"/>
                </a:solidFill>
                <a:latin typeface="LMMonoLt10-Bold"/>
              </a:rPr>
              <a:t>&amp;</a:t>
            </a:r>
          </a:p>
          <a:p>
            <a:pPr lvl="2"/>
            <a:r>
              <a:rPr lang="en-US" sz="1400" b="0" i="0" u="none" strike="noStrike" baseline="0" dirty="0">
                <a:solidFill>
                  <a:srgbClr val="000000"/>
                </a:solidFill>
                <a:latin typeface="LMMono10-Regular"/>
              </a:rPr>
              <a:t>PERP_RACE </a:t>
            </a:r>
            <a:r>
              <a:rPr lang="en-US" sz="1400" b="1" i="0" u="none" strike="noStrike" baseline="0" dirty="0">
                <a:solidFill>
                  <a:srgbClr val="CF5C00"/>
                </a:solidFill>
                <a:latin typeface="LMMonoLt10-Bold"/>
              </a:rPr>
              <a:t>!= </a:t>
            </a:r>
            <a:r>
              <a:rPr lang="en-US" sz="1400" b="0" i="0" u="none" strike="noStrike" baseline="0" dirty="0">
                <a:solidFill>
                  <a:srgbClr val="4F9A05"/>
                </a:solidFill>
                <a:latin typeface="LMMono10-Regular"/>
              </a:rPr>
              <a:t>'UNKNOWN' </a:t>
            </a:r>
            <a:r>
              <a:rPr lang="en-US" sz="1400" b="1" i="0" u="none" strike="noStrike" baseline="0" dirty="0">
                <a:solidFill>
                  <a:srgbClr val="CF5C00"/>
                </a:solidFill>
                <a:latin typeface="LMMonoLt10-Bold"/>
              </a:rPr>
              <a:t>&amp;</a:t>
            </a:r>
          </a:p>
          <a:p>
            <a:pPr lvl="2"/>
            <a:r>
              <a:rPr lang="en-US" sz="1400" b="0" i="0" u="none" strike="noStrike" baseline="0" dirty="0">
                <a:solidFill>
                  <a:srgbClr val="000000"/>
                </a:solidFill>
                <a:latin typeface="LMMono10-Regular"/>
              </a:rPr>
              <a:t>VIC_RACE </a:t>
            </a:r>
            <a:r>
              <a:rPr lang="en-US" sz="1400" b="1" i="0" u="none" strike="noStrike" baseline="0" dirty="0">
                <a:solidFill>
                  <a:srgbClr val="CF5C00"/>
                </a:solidFill>
                <a:latin typeface="LMMonoLt10-Bold"/>
              </a:rPr>
              <a:t>!= </a:t>
            </a:r>
            <a:r>
              <a:rPr lang="en-US" sz="1400" b="0" i="0" u="none" strike="noStrike" baseline="0" dirty="0">
                <a:solidFill>
                  <a:srgbClr val="4F9A05"/>
                </a:solidFill>
                <a:latin typeface="LMMono10-Regular"/>
              </a:rPr>
              <a:t>'UNKNOWN’</a:t>
            </a:r>
            <a:r>
              <a:rPr lang="en-US" sz="1400" b="0" i="0" u="none" strike="noStrike" baseline="0" dirty="0">
                <a:solidFill>
                  <a:srgbClr val="000000"/>
                </a:solidFill>
                <a:latin typeface="LMMono10-Regular"/>
              </a:rPr>
              <a:t>)</a:t>
            </a:r>
          </a:p>
        </p:txBody>
      </p:sp>
      <p:sp>
        <p:nvSpPr>
          <p:cNvPr id="9" name="TextBox 8">
            <a:extLst>
              <a:ext uri="{FF2B5EF4-FFF2-40B4-BE49-F238E27FC236}">
                <a16:creationId xmlns:a16="http://schemas.microsoft.com/office/drawing/2014/main" id="{D4A5A315-E224-C4BD-7C15-5A5EDC75B246}"/>
              </a:ext>
            </a:extLst>
          </p:cNvPr>
          <p:cNvSpPr txBox="1"/>
          <p:nvPr/>
        </p:nvSpPr>
        <p:spPr>
          <a:xfrm>
            <a:off x="680321" y="4419261"/>
            <a:ext cx="8587818" cy="1600438"/>
          </a:xfrm>
          <a:prstGeom prst="rect">
            <a:avLst/>
          </a:prstGeom>
          <a:noFill/>
        </p:spPr>
        <p:txBody>
          <a:bodyPr wrap="square">
            <a:spAutoFit/>
          </a:bodyPr>
          <a:lstStyle/>
          <a:p>
            <a:pPr algn="l"/>
            <a:r>
              <a:rPr lang="en-US" sz="1400" b="0" i="0" u="none" strike="noStrike" baseline="0" dirty="0">
                <a:solidFill>
                  <a:srgbClr val="000000"/>
                </a:solidFill>
                <a:latin typeface="LMMono10-Regular"/>
              </a:rPr>
              <a:t>nypd_clean_data</a:t>
            </a:r>
            <a:r>
              <a:rPr lang="en-US" sz="1400" b="1" i="0" u="none" strike="noStrike" baseline="0" dirty="0">
                <a:solidFill>
                  <a:srgbClr val="CF5C00"/>
                </a:solidFill>
                <a:latin typeface="LMMonoLt10-Bold"/>
              </a:rPr>
              <a:t>$</a:t>
            </a:r>
            <a:r>
              <a:rPr lang="en-US" sz="1400" b="0" i="0" u="none" strike="noStrike" baseline="0" dirty="0">
                <a:solidFill>
                  <a:srgbClr val="000000"/>
                </a:solidFill>
                <a:latin typeface="LMMono10-Regular"/>
              </a:rPr>
              <a:t>PERP_RACE </a:t>
            </a:r>
            <a:r>
              <a:rPr lang="en-US" sz="1400" b="0" i="0" u="none" strike="noStrike" baseline="0" dirty="0">
                <a:solidFill>
                  <a:srgbClr val="8F5A03"/>
                </a:solidFill>
                <a:latin typeface="LMMono10-Regular"/>
              </a:rPr>
              <a:t>&lt;-</a:t>
            </a:r>
          </a:p>
          <a:p>
            <a:pPr algn="l"/>
            <a:r>
              <a:rPr lang="en-US" sz="1400" b="1" i="0" u="none" strike="noStrike" baseline="0" dirty="0">
                <a:solidFill>
                  <a:srgbClr val="214A88"/>
                </a:solidFill>
                <a:latin typeface="LMMonoLt10-Bold"/>
              </a:rPr>
              <a:t>	replace</a:t>
            </a:r>
            <a:r>
              <a:rPr lang="en-US" sz="1400" b="0" i="0" u="none" strike="noStrike" baseline="0" dirty="0">
                <a:solidFill>
                  <a:srgbClr val="000000"/>
                </a:solidFill>
                <a:latin typeface="LMMono10-Regular"/>
              </a:rPr>
              <a:t>(nypd_clean_data</a:t>
            </a:r>
            <a:r>
              <a:rPr lang="en-US" sz="1400" b="1" i="0" u="none" strike="noStrike" baseline="0" dirty="0">
                <a:solidFill>
                  <a:srgbClr val="CF5C00"/>
                </a:solidFill>
                <a:latin typeface="LMMonoLt10-Bold"/>
              </a:rPr>
              <a:t>$</a:t>
            </a:r>
            <a:r>
              <a:rPr lang="en-US" sz="1400" b="0" i="0" u="none" strike="noStrike" baseline="0" dirty="0">
                <a:solidFill>
                  <a:srgbClr val="000000"/>
                </a:solidFill>
                <a:latin typeface="LMMono10-Regular"/>
              </a:rPr>
              <a:t>PERP_RACE,</a:t>
            </a:r>
          </a:p>
          <a:p>
            <a:pPr algn="l"/>
            <a:r>
              <a:rPr lang="en-US" sz="1400" b="0" i="0" u="none" strike="noStrike" baseline="0" dirty="0">
                <a:solidFill>
                  <a:srgbClr val="000000"/>
                </a:solidFill>
                <a:latin typeface="LMMono10-Regular"/>
              </a:rPr>
              <a:t>		   nypd_clean_data</a:t>
            </a:r>
            <a:r>
              <a:rPr lang="en-US" sz="1400" b="1" i="0" u="none" strike="noStrike" baseline="0" dirty="0">
                <a:solidFill>
                  <a:srgbClr val="CF5C00"/>
                </a:solidFill>
                <a:latin typeface="LMMonoLt10-Bold"/>
              </a:rPr>
              <a:t>$</a:t>
            </a:r>
            <a:r>
              <a:rPr lang="en-US" sz="1400" b="0" i="0" u="none" strike="noStrike" baseline="0" dirty="0">
                <a:solidFill>
                  <a:srgbClr val="000000"/>
                </a:solidFill>
                <a:latin typeface="LMMono10-Regular"/>
              </a:rPr>
              <a:t>PERP_RACE </a:t>
            </a:r>
            <a:r>
              <a:rPr lang="en-US" sz="1400" b="1" i="0" u="none" strike="noStrike" baseline="0" dirty="0">
                <a:solidFill>
                  <a:srgbClr val="CF5C00"/>
                </a:solidFill>
                <a:latin typeface="LMMonoLt10-Bold"/>
              </a:rPr>
              <a:t>== </a:t>
            </a:r>
            <a:r>
              <a:rPr lang="en-US" sz="1400" b="0" i="0" u="none" strike="noStrike" baseline="0" dirty="0">
                <a:solidFill>
                  <a:srgbClr val="4F9A05"/>
                </a:solidFill>
                <a:latin typeface="LMMono10-Regular"/>
              </a:rPr>
              <a:t>"AMERICAN INDIAN/ALASKAN NATIVE"</a:t>
            </a:r>
            <a:r>
              <a:rPr lang="en-US" sz="1400" b="0" i="0" u="none" strike="noStrike" baseline="0" dirty="0">
                <a:solidFill>
                  <a:srgbClr val="000000"/>
                </a:solidFill>
                <a:latin typeface="LMMono10-Regular"/>
              </a:rPr>
              <a:t>, </a:t>
            </a:r>
            <a:r>
              <a:rPr lang="en-US" sz="1400" b="0" i="0" u="none" strike="noStrike" baseline="0" dirty="0">
                <a:solidFill>
                  <a:srgbClr val="4F9A05"/>
                </a:solidFill>
                <a:latin typeface="LMMono10-Regular"/>
              </a:rPr>
              <a:t>"NATIVE"</a:t>
            </a:r>
            <a:r>
              <a:rPr lang="en-US" sz="1400" b="0" i="0" u="none" strike="noStrike" baseline="0" dirty="0">
                <a:solidFill>
                  <a:srgbClr val="000000"/>
                </a:solidFill>
                <a:latin typeface="LMMono10-Regular"/>
              </a:rPr>
              <a:t>)</a:t>
            </a:r>
            <a:endParaRPr lang="en-US" sz="1400" dirty="0">
              <a:solidFill>
                <a:srgbClr val="000000"/>
              </a:solidFill>
              <a:latin typeface="LMMono10-Regular"/>
            </a:endParaRPr>
          </a:p>
          <a:p>
            <a:pPr algn="l"/>
            <a:r>
              <a:rPr lang="en-US" sz="1400" dirty="0">
                <a:solidFill>
                  <a:srgbClr val="000000"/>
                </a:solidFill>
                <a:latin typeface="LMMono10-Regular"/>
              </a:rPr>
              <a:t>…</a:t>
            </a:r>
            <a:endParaRPr lang="en-US" sz="1400" b="0" i="0" u="none" strike="noStrike" baseline="0" dirty="0">
              <a:solidFill>
                <a:srgbClr val="000000"/>
              </a:solidFill>
              <a:latin typeface="LMMono10-Regular"/>
            </a:endParaRPr>
          </a:p>
          <a:p>
            <a:pPr algn="l"/>
            <a:r>
              <a:rPr lang="en-US" sz="1400" b="0" i="0" u="none" strike="noStrike" baseline="0" dirty="0">
                <a:solidFill>
                  <a:srgbClr val="000000"/>
                </a:solidFill>
                <a:latin typeface="LMMono10-Regular"/>
              </a:rPr>
              <a:t>nypd_clean_data</a:t>
            </a:r>
            <a:r>
              <a:rPr lang="en-US" sz="1400" b="1" i="0" u="none" strike="noStrike" baseline="0" dirty="0">
                <a:solidFill>
                  <a:srgbClr val="CF5C00"/>
                </a:solidFill>
                <a:latin typeface="LMMonoLt10-Bold"/>
              </a:rPr>
              <a:t>$</a:t>
            </a:r>
            <a:r>
              <a:rPr lang="en-US" sz="1400" b="0" i="0" u="none" strike="noStrike" baseline="0" dirty="0">
                <a:solidFill>
                  <a:srgbClr val="000000"/>
                </a:solidFill>
                <a:latin typeface="LMMono10-Regular"/>
              </a:rPr>
              <a:t>VIC_RACE </a:t>
            </a:r>
            <a:r>
              <a:rPr lang="en-US" sz="1400" b="0" i="0" u="none" strike="noStrike" baseline="0" dirty="0">
                <a:solidFill>
                  <a:srgbClr val="8F5A03"/>
                </a:solidFill>
                <a:latin typeface="LMMono10-Regular"/>
              </a:rPr>
              <a:t>&lt;-</a:t>
            </a:r>
          </a:p>
          <a:p>
            <a:pPr algn="l"/>
            <a:r>
              <a:rPr lang="en-US" sz="1400" b="1" i="0" u="none" strike="noStrike" baseline="0" dirty="0">
                <a:solidFill>
                  <a:srgbClr val="214A88"/>
                </a:solidFill>
                <a:latin typeface="LMMonoLt10-Bold"/>
              </a:rPr>
              <a:t>	replace</a:t>
            </a:r>
            <a:r>
              <a:rPr lang="en-US" sz="1400" b="0" i="0" u="none" strike="noStrike" baseline="0" dirty="0">
                <a:solidFill>
                  <a:srgbClr val="000000"/>
                </a:solidFill>
                <a:latin typeface="LMMono10-Regular"/>
              </a:rPr>
              <a:t>(nypd_clean_data</a:t>
            </a:r>
            <a:r>
              <a:rPr lang="en-US" sz="1400" b="1" i="0" u="none" strike="noStrike" baseline="0" dirty="0">
                <a:solidFill>
                  <a:srgbClr val="CF5C00"/>
                </a:solidFill>
                <a:latin typeface="LMMonoLt10-Bold"/>
              </a:rPr>
              <a:t>$</a:t>
            </a:r>
            <a:r>
              <a:rPr lang="en-US" sz="1400" b="0" i="0" u="none" strike="noStrike" baseline="0" dirty="0">
                <a:solidFill>
                  <a:srgbClr val="000000"/>
                </a:solidFill>
                <a:latin typeface="LMMono10-Regular"/>
              </a:rPr>
              <a:t>VIC_RACE,</a:t>
            </a:r>
          </a:p>
          <a:p>
            <a:pPr algn="l"/>
            <a:r>
              <a:rPr lang="en-US" sz="1400" b="0" i="0" u="none" strike="noStrike" baseline="0" dirty="0">
                <a:solidFill>
                  <a:srgbClr val="000000"/>
                </a:solidFill>
                <a:latin typeface="LMMono10-Regular"/>
              </a:rPr>
              <a:t>		   nypd_clean_data</a:t>
            </a:r>
            <a:r>
              <a:rPr lang="en-US" sz="1400" b="1" i="0" u="none" strike="noStrike" baseline="0" dirty="0">
                <a:solidFill>
                  <a:srgbClr val="CF5C00"/>
                </a:solidFill>
                <a:latin typeface="LMMonoLt10-Bold"/>
              </a:rPr>
              <a:t>$</a:t>
            </a:r>
            <a:r>
              <a:rPr lang="en-US" sz="1400" b="0" i="0" u="none" strike="noStrike" baseline="0" dirty="0">
                <a:solidFill>
                  <a:srgbClr val="000000"/>
                </a:solidFill>
                <a:latin typeface="LMMono10-Regular"/>
              </a:rPr>
              <a:t>VIC_RACE </a:t>
            </a:r>
            <a:r>
              <a:rPr lang="en-US" sz="1400" b="1" i="0" u="none" strike="noStrike" baseline="0" dirty="0">
                <a:solidFill>
                  <a:srgbClr val="CF5C00"/>
                </a:solidFill>
                <a:latin typeface="LMMonoLt10-Bold"/>
              </a:rPr>
              <a:t>== </a:t>
            </a:r>
            <a:r>
              <a:rPr lang="en-US" sz="1400" b="0" i="0" u="none" strike="noStrike" baseline="0" dirty="0">
                <a:solidFill>
                  <a:srgbClr val="4F9A05"/>
                </a:solidFill>
                <a:latin typeface="LMMono10-Regular"/>
              </a:rPr>
              <a:t>"ASIAN / PACIFIC ISLANDER"</a:t>
            </a:r>
            <a:r>
              <a:rPr lang="en-US" sz="1400" b="0" i="0" u="none" strike="noStrike" baseline="0" dirty="0">
                <a:solidFill>
                  <a:srgbClr val="000000"/>
                </a:solidFill>
                <a:latin typeface="LMMono10-Regular"/>
              </a:rPr>
              <a:t>, </a:t>
            </a:r>
            <a:r>
              <a:rPr lang="en-US" sz="1400" b="0" i="0" u="none" strike="noStrike" baseline="0" dirty="0">
                <a:solidFill>
                  <a:srgbClr val="4F9A05"/>
                </a:solidFill>
                <a:latin typeface="LMMono10-Regular"/>
              </a:rPr>
              <a:t>"ASIAN"</a:t>
            </a:r>
            <a:r>
              <a:rPr lang="en-US" sz="1400" b="0" i="0" u="none" strike="noStrike" baseline="0" dirty="0">
                <a:solidFill>
                  <a:srgbClr val="000000"/>
                </a:solidFill>
                <a:latin typeface="LMMono10-Regular"/>
              </a:rPr>
              <a:t>)</a:t>
            </a:r>
            <a:endParaRPr lang="en-US" sz="1400" dirty="0"/>
          </a:p>
        </p:txBody>
      </p:sp>
    </p:spTree>
    <p:extLst>
      <p:ext uri="{BB962C8B-B14F-4D97-AF65-F5344CB8AC3E}">
        <p14:creationId xmlns:p14="http://schemas.microsoft.com/office/powerpoint/2010/main" val="717248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FFD45-5106-D06D-160D-DAE9BFF3D84E}"/>
              </a:ext>
            </a:extLst>
          </p:cNvPr>
          <p:cNvSpPr>
            <a:spLocks noGrp="1"/>
          </p:cNvSpPr>
          <p:nvPr>
            <p:ph type="title"/>
          </p:nvPr>
        </p:nvSpPr>
        <p:spPr/>
        <p:txBody>
          <a:bodyPr/>
          <a:lstStyle/>
          <a:p>
            <a:r>
              <a:rPr lang="en-US" dirty="0"/>
              <a:t>Analysis and Visualizations</a:t>
            </a:r>
            <a:br>
              <a:rPr lang="en-US" dirty="0"/>
            </a:br>
            <a:r>
              <a:rPr lang="en-US" sz="1400" dirty="0"/>
              <a:t>Race-on-race Shootings</a:t>
            </a:r>
            <a:endParaRPr lang="en-US" dirty="0"/>
          </a:p>
        </p:txBody>
      </p:sp>
      <p:sp>
        <p:nvSpPr>
          <p:cNvPr id="5" name="TextBox 4">
            <a:extLst>
              <a:ext uri="{FF2B5EF4-FFF2-40B4-BE49-F238E27FC236}">
                <a16:creationId xmlns:a16="http://schemas.microsoft.com/office/drawing/2014/main" id="{B7A89339-E8CD-DE68-BA2C-0970BA9BA89D}"/>
              </a:ext>
            </a:extLst>
          </p:cNvPr>
          <p:cNvSpPr txBox="1"/>
          <p:nvPr/>
        </p:nvSpPr>
        <p:spPr>
          <a:xfrm>
            <a:off x="6380730" y="2413337"/>
            <a:ext cx="6757427" cy="2031325"/>
          </a:xfrm>
          <a:prstGeom prst="rect">
            <a:avLst/>
          </a:prstGeom>
          <a:noFill/>
        </p:spPr>
        <p:txBody>
          <a:bodyPr wrap="square">
            <a:spAutoFit/>
          </a:bodyPr>
          <a:lstStyle/>
          <a:p>
            <a:pPr algn="l"/>
            <a:r>
              <a:rPr lang="en-US" sz="1400" b="1" i="0" u="none" strike="noStrike" baseline="0" dirty="0">
                <a:solidFill>
                  <a:srgbClr val="214A88"/>
                </a:solidFill>
                <a:latin typeface="LMMonoLt10-Bold"/>
              </a:rPr>
              <a:t>ggplot</a:t>
            </a:r>
            <a:r>
              <a:rPr lang="en-US" sz="1400" b="0" i="0" u="none" strike="noStrike" baseline="0" dirty="0">
                <a:solidFill>
                  <a:srgbClr val="000000"/>
                </a:solidFill>
                <a:latin typeface="LMMono10-Regular"/>
              </a:rPr>
              <a:t>(nypd_clean_data, </a:t>
            </a:r>
            <a:r>
              <a:rPr lang="en-US" sz="1400" b="1" i="0" u="none" strike="noStrike" baseline="0" dirty="0">
                <a:solidFill>
                  <a:srgbClr val="214A88"/>
                </a:solidFill>
                <a:latin typeface="LMMonoLt10-Bold"/>
              </a:rPr>
              <a:t>aes</a:t>
            </a:r>
            <a:r>
              <a:rPr lang="en-US" sz="1400" b="0" i="0" u="none" strike="noStrike" baseline="0" dirty="0">
                <a:solidFill>
                  <a:srgbClr val="000000"/>
                </a:solidFill>
                <a:latin typeface="LMMono10-Regular"/>
              </a:rPr>
              <a:t>(</a:t>
            </a:r>
            <a:r>
              <a:rPr lang="en-US" sz="1400" b="0" i="0" u="none" strike="noStrike" baseline="0" dirty="0">
                <a:solidFill>
                  <a:srgbClr val="214A88"/>
                </a:solidFill>
                <a:latin typeface="LMMono10-Regular"/>
              </a:rPr>
              <a:t>x = </a:t>
            </a:r>
            <a:r>
              <a:rPr lang="en-US" sz="1400" b="0" i="0" u="none" strike="noStrike" baseline="0" dirty="0">
                <a:solidFill>
                  <a:srgbClr val="000000"/>
                </a:solidFill>
                <a:latin typeface="LMMono10-Regular"/>
              </a:rPr>
              <a:t>PERP_RACE, </a:t>
            </a:r>
            <a:r>
              <a:rPr lang="en-US" sz="1400" b="0" i="0" u="none" strike="noStrike" baseline="0" dirty="0">
                <a:solidFill>
                  <a:srgbClr val="214A88"/>
                </a:solidFill>
                <a:latin typeface="LMMono10-Regular"/>
              </a:rPr>
              <a:t>fill = </a:t>
            </a:r>
            <a:r>
              <a:rPr lang="en-US" sz="1400" b="0" i="0" u="none" strike="noStrike" baseline="0" dirty="0">
                <a:solidFill>
                  <a:srgbClr val="000000"/>
                </a:solidFill>
                <a:latin typeface="LMMono10-Regular"/>
              </a:rPr>
              <a:t>VIC_RACE)) </a:t>
            </a:r>
            <a:r>
              <a:rPr lang="en-US" sz="1400" b="1" i="0" u="none" strike="noStrike" baseline="0" dirty="0">
                <a:solidFill>
                  <a:srgbClr val="CF5C00"/>
                </a:solidFill>
                <a:latin typeface="LMMonoLt10-Bold"/>
              </a:rPr>
              <a:t>+</a:t>
            </a:r>
          </a:p>
          <a:p>
            <a:pPr algn="l"/>
            <a:r>
              <a:rPr lang="en-US" sz="1400" b="1" i="0" u="none" strike="noStrike" baseline="0" dirty="0">
                <a:solidFill>
                  <a:srgbClr val="214A88"/>
                </a:solidFill>
                <a:latin typeface="LMMonoLt10-Bold"/>
              </a:rPr>
              <a:t>	geom_bar</a:t>
            </a:r>
            <a:r>
              <a:rPr lang="en-US" sz="1400" b="0" i="0" u="none" strike="noStrike" baseline="0" dirty="0">
                <a:solidFill>
                  <a:srgbClr val="000000"/>
                </a:solidFill>
                <a:latin typeface="LMMono10-Regular"/>
              </a:rPr>
              <a:t>() </a:t>
            </a:r>
            <a:r>
              <a:rPr lang="en-US" sz="1400" b="1" i="0" u="none" strike="noStrike" baseline="0" dirty="0">
                <a:solidFill>
                  <a:srgbClr val="CF5C00"/>
                </a:solidFill>
                <a:latin typeface="LMMonoLt10-Bold"/>
              </a:rPr>
              <a:t>+</a:t>
            </a:r>
          </a:p>
          <a:p>
            <a:pPr algn="l"/>
            <a:r>
              <a:rPr lang="en-US" sz="1400" b="1" i="0" u="none" strike="noStrike" baseline="0" dirty="0">
                <a:solidFill>
                  <a:srgbClr val="214A88"/>
                </a:solidFill>
                <a:latin typeface="LMMonoLt10-Bold"/>
              </a:rPr>
              <a:t>	labs</a:t>
            </a:r>
            <a:r>
              <a:rPr lang="en-US" sz="1400" b="0" i="0" u="none" strike="noStrike" baseline="0" dirty="0">
                <a:solidFill>
                  <a:srgbClr val="000000"/>
                </a:solidFill>
                <a:latin typeface="LMMono10-Regular"/>
              </a:rPr>
              <a:t>(</a:t>
            </a:r>
            <a:r>
              <a:rPr lang="en-US" sz="1400" b="0" i="0" u="none" strike="noStrike" baseline="0" dirty="0">
                <a:solidFill>
                  <a:srgbClr val="214A88"/>
                </a:solidFill>
                <a:latin typeface="LMMono10-Regular"/>
              </a:rPr>
              <a:t>title = </a:t>
            </a:r>
            <a:r>
              <a:rPr lang="en-US" sz="1400" b="0" i="0" u="none" strike="noStrike" baseline="0" dirty="0">
                <a:solidFill>
                  <a:srgbClr val="4F9A05"/>
                </a:solidFill>
                <a:latin typeface="LMMono10-Regular"/>
              </a:rPr>
              <a:t>"Race-on-Race Shootings"</a:t>
            </a:r>
            <a:r>
              <a:rPr lang="en-US" sz="1400" b="0" i="0" u="none" strike="noStrike" baseline="0" dirty="0">
                <a:solidFill>
                  <a:srgbClr val="000000"/>
                </a:solidFill>
                <a:latin typeface="LMMono10-Regular"/>
              </a:rPr>
              <a:t>,</a:t>
            </a:r>
          </a:p>
          <a:p>
            <a:pPr algn="l"/>
            <a:r>
              <a:rPr lang="en-US" sz="1400" b="0" i="0" u="none" strike="noStrike" baseline="0" dirty="0">
                <a:solidFill>
                  <a:srgbClr val="214A88"/>
                </a:solidFill>
                <a:latin typeface="LMMono10-Regular"/>
              </a:rPr>
              <a:t>		x = </a:t>
            </a:r>
            <a:r>
              <a:rPr lang="en-US" sz="1400" b="0" i="0" u="none" strike="noStrike" baseline="0" dirty="0">
                <a:solidFill>
                  <a:srgbClr val="4F9A05"/>
                </a:solidFill>
                <a:latin typeface="LMMono10-Regular"/>
              </a:rPr>
              <a:t>"Perpetrator Race"</a:t>
            </a:r>
            <a:r>
              <a:rPr lang="en-US" sz="1400" b="0" i="0" u="none" strike="noStrike" baseline="0" dirty="0">
                <a:solidFill>
                  <a:srgbClr val="000000"/>
                </a:solidFill>
                <a:latin typeface="LMMono10-Regular"/>
              </a:rPr>
              <a:t>,</a:t>
            </a:r>
          </a:p>
          <a:p>
            <a:pPr algn="l"/>
            <a:r>
              <a:rPr lang="en-US" sz="1400" b="0" i="0" u="none" strike="noStrike" baseline="0" dirty="0">
                <a:solidFill>
                  <a:srgbClr val="214A88"/>
                </a:solidFill>
                <a:latin typeface="LMMono10-Regular"/>
              </a:rPr>
              <a:t>		y = </a:t>
            </a:r>
            <a:r>
              <a:rPr lang="en-US" sz="1400" b="0" i="0" u="none" strike="noStrike" baseline="0" dirty="0">
                <a:solidFill>
                  <a:srgbClr val="4F9A05"/>
                </a:solidFill>
                <a:latin typeface="LMMono10-Regular"/>
              </a:rPr>
              <a:t>"Number of Incidents"</a:t>
            </a:r>
            <a:r>
              <a:rPr lang="en-US" sz="1400" b="0" i="0" u="none" strike="noStrike" baseline="0" dirty="0">
                <a:solidFill>
                  <a:srgbClr val="000000"/>
                </a:solidFill>
                <a:latin typeface="LMMono10-Regular"/>
              </a:rPr>
              <a:t>,</a:t>
            </a:r>
          </a:p>
          <a:p>
            <a:pPr algn="l"/>
            <a:r>
              <a:rPr lang="en-US" sz="1400" dirty="0">
                <a:solidFill>
                  <a:srgbClr val="214A88"/>
                </a:solidFill>
                <a:latin typeface="LMMono10-Regular"/>
              </a:rPr>
              <a:t>		f</a:t>
            </a:r>
            <a:r>
              <a:rPr lang="en-US" sz="1400" b="0" i="0" u="none" strike="noStrike" baseline="0" dirty="0">
                <a:solidFill>
                  <a:srgbClr val="214A88"/>
                </a:solidFill>
                <a:latin typeface="LMMono10-Regular"/>
              </a:rPr>
              <a:t>ill = </a:t>
            </a:r>
            <a:r>
              <a:rPr lang="en-US" sz="1400" b="0" i="0" u="none" strike="noStrike" baseline="0" dirty="0">
                <a:solidFill>
                  <a:srgbClr val="4F9A05"/>
                </a:solidFill>
                <a:latin typeface="LMMono10-Regular"/>
              </a:rPr>
              <a:t>"Victim Race"</a:t>
            </a:r>
            <a:r>
              <a:rPr lang="en-US" sz="1400" b="0" i="0" u="none" strike="noStrike" baseline="0" dirty="0">
                <a:solidFill>
                  <a:srgbClr val="000000"/>
                </a:solidFill>
                <a:latin typeface="LMMono10-Regular"/>
              </a:rPr>
              <a:t>) </a:t>
            </a:r>
            <a:r>
              <a:rPr lang="en-US" sz="1400" b="1" i="0" u="none" strike="noStrike" baseline="0" dirty="0">
                <a:solidFill>
                  <a:srgbClr val="CF5C00"/>
                </a:solidFill>
                <a:latin typeface="LMMonoLt10-Bold"/>
              </a:rPr>
              <a:t>+</a:t>
            </a:r>
          </a:p>
          <a:p>
            <a:pPr algn="l"/>
            <a:r>
              <a:rPr lang="en-US" sz="1400" b="1" i="0" u="none" strike="noStrike" baseline="0" dirty="0">
                <a:solidFill>
                  <a:srgbClr val="214A88"/>
                </a:solidFill>
                <a:latin typeface="LMMonoLt10-Bold"/>
              </a:rPr>
              <a:t>	theme_minimal</a:t>
            </a:r>
            <a:r>
              <a:rPr lang="en-US" sz="1400" b="0" i="0" u="none" strike="noStrike" baseline="0" dirty="0">
                <a:solidFill>
                  <a:srgbClr val="000000"/>
                </a:solidFill>
                <a:latin typeface="LMMono10-Regular"/>
              </a:rPr>
              <a:t>() </a:t>
            </a:r>
            <a:r>
              <a:rPr lang="en-US" sz="1400" b="1" i="0" u="none" strike="noStrike" baseline="0" dirty="0">
                <a:solidFill>
                  <a:srgbClr val="CF5C00"/>
                </a:solidFill>
                <a:latin typeface="LMMonoLt10-Bold"/>
              </a:rPr>
              <a:t>+</a:t>
            </a:r>
          </a:p>
          <a:p>
            <a:pPr algn="l"/>
            <a:r>
              <a:rPr lang="en-US" sz="1400" b="1" i="0" u="none" strike="noStrike" baseline="0" dirty="0">
                <a:solidFill>
                  <a:srgbClr val="214A88"/>
                </a:solidFill>
                <a:latin typeface="LMMonoLt10-Bold"/>
              </a:rPr>
              <a:t>	theme</a:t>
            </a:r>
            <a:r>
              <a:rPr lang="en-US" sz="1400" b="0" i="0" u="none" strike="noStrike" baseline="0" dirty="0">
                <a:solidFill>
                  <a:srgbClr val="000000"/>
                </a:solidFill>
                <a:latin typeface="LMMono10-Regular"/>
              </a:rPr>
              <a:t>(</a:t>
            </a:r>
            <a:r>
              <a:rPr lang="en-US" sz="1400" b="0" i="0" u="none" strike="noStrike" baseline="0" dirty="0">
                <a:solidFill>
                  <a:srgbClr val="214A88"/>
                </a:solidFill>
                <a:latin typeface="LMMono10-Regular"/>
              </a:rPr>
              <a:t>axis.text.x = </a:t>
            </a:r>
            <a:r>
              <a:rPr lang="en-US" sz="1400" b="1" i="0" u="none" strike="noStrike" baseline="0" dirty="0">
                <a:solidFill>
                  <a:srgbClr val="214A88"/>
                </a:solidFill>
                <a:latin typeface="LMMonoLt10-Bold"/>
              </a:rPr>
              <a:t>element_text</a:t>
            </a:r>
            <a:r>
              <a:rPr lang="en-US" sz="1400" b="0" i="0" u="none" strike="noStrike" baseline="0" dirty="0">
                <a:solidFill>
                  <a:srgbClr val="000000"/>
                </a:solidFill>
                <a:latin typeface="LMMono10-Regular"/>
              </a:rPr>
              <a:t>(</a:t>
            </a:r>
            <a:r>
              <a:rPr lang="en-US" sz="1400" b="0" i="0" u="none" strike="noStrike" baseline="0" dirty="0">
                <a:solidFill>
                  <a:srgbClr val="214A88"/>
                </a:solidFill>
                <a:latin typeface="LMMono10-Regular"/>
              </a:rPr>
              <a:t>angle = </a:t>
            </a:r>
            <a:r>
              <a:rPr lang="en-US" sz="1400" b="0" i="0" u="none" strike="noStrike" baseline="0" dirty="0">
                <a:solidFill>
                  <a:srgbClr val="0000CF"/>
                </a:solidFill>
                <a:latin typeface="LMMono10-Regular"/>
              </a:rPr>
              <a:t>45</a:t>
            </a:r>
            <a:r>
              <a:rPr lang="en-US" sz="1400" b="0" i="0" u="none" strike="noStrike" baseline="0" dirty="0">
                <a:solidFill>
                  <a:srgbClr val="000000"/>
                </a:solidFill>
                <a:latin typeface="LMMono10-Regular"/>
              </a:rPr>
              <a:t>, </a:t>
            </a:r>
            <a:r>
              <a:rPr lang="en-US" sz="1400" b="0" i="0" u="none" strike="noStrike" baseline="0" dirty="0">
                <a:solidFill>
                  <a:srgbClr val="214A88"/>
                </a:solidFill>
                <a:latin typeface="LMMono10-Regular"/>
              </a:rPr>
              <a:t>hjust = </a:t>
            </a:r>
            <a:r>
              <a:rPr lang="en-US" sz="1400" b="0" i="0" u="none" strike="noStrike" baseline="0" dirty="0">
                <a:solidFill>
                  <a:srgbClr val="0000CF"/>
                </a:solidFill>
                <a:latin typeface="LMMono10-Regular"/>
              </a:rPr>
              <a:t>1</a:t>
            </a:r>
            <a:r>
              <a:rPr lang="en-US" sz="1400" b="0" i="0" u="none" strike="noStrike" baseline="0" dirty="0">
                <a:solidFill>
                  <a:srgbClr val="000000"/>
                </a:solidFill>
                <a:latin typeface="LMMono10-Regular"/>
              </a:rPr>
              <a:t>)) </a:t>
            </a:r>
            <a:r>
              <a:rPr lang="en-US" sz="1400" b="1" i="0" u="none" strike="noStrike" baseline="0" dirty="0">
                <a:solidFill>
                  <a:srgbClr val="CF5C00"/>
                </a:solidFill>
                <a:latin typeface="LMMonoLt10-Bold"/>
              </a:rPr>
              <a:t>+</a:t>
            </a:r>
          </a:p>
          <a:p>
            <a:pPr algn="l"/>
            <a:r>
              <a:rPr lang="en-US" sz="1400" b="1" i="0" u="none" strike="noStrike" baseline="0" dirty="0">
                <a:solidFill>
                  <a:srgbClr val="214A88"/>
                </a:solidFill>
                <a:latin typeface="LMMonoLt10-Bold"/>
              </a:rPr>
              <a:t>	scale_fill_brewer</a:t>
            </a:r>
            <a:r>
              <a:rPr lang="en-US" sz="1400" b="0" i="0" u="none" strike="noStrike" baseline="0" dirty="0">
                <a:solidFill>
                  <a:srgbClr val="000000"/>
                </a:solidFill>
                <a:latin typeface="LMMono10-Regular"/>
              </a:rPr>
              <a:t>(</a:t>
            </a:r>
            <a:r>
              <a:rPr lang="en-US" sz="1400" b="0" i="0" u="none" strike="noStrike" baseline="0" dirty="0">
                <a:solidFill>
                  <a:srgbClr val="214A88"/>
                </a:solidFill>
                <a:latin typeface="LMMono10-Regular"/>
              </a:rPr>
              <a:t>palette = </a:t>
            </a:r>
            <a:r>
              <a:rPr lang="en-US" sz="1400" b="0" i="0" u="none" strike="noStrike" baseline="0" dirty="0">
                <a:solidFill>
                  <a:srgbClr val="4F9A05"/>
                </a:solidFill>
                <a:latin typeface="LMMono10-Regular"/>
              </a:rPr>
              <a:t>"Set3"</a:t>
            </a:r>
            <a:r>
              <a:rPr lang="en-US" sz="1400" b="0" i="0" u="none" strike="noStrike" baseline="0" dirty="0">
                <a:solidFill>
                  <a:srgbClr val="000000"/>
                </a:solidFill>
                <a:latin typeface="LMMono10-Regular"/>
              </a:rPr>
              <a:t>)</a:t>
            </a:r>
            <a:endParaRPr lang="en-US" sz="1400" dirty="0"/>
          </a:p>
        </p:txBody>
      </p:sp>
      <p:pic>
        <p:nvPicPr>
          <p:cNvPr id="7" name="Picture 6">
            <a:extLst>
              <a:ext uri="{FF2B5EF4-FFF2-40B4-BE49-F238E27FC236}">
                <a16:creationId xmlns:a16="http://schemas.microsoft.com/office/drawing/2014/main" id="{C8BA2FE8-6C98-FC35-6733-5B1F4EF4E4FA}"/>
              </a:ext>
            </a:extLst>
          </p:cNvPr>
          <p:cNvPicPr>
            <a:picLocks noChangeAspect="1"/>
          </p:cNvPicPr>
          <p:nvPr/>
        </p:nvPicPr>
        <p:blipFill>
          <a:blip r:embed="rId3"/>
          <a:stretch>
            <a:fillRect/>
          </a:stretch>
        </p:blipFill>
        <p:spPr>
          <a:xfrm>
            <a:off x="680321" y="2592758"/>
            <a:ext cx="4981383" cy="3295245"/>
          </a:xfrm>
          <a:prstGeom prst="rect">
            <a:avLst/>
          </a:prstGeom>
        </p:spPr>
      </p:pic>
    </p:spTree>
    <p:extLst>
      <p:ext uri="{BB962C8B-B14F-4D97-AF65-F5344CB8AC3E}">
        <p14:creationId xmlns:p14="http://schemas.microsoft.com/office/powerpoint/2010/main" val="39979904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4770-8902-D229-484F-1FA109E3AB1F}"/>
              </a:ext>
            </a:extLst>
          </p:cNvPr>
          <p:cNvSpPr>
            <a:spLocks noGrp="1"/>
          </p:cNvSpPr>
          <p:nvPr>
            <p:ph type="title"/>
          </p:nvPr>
        </p:nvSpPr>
        <p:spPr/>
        <p:txBody>
          <a:bodyPr/>
          <a:lstStyle/>
          <a:p>
            <a:r>
              <a:rPr lang="en-US" dirty="0"/>
              <a:t>Sources of Bias</a:t>
            </a:r>
          </a:p>
        </p:txBody>
      </p:sp>
      <p:sp>
        <p:nvSpPr>
          <p:cNvPr id="3" name="Content Placeholder 2">
            <a:extLst>
              <a:ext uri="{FF2B5EF4-FFF2-40B4-BE49-F238E27FC236}">
                <a16:creationId xmlns:a16="http://schemas.microsoft.com/office/drawing/2014/main" id="{6E9D8A80-B9E2-97FA-BE58-B1EF814DDC8D}"/>
              </a:ext>
            </a:extLst>
          </p:cNvPr>
          <p:cNvSpPr>
            <a:spLocks noGrp="1"/>
          </p:cNvSpPr>
          <p:nvPr>
            <p:ph idx="1"/>
          </p:nvPr>
        </p:nvSpPr>
        <p:spPr/>
        <p:txBody>
          <a:bodyPr/>
          <a:lstStyle/>
          <a:p>
            <a:r>
              <a:rPr lang="en-US" dirty="0"/>
              <a:t>Underreporting</a:t>
            </a:r>
          </a:p>
          <a:p>
            <a:r>
              <a:rPr lang="en-US" dirty="0"/>
              <a:t>Selection</a:t>
            </a:r>
          </a:p>
          <a:p>
            <a:r>
              <a:rPr lang="en-US" dirty="0"/>
              <a:t>Sampling</a:t>
            </a:r>
          </a:p>
          <a:p>
            <a:r>
              <a:rPr lang="en-US" dirty="0"/>
              <a:t>Data Collection</a:t>
            </a:r>
          </a:p>
          <a:p>
            <a:r>
              <a:rPr lang="en-US" dirty="0"/>
              <a:t>Data Quality Issues</a:t>
            </a:r>
          </a:p>
          <a:p>
            <a:r>
              <a:rPr lang="en-US" dirty="0"/>
              <a:t>Contextual Factors</a:t>
            </a:r>
          </a:p>
          <a:p>
            <a:r>
              <a:rPr lang="en-US" dirty="0"/>
              <a:t>Personal Bias</a:t>
            </a:r>
          </a:p>
        </p:txBody>
      </p:sp>
    </p:spTree>
    <p:extLst>
      <p:ext uri="{BB962C8B-B14F-4D97-AF65-F5344CB8AC3E}">
        <p14:creationId xmlns:p14="http://schemas.microsoft.com/office/powerpoint/2010/main" val="3998258267"/>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216</TotalTime>
  <Words>1326</Words>
  <Application>Microsoft Office PowerPoint</Application>
  <PresentationFormat>Widescreen</PresentationFormat>
  <Paragraphs>121</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Consolas</vt:lpstr>
      <vt:lpstr>LMMono10-Italic</vt:lpstr>
      <vt:lpstr>LMMono10-Regular</vt:lpstr>
      <vt:lpstr>LMMonoLt10-Bold</vt:lpstr>
      <vt:lpstr>LMRoman10-Regular</vt:lpstr>
      <vt:lpstr>Söhne</vt:lpstr>
      <vt:lpstr>Trebuchet MS</vt:lpstr>
      <vt:lpstr>Berlin</vt:lpstr>
      <vt:lpstr>NYPD Shooting Incidents</vt:lpstr>
      <vt:lpstr>Importing packages and reading data</vt:lpstr>
      <vt:lpstr>Cleaning the data</vt:lpstr>
      <vt:lpstr>Summary statistics</vt:lpstr>
      <vt:lpstr>Analysis and Visualizations Murders by Year</vt:lpstr>
      <vt:lpstr>Regression Model Murders by Year</vt:lpstr>
      <vt:lpstr>Analysis and Visualizations Race-on-race Shootings</vt:lpstr>
      <vt:lpstr>Analysis and Visualizations Race-on-race Shootings</vt:lpstr>
      <vt:lpstr>Sources of Bias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Oliviu Lazar</dc:creator>
  <cp:lastModifiedBy>Oliviu Lazar</cp:lastModifiedBy>
  <cp:revision>5</cp:revision>
  <dcterms:created xsi:type="dcterms:W3CDTF">2024-04-17T13:04:25Z</dcterms:created>
  <dcterms:modified xsi:type="dcterms:W3CDTF">2024-04-24T15:30:50Z</dcterms:modified>
</cp:coreProperties>
</file>