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00" r:id="rId1"/>
  </p:sldMasterIdLst>
  <p:notesMasterIdLst>
    <p:notesMasterId r:id="rId31"/>
  </p:notesMasterIdLst>
  <p:sldIdLst>
    <p:sldId id="257" r:id="rId2"/>
    <p:sldId id="258" r:id="rId3"/>
    <p:sldId id="259" r:id="rId4"/>
    <p:sldId id="260" r:id="rId5"/>
    <p:sldId id="261" r:id="rId6"/>
    <p:sldId id="262" r:id="rId7"/>
    <p:sldId id="263" r:id="rId8"/>
    <p:sldId id="264" r:id="rId9"/>
    <p:sldId id="265" r:id="rId10"/>
    <p:sldId id="266" r:id="rId11"/>
    <p:sldId id="267" r:id="rId12"/>
    <p:sldId id="271"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4580" autoAdjust="0"/>
  </p:normalViewPr>
  <p:slideViewPr>
    <p:cSldViewPr>
      <p:cViewPr>
        <p:scale>
          <a:sx n="75" d="100"/>
          <a:sy n="75" d="100"/>
        </p:scale>
        <p:origin x="-121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279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428757-8D34-4D86-8FA1-BFA6231AEB67}" type="datetimeFigureOut">
              <a:rPr lang="tr-TR" smtClean="0"/>
              <a:t>20.07.2020</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678F38-C857-48BE-B047-D3E9EF3EC9ED}" type="slidenum">
              <a:rPr lang="tr-TR" smtClean="0"/>
              <a:t>‹#›</a:t>
            </a:fld>
            <a:endParaRPr lang="tr-TR"/>
          </a:p>
        </p:txBody>
      </p:sp>
    </p:spTree>
    <p:extLst>
      <p:ext uri="{BB962C8B-B14F-4D97-AF65-F5344CB8AC3E}">
        <p14:creationId xmlns:p14="http://schemas.microsoft.com/office/powerpoint/2010/main" val="3394449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1D8BD707-D9CF-40AE-B4C6-C98DA3205C09}" type="datetimeFigureOut">
              <a:rPr lang="en-US" smtClean="0"/>
              <a:pPr/>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28440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1D8BD707-D9CF-40AE-B4C6-C98DA3205C09}" type="datetimeFigureOut">
              <a:rPr lang="en-US" smtClean="0"/>
              <a:pPr/>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12838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1D8BD707-D9CF-40AE-B4C6-C98DA3205C09}" type="datetimeFigureOut">
              <a:rPr lang="en-US" smtClean="0"/>
              <a:pPr/>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6918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1D8BD707-D9CF-40AE-B4C6-C98DA3205C09}" type="datetimeFigureOut">
              <a:rPr lang="en-US" smtClean="0"/>
              <a:pPr/>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17688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1109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1D8BD707-D9CF-40AE-B4C6-C98DA3205C09}" type="datetimeFigureOut">
              <a:rPr lang="en-US" smtClean="0"/>
              <a:pPr/>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9345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1D8BD707-D9CF-40AE-B4C6-C98DA3205C09}" type="datetimeFigureOut">
              <a:rPr lang="en-US" smtClean="0"/>
              <a:pPr/>
              <a:t>7/20/2020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1966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1D8BD707-D9CF-40AE-B4C6-C98DA3205C09}" type="datetimeFigureOut">
              <a:rPr lang="en-US" smtClean="0"/>
              <a:pPr/>
              <a:t>7/20/2020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35181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51059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39151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4878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63832422"/>
      </p:ext>
    </p:extLst>
  </p:cSld>
  <p:clrMap bg1="lt1" tx1="dk1" bg2="lt2" tx2="dk2" accent1="accent1" accent2="accent2" accent3="accent3" accent4="accent4" accent5="accent5" accent6="accent6" hlink="hlink" folHlink="folHlink"/>
  <p:sldLayoutIdLst>
    <p:sldLayoutId id="2147484501" r:id="rId1"/>
    <p:sldLayoutId id="2147484502" r:id="rId2"/>
    <p:sldLayoutId id="2147484503" r:id="rId3"/>
    <p:sldLayoutId id="2147484504" r:id="rId4"/>
    <p:sldLayoutId id="2147484505" r:id="rId5"/>
    <p:sldLayoutId id="2147484506" r:id="rId6"/>
    <p:sldLayoutId id="2147484507" r:id="rId7"/>
    <p:sldLayoutId id="2147484508" r:id="rId8"/>
    <p:sldLayoutId id="2147484509" r:id="rId9"/>
    <p:sldLayoutId id="2147484510" r:id="rId10"/>
    <p:sldLayoutId id="214748451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Autofit/>
          </a:bodyPr>
          <a:lstStyle/>
          <a:p>
            <a:r>
              <a:rPr lang="tr-TR" sz="2000" dirty="0"/>
              <a:t/>
            </a:r>
            <a:br>
              <a:rPr lang="tr-TR" sz="2000" dirty="0"/>
            </a:br>
            <a:r>
              <a:rPr lang="tr-TR" sz="2000" dirty="0"/>
              <a:t> </a:t>
            </a:r>
            <a:r>
              <a:rPr lang="tr-TR" sz="2000" b="1" dirty="0"/>
              <a:t>YAZILIM GELİŞTİRİLERİN TARTIŞTIKLARI KONULARA YÖNELİK KULLANICI SORU VE CEVAPLARININ OLASILIKSAL KONU MODELLEME YÖNTEMİ İLE </a:t>
            </a:r>
            <a:r>
              <a:rPr lang="tr-TR" sz="2000" b="1" dirty="0" smtClean="0"/>
              <a:t>BELİRLEMESİ </a:t>
            </a:r>
            <a:endParaRPr lang="tr-TR" sz="2000" dirty="0"/>
          </a:p>
        </p:txBody>
      </p:sp>
      <p:sp>
        <p:nvSpPr>
          <p:cNvPr id="3" name="Content Placeholder 2"/>
          <p:cNvSpPr>
            <a:spLocks noGrp="1"/>
          </p:cNvSpPr>
          <p:nvPr>
            <p:ph idx="1"/>
          </p:nvPr>
        </p:nvSpPr>
        <p:spPr>
          <a:xfrm>
            <a:off x="3790071" y="1600200"/>
            <a:ext cx="5353929" cy="1401763"/>
          </a:xfrm>
        </p:spPr>
        <p:txBody>
          <a:bodyPr>
            <a:normAutofit/>
          </a:bodyPr>
          <a:lstStyle/>
          <a:p>
            <a:pPr marL="0" indent="0">
              <a:buNone/>
            </a:pPr>
            <a:r>
              <a:rPr lang="tr-TR" sz="2000" dirty="0" smtClean="0"/>
              <a:t>KTÜ Yazılım Mühendisliği Bitirme Projesi</a:t>
            </a:r>
          </a:p>
          <a:p>
            <a:pPr marL="0" indent="0">
              <a:buNone/>
            </a:pPr>
            <a:r>
              <a:rPr lang="tr-TR" sz="1600" dirty="0" smtClean="0"/>
              <a:t>Olcay ÇİFTÇİ</a:t>
            </a:r>
            <a:endParaRPr lang="tr-TR" sz="1600" dirty="0"/>
          </a:p>
        </p:txBody>
      </p:sp>
      <p:pic>
        <p:nvPicPr>
          <p:cNvPr id="4" name="Picture 2" descr="C:\Users\OLCAY\Desktop\tezcalisma\sunum görselleri\konular gösteri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9" y="2209800"/>
            <a:ext cx="66294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709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Elde edilen veri örneği</a:t>
            </a:r>
            <a:endParaRPr lang="tr-T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6019800" cy="5478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2669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600" dirty="0" smtClean="0"/>
              <a:t>Elde edilen verilerin toplam sayısı</a:t>
            </a:r>
            <a:endParaRPr lang="tr-TR" sz="3600" dirty="0"/>
          </a:p>
        </p:txBody>
      </p:sp>
      <p:graphicFrame>
        <p:nvGraphicFramePr>
          <p:cNvPr id="6" name="Table 5"/>
          <p:cNvGraphicFramePr>
            <a:graphicFrameLocks noGrp="1"/>
          </p:cNvGraphicFramePr>
          <p:nvPr>
            <p:extLst>
              <p:ext uri="{D42A27DB-BD31-4B8C-83A1-F6EECF244321}">
                <p14:modId xmlns:p14="http://schemas.microsoft.com/office/powerpoint/2010/main" val="322660792"/>
              </p:ext>
            </p:extLst>
          </p:nvPr>
        </p:nvGraphicFramePr>
        <p:xfrm>
          <a:off x="1447800" y="1066800"/>
          <a:ext cx="6096000" cy="55626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tr-TR" sz="1400" dirty="0" smtClean="0"/>
                        <a:t>Ay</a:t>
                      </a:r>
                      <a:endParaRPr lang="tr-TR" sz="1400" dirty="0"/>
                    </a:p>
                  </a:txBody>
                  <a:tcPr/>
                </a:tc>
                <a:tc>
                  <a:txBody>
                    <a:bodyPr/>
                    <a:lstStyle/>
                    <a:p>
                      <a:r>
                        <a:rPr lang="tr-TR" sz="1400" dirty="0" smtClean="0"/>
                        <a:t>Toplam Soru Sayısı</a:t>
                      </a:r>
                      <a:endParaRPr lang="tr-TR" sz="1400" dirty="0"/>
                    </a:p>
                  </a:txBody>
                  <a:tcPr/>
                </a:tc>
                <a:tc>
                  <a:txBody>
                    <a:bodyPr/>
                    <a:lstStyle/>
                    <a:p>
                      <a:r>
                        <a:rPr lang="tr-TR" sz="1400" dirty="0" smtClean="0"/>
                        <a:t>Toplam</a:t>
                      </a:r>
                      <a:r>
                        <a:rPr lang="tr-TR" sz="1400" baseline="0" dirty="0" smtClean="0"/>
                        <a:t> Cevap Sayısı</a:t>
                      </a:r>
                      <a:endParaRPr lang="tr-TR" sz="1400" dirty="0"/>
                    </a:p>
                  </a:txBody>
                  <a:tcPr/>
                </a:tc>
              </a:tr>
              <a:tr h="370840">
                <a:tc>
                  <a:txBody>
                    <a:bodyPr/>
                    <a:lstStyle/>
                    <a:p>
                      <a:r>
                        <a:rPr lang="tr-TR" sz="1400" dirty="0" smtClean="0"/>
                        <a:t>Ocak</a:t>
                      </a:r>
                      <a:endParaRPr lang="tr-T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145863 	</a:t>
                      </a:r>
                    </a:p>
                  </a:txBody>
                  <a:tcPr/>
                </a:tc>
                <a:tc>
                  <a:txBody>
                    <a:bodyPr/>
                    <a:lstStyle/>
                    <a:p>
                      <a:r>
                        <a:rPr lang="tr-TR" sz="1400" b="0" i="0" u="none" strike="noStrike" kern="1200" baseline="0" dirty="0" smtClean="0">
                          <a:solidFill>
                            <a:schemeClr val="dk1"/>
                          </a:solidFill>
                          <a:latin typeface="+mn-lt"/>
                          <a:ea typeface="+mn-ea"/>
                          <a:cs typeface="+mn-cs"/>
                        </a:rPr>
                        <a:t>174436 </a:t>
                      </a:r>
                      <a:endParaRPr lang="tr-TR" sz="1400" b="0" i="0" u="none" strike="noStrike" kern="1200" baseline="0" dirty="0" smtClean="0">
                        <a:solidFill>
                          <a:schemeClr val="dk1"/>
                        </a:solidFill>
                        <a:latin typeface="+mn-lt"/>
                        <a:ea typeface="+mn-ea"/>
                        <a:cs typeface="+mn-cs"/>
                      </a:endParaRPr>
                    </a:p>
                  </a:txBody>
                  <a:tcPr/>
                </a:tc>
              </a:tr>
              <a:tr h="370840">
                <a:tc>
                  <a:txBody>
                    <a:bodyPr/>
                    <a:lstStyle/>
                    <a:p>
                      <a:r>
                        <a:rPr lang="tr-TR" sz="1400" dirty="0" smtClean="0"/>
                        <a:t>Şubat</a:t>
                      </a:r>
                      <a:endParaRPr lang="tr-T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142660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171231 	</a:t>
                      </a:r>
                    </a:p>
                  </a:txBody>
                  <a:tcPr/>
                </a:tc>
              </a:tr>
              <a:tr h="370840">
                <a:tc>
                  <a:txBody>
                    <a:bodyPr/>
                    <a:lstStyle/>
                    <a:p>
                      <a:r>
                        <a:rPr lang="tr-TR" sz="1400" dirty="0" smtClean="0"/>
                        <a:t>Mart</a:t>
                      </a:r>
                      <a:endParaRPr lang="tr-T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126059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148951 	</a:t>
                      </a:r>
                    </a:p>
                  </a:txBody>
                  <a:tcPr/>
                </a:tc>
              </a:tr>
              <a:tr h="370840">
                <a:tc>
                  <a:txBody>
                    <a:bodyPr/>
                    <a:lstStyle/>
                    <a:p>
                      <a:r>
                        <a:rPr lang="tr-TR" sz="1400" dirty="0" smtClean="0"/>
                        <a:t>Nisan</a:t>
                      </a:r>
                      <a:endParaRPr lang="tr-T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150936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175490 </a:t>
                      </a:r>
                    </a:p>
                  </a:txBody>
                  <a:tcPr/>
                </a:tc>
              </a:tr>
              <a:tr h="370840">
                <a:tc>
                  <a:txBody>
                    <a:bodyPr/>
                    <a:lstStyle/>
                    <a:p>
                      <a:r>
                        <a:rPr lang="tr-TR" sz="1400" dirty="0" smtClean="0"/>
                        <a:t>Mayıs</a:t>
                      </a:r>
                      <a:endParaRPr lang="tr-T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167260 </a:t>
                      </a:r>
                    </a:p>
                  </a:txBody>
                  <a:tcPr/>
                </a:tc>
                <a:tc>
                  <a:txBody>
                    <a:bodyPr/>
                    <a:lstStyle/>
                    <a:p>
                      <a:r>
                        <a:rPr lang="tr-TR" sz="1400" b="0" i="0" u="none" strike="noStrike" kern="1200" baseline="0" dirty="0" smtClean="0">
                          <a:solidFill>
                            <a:schemeClr val="dk1"/>
                          </a:solidFill>
                          <a:latin typeface="+mn-lt"/>
                          <a:ea typeface="+mn-ea"/>
                          <a:cs typeface="+mn-cs"/>
                        </a:rPr>
                        <a:t>170833</a:t>
                      </a:r>
                      <a:endParaRPr lang="tr-TR" sz="1400" b="0" i="0" u="none" strike="noStrike" kern="1200" baseline="0" dirty="0" smtClean="0">
                        <a:solidFill>
                          <a:schemeClr val="dk1"/>
                        </a:solidFill>
                        <a:latin typeface="+mn-lt"/>
                        <a:ea typeface="+mn-ea"/>
                        <a:cs typeface="+mn-cs"/>
                      </a:endParaRPr>
                    </a:p>
                  </a:txBody>
                  <a:tcPr/>
                </a:tc>
              </a:tr>
              <a:tr h="370840">
                <a:tc>
                  <a:txBody>
                    <a:bodyPr/>
                    <a:lstStyle/>
                    <a:p>
                      <a:r>
                        <a:rPr lang="tr-TR" sz="1400" dirty="0" smtClean="0"/>
                        <a:t>Haziran</a:t>
                      </a:r>
                      <a:endParaRPr lang="tr-T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158960 </a:t>
                      </a:r>
                    </a:p>
                  </a:txBody>
                  <a:tcPr/>
                </a:tc>
                <a:tc>
                  <a:txBody>
                    <a:bodyPr/>
                    <a:lstStyle/>
                    <a:p>
                      <a:r>
                        <a:rPr lang="tr-TR" sz="1400" b="0" i="0" u="none" strike="noStrike" kern="1200" baseline="0" dirty="0" smtClean="0">
                          <a:solidFill>
                            <a:schemeClr val="dk1"/>
                          </a:solidFill>
                          <a:latin typeface="+mn-lt"/>
                          <a:ea typeface="+mn-ea"/>
                          <a:cs typeface="+mn-cs"/>
                        </a:rPr>
                        <a:t>156106 	</a:t>
                      </a:r>
                      <a:endParaRPr lang="tr-TR" sz="1400" b="0" i="0" u="none" strike="noStrike" kern="1200" baseline="0" dirty="0" smtClean="0">
                        <a:solidFill>
                          <a:schemeClr val="dk1"/>
                        </a:solidFill>
                        <a:latin typeface="+mn-lt"/>
                        <a:ea typeface="+mn-ea"/>
                        <a:cs typeface="+mn-cs"/>
                      </a:endParaRPr>
                    </a:p>
                  </a:txBody>
                  <a:tcPr/>
                </a:tc>
              </a:tr>
              <a:tr h="370840">
                <a:tc>
                  <a:txBody>
                    <a:bodyPr/>
                    <a:lstStyle/>
                    <a:p>
                      <a:r>
                        <a:rPr lang="tr-TR" sz="1400" dirty="0" smtClean="0"/>
                        <a:t>Temmuz</a:t>
                      </a:r>
                      <a:endParaRPr lang="tr-T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172216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167641</a:t>
                      </a:r>
                    </a:p>
                  </a:txBody>
                  <a:tcPr/>
                </a:tc>
              </a:tr>
              <a:tr h="370840">
                <a:tc>
                  <a:txBody>
                    <a:bodyPr/>
                    <a:lstStyle/>
                    <a:p>
                      <a:r>
                        <a:rPr lang="tr-TR" sz="1400" dirty="0" smtClean="0"/>
                        <a:t>Ağustos</a:t>
                      </a:r>
                      <a:endParaRPr lang="tr-T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157297</a:t>
                      </a:r>
                    </a:p>
                  </a:txBody>
                  <a:tcPr/>
                </a:tc>
                <a:tc>
                  <a:txBody>
                    <a:bodyPr/>
                    <a:lstStyle/>
                    <a:p>
                      <a:r>
                        <a:rPr lang="tr-TR" sz="1400" b="0" i="0" u="none" strike="noStrike" kern="1200" baseline="0" dirty="0" smtClean="0">
                          <a:solidFill>
                            <a:schemeClr val="dk1"/>
                          </a:solidFill>
                          <a:latin typeface="+mn-lt"/>
                          <a:ea typeface="+mn-ea"/>
                          <a:cs typeface="+mn-cs"/>
                        </a:rPr>
                        <a:t>156405</a:t>
                      </a:r>
                      <a:endParaRPr lang="tr-TR" sz="1400" b="0" i="0" u="none" strike="noStrike" kern="1200" baseline="0" dirty="0" smtClean="0">
                        <a:solidFill>
                          <a:schemeClr val="dk1"/>
                        </a:solidFill>
                        <a:latin typeface="+mn-lt"/>
                        <a:ea typeface="+mn-ea"/>
                        <a:cs typeface="+mn-cs"/>
                      </a:endParaRPr>
                    </a:p>
                  </a:txBody>
                  <a:tcPr/>
                </a:tc>
              </a:tr>
              <a:tr h="370840">
                <a:tc>
                  <a:txBody>
                    <a:bodyPr/>
                    <a:lstStyle/>
                    <a:p>
                      <a:r>
                        <a:rPr lang="tr-TR" sz="1400" dirty="0" smtClean="0"/>
                        <a:t>Eylül</a:t>
                      </a:r>
                      <a:endParaRPr lang="tr-T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156863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155004</a:t>
                      </a:r>
                    </a:p>
                  </a:txBody>
                  <a:tcPr/>
                </a:tc>
              </a:tr>
              <a:tr h="370840">
                <a:tc>
                  <a:txBody>
                    <a:bodyPr/>
                    <a:lstStyle/>
                    <a:p>
                      <a:r>
                        <a:rPr lang="tr-TR" sz="1400" dirty="0" smtClean="0"/>
                        <a:t>Ekim</a:t>
                      </a:r>
                      <a:endParaRPr lang="tr-T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177053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171436</a:t>
                      </a:r>
                    </a:p>
                  </a:txBody>
                  <a:tcPr/>
                </a:tc>
              </a:tr>
              <a:tr h="370840">
                <a:tc>
                  <a:txBody>
                    <a:bodyPr/>
                    <a:lstStyle/>
                    <a:p>
                      <a:r>
                        <a:rPr lang="tr-TR" sz="1400" dirty="0" smtClean="0"/>
                        <a:t>Kasım</a:t>
                      </a:r>
                      <a:endParaRPr lang="tr-T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170100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164389</a:t>
                      </a:r>
                    </a:p>
                  </a:txBody>
                  <a:tcPr/>
                </a:tc>
              </a:tr>
              <a:tr h="370840">
                <a:tc>
                  <a:txBody>
                    <a:bodyPr/>
                    <a:lstStyle/>
                    <a:p>
                      <a:r>
                        <a:rPr lang="tr-TR" sz="1400" dirty="0" smtClean="0"/>
                        <a:t>Aralık</a:t>
                      </a:r>
                      <a:endParaRPr lang="tr-T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154874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150274</a:t>
                      </a:r>
                    </a:p>
                  </a:txBody>
                  <a:tcPr/>
                </a:tc>
              </a:tr>
              <a:tr h="370840">
                <a:tc>
                  <a:txBody>
                    <a:bodyPr/>
                    <a:lstStyle/>
                    <a:p>
                      <a:endParaRPr lang="tr-TR" sz="1400" dirty="0"/>
                    </a:p>
                  </a:txBody>
                  <a:tcPr/>
                </a:tc>
                <a:tc>
                  <a:txBody>
                    <a:bodyPr/>
                    <a:lstStyle/>
                    <a:p>
                      <a:endParaRPr lang="tr-TR" sz="1400" dirty="0"/>
                    </a:p>
                  </a:txBody>
                  <a:tcPr/>
                </a:tc>
                <a:tc>
                  <a:txBody>
                    <a:bodyPr/>
                    <a:lstStyle/>
                    <a:p>
                      <a:endParaRPr lang="tr-TR" sz="1400" dirty="0"/>
                    </a:p>
                  </a:txBody>
                  <a:tcPr/>
                </a:tc>
              </a:tr>
              <a:tr h="370840">
                <a:tc>
                  <a:txBody>
                    <a:bodyPr/>
                    <a:lstStyle/>
                    <a:p>
                      <a:r>
                        <a:rPr lang="tr-TR" sz="1400" dirty="0" smtClean="0"/>
                        <a:t>Toplam</a:t>
                      </a:r>
                      <a:endParaRPr lang="tr-T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1880141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1962196</a:t>
                      </a:r>
                    </a:p>
                  </a:txBody>
                  <a:tcPr/>
                </a:tc>
              </a:tr>
            </a:tbl>
          </a:graphicData>
        </a:graphic>
      </p:graphicFrame>
    </p:spTree>
    <p:extLst>
      <p:ext uri="{BB962C8B-B14F-4D97-AF65-F5344CB8AC3E}">
        <p14:creationId xmlns:p14="http://schemas.microsoft.com/office/powerpoint/2010/main" val="1247453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tr-TR" sz="3200" dirty="0" smtClean="0"/>
              <a:t>Metin ön işleme ve vektörel dönüşüm</a:t>
            </a:r>
            <a:endParaRPr lang="tr-TR" sz="3200" dirty="0"/>
          </a:p>
        </p:txBody>
      </p:sp>
      <p:sp>
        <p:nvSpPr>
          <p:cNvPr id="3" name="Content Placeholder 2"/>
          <p:cNvSpPr>
            <a:spLocks noGrp="1"/>
          </p:cNvSpPr>
          <p:nvPr>
            <p:ph idx="1"/>
          </p:nvPr>
        </p:nvSpPr>
        <p:spPr/>
        <p:txBody>
          <a:bodyPr/>
          <a:lstStyle/>
          <a:p>
            <a:pPr marL="0" indent="0">
              <a:buNone/>
            </a:pPr>
            <a:r>
              <a:rPr lang="tr-TR" dirty="0" smtClean="0"/>
              <a:t>Metin verisi özellikleri;</a:t>
            </a:r>
          </a:p>
          <a:p>
            <a:r>
              <a:rPr lang="tr-TR" dirty="0" smtClean="0"/>
              <a:t>Belirsiz</a:t>
            </a:r>
          </a:p>
          <a:p>
            <a:r>
              <a:rPr lang="tr-TR" dirty="0" smtClean="0"/>
              <a:t>Yapılandırılmamış</a:t>
            </a:r>
          </a:p>
          <a:p>
            <a:r>
              <a:rPr lang="tr-TR" sz="2800" dirty="0" smtClean="0"/>
              <a:t>Bilgisayar tarafından kurallandıralamayan</a:t>
            </a:r>
          </a:p>
          <a:p>
            <a:r>
              <a:rPr lang="tr-TR" dirty="0" smtClean="0"/>
              <a:t>Gürültülü</a:t>
            </a:r>
          </a:p>
          <a:p>
            <a:pPr marL="0" indent="0">
              <a:buNone/>
            </a:pPr>
            <a:r>
              <a:rPr lang="tr-TR" dirty="0"/>
              <a:t>o</a:t>
            </a:r>
            <a:r>
              <a:rPr lang="tr-TR" dirty="0" smtClean="0"/>
              <a:t>labilir.</a:t>
            </a:r>
            <a:endParaRPr lang="tr-TR" dirty="0"/>
          </a:p>
        </p:txBody>
      </p:sp>
    </p:spTree>
    <p:extLst>
      <p:ext uri="{BB962C8B-B14F-4D97-AF65-F5344CB8AC3E}">
        <p14:creationId xmlns:p14="http://schemas.microsoft.com/office/powerpoint/2010/main" val="20064894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tr-TR" sz="3200" dirty="0" smtClean="0"/>
              <a:t>Gereksiz verilerin temizliği</a:t>
            </a:r>
            <a:endParaRPr lang="tr-TR" sz="3200" dirty="0"/>
          </a:p>
        </p:txBody>
      </p:sp>
      <p:sp>
        <p:nvSpPr>
          <p:cNvPr id="3" name="Content Placeholder 2"/>
          <p:cNvSpPr>
            <a:spLocks noGrp="1"/>
          </p:cNvSpPr>
          <p:nvPr>
            <p:ph idx="1"/>
          </p:nvPr>
        </p:nvSpPr>
        <p:spPr/>
        <p:txBody>
          <a:bodyPr>
            <a:normAutofit lnSpcReduction="10000"/>
          </a:bodyPr>
          <a:lstStyle/>
          <a:p>
            <a:r>
              <a:rPr lang="tr-TR" dirty="0"/>
              <a:t>Veri önişleme aşamalarından ilk önce noktalama işaretleri, web bağlantıları, özel ve anlamsız etiketler, konu modellemeyi zorlaştıracak kod blokları, konu modellemede anlamı bozacak bazı kelimeler, kelimeler arası </a:t>
            </a:r>
            <a:r>
              <a:rPr lang="tr-TR" dirty="0" smtClean="0"/>
              <a:t>oluşmuş </a:t>
            </a:r>
            <a:r>
              <a:rPr lang="tr-TR" dirty="0"/>
              <a:t>olan büyük boşluklar, konu modellemeyi bozacak şekilde bulunan bütün rakamlar metinlerden silinmiştir. </a:t>
            </a:r>
          </a:p>
        </p:txBody>
      </p:sp>
    </p:spTree>
    <p:extLst>
      <p:ext uri="{BB962C8B-B14F-4D97-AF65-F5344CB8AC3E}">
        <p14:creationId xmlns:p14="http://schemas.microsoft.com/office/powerpoint/2010/main" val="6201691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idx="1"/>
          </p:nvPr>
        </p:nvSpPr>
        <p:spPr/>
        <p:txBody>
          <a:bodyPr/>
          <a:lstStyle/>
          <a:p>
            <a:r>
              <a:rPr lang="tr-TR" dirty="0" smtClean="0"/>
              <a:t>Bütün bu işlemler pandas kütüphanesi ile elde ettiğimiz DataFrame formatındaki veri tarafından desteklenen DataFrame[‘kolon_adı’].str.replace() fonksiyonu sayesinde düzenli ifadeler oluşturularak gerçekleştirilmiştir.</a:t>
            </a:r>
            <a:endParaRPr lang="tr-TR" dirty="0"/>
          </a:p>
        </p:txBody>
      </p:sp>
    </p:spTree>
    <p:extLst>
      <p:ext uri="{BB962C8B-B14F-4D97-AF65-F5344CB8AC3E}">
        <p14:creationId xmlns:p14="http://schemas.microsoft.com/office/powerpoint/2010/main" val="1789398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8352932"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494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8928847"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0950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Stemming(gövdeleme</a:t>
            </a:r>
            <a:endParaRPr lang="tr-TR" dirty="0"/>
          </a:p>
        </p:txBody>
      </p:sp>
      <p:sp>
        <p:nvSpPr>
          <p:cNvPr id="3" name="Content Placeholder 2"/>
          <p:cNvSpPr>
            <a:spLocks noGrp="1"/>
          </p:cNvSpPr>
          <p:nvPr>
            <p:ph idx="1"/>
          </p:nvPr>
        </p:nvSpPr>
        <p:spPr/>
        <p:txBody>
          <a:bodyPr>
            <a:normAutofit fontScale="85000" lnSpcReduction="20000"/>
          </a:bodyPr>
          <a:lstStyle/>
          <a:p>
            <a:r>
              <a:rPr lang="tr-TR" dirty="0"/>
              <a:t>Bir sonraki aşama olarak stemming(gövdeleme) işlemi gerçekleştirilmiştir. Bu aşamada kelimelerin üzerlerindeki ekleri kaldırıp metinlerin köklerinin elde edilmesi amaçlanır.Örnek olarak ("denied against community broadcasting licence flies stating dies died owned") şeklinde dizgi parçalama işlemi için gönderilen </a:t>
            </a:r>
            <a:r>
              <a:rPr lang="tr-TR" dirty="0" smtClean="0"/>
              <a:t>kelimelerden </a:t>
            </a:r>
            <a:r>
              <a:rPr lang="tr-TR" dirty="0"/>
              <a:t>dönecek </a:t>
            </a:r>
            <a:r>
              <a:rPr lang="tr-TR" dirty="0" smtClean="0"/>
              <a:t>sonuç</a:t>
            </a:r>
            <a:r>
              <a:rPr lang="tr-TR" dirty="0" smtClean="0"/>
              <a:t> olarak</a:t>
            </a:r>
            <a:r>
              <a:rPr lang="tr-TR" dirty="0" smtClean="0"/>
              <a:t> [</a:t>
            </a:r>
            <a:r>
              <a:rPr lang="tr-TR" dirty="0"/>
              <a:t>'deny', 'against', 'community', 'broadcast', 'licence', 'fly', 'state', 'die', 'die', 'own'] şeklinde kelimelerin kökleri biçiminde olacaktır. </a:t>
            </a:r>
          </a:p>
        </p:txBody>
      </p:sp>
    </p:spTree>
    <p:extLst>
      <p:ext uri="{BB962C8B-B14F-4D97-AF65-F5344CB8AC3E}">
        <p14:creationId xmlns:p14="http://schemas.microsoft.com/office/powerpoint/2010/main" val="11293959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77500" lnSpcReduction="20000"/>
          </a:bodyPr>
          <a:lstStyle/>
          <a:p>
            <a:r>
              <a:rPr lang="tr-TR" dirty="0" smtClean="0"/>
              <a:t>gensim kütüphanesinin bünyesinde bulunan simple_preprocess fonksiyonu yardımı ile yanlış stemming işlemini önlemek amaçlı kelimelerin simple_preprocess veri tabanında bulunup bulunmadığı ve bulunuyorsa tercihen o kelimelerin seçilmesi sağlanmıştır.</a:t>
            </a:r>
          </a:p>
          <a:p>
            <a:r>
              <a:rPr lang="tr-TR" dirty="0" smtClean="0"/>
              <a:t>Bu sayede eksik veya yanlış girilmiş textlerin düzenlenmesini hedeflenir.</a:t>
            </a:r>
          </a:p>
          <a:p>
            <a:r>
              <a:rPr lang="tr-TR" dirty="0" smtClean="0"/>
              <a:t>Bu işlem için python nltk(</a:t>
            </a:r>
            <a:r>
              <a:rPr lang="tr-TR" dirty="0" smtClean="0"/>
              <a:t>Natural Language Toolkit</a:t>
            </a:r>
            <a:r>
              <a:rPr lang="tr-TR" dirty="0" smtClean="0"/>
              <a:t>) kütüphanesi fonksiyonlarından WordNetLemmatizer, SnowballStemmer fonksiyonları denenmiş ve en düzgün cevap veren fonksiyon seçilip uygulanmıştır.</a:t>
            </a:r>
            <a:endParaRPr lang="tr-TR" dirty="0"/>
          </a:p>
        </p:txBody>
      </p:sp>
    </p:spTree>
    <p:extLst>
      <p:ext uri="{BB962C8B-B14F-4D97-AF65-F5344CB8AC3E}">
        <p14:creationId xmlns:p14="http://schemas.microsoft.com/office/powerpoint/2010/main" val="27317971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D</a:t>
            </a:r>
            <a:r>
              <a:rPr lang="tr-TR" dirty="0" smtClean="0"/>
              <a:t>urak kelimeler (stop words)</a:t>
            </a:r>
            <a:endParaRPr lang="tr-TR" dirty="0"/>
          </a:p>
        </p:txBody>
      </p:sp>
      <p:sp>
        <p:nvSpPr>
          <p:cNvPr id="3" name="Content Placeholder 2"/>
          <p:cNvSpPr>
            <a:spLocks noGrp="1"/>
          </p:cNvSpPr>
          <p:nvPr>
            <p:ph idx="1"/>
          </p:nvPr>
        </p:nvSpPr>
        <p:spPr/>
        <p:txBody>
          <a:bodyPr>
            <a:normAutofit lnSpcReduction="10000"/>
          </a:bodyPr>
          <a:lstStyle/>
          <a:p>
            <a:r>
              <a:rPr lang="tr-TR" dirty="0" smtClean="0"/>
              <a:t>Bir sonraki aşama olarak </a:t>
            </a:r>
            <a:r>
              <a:rPr lang="tr-TR" dirty="0"/>
              <a:t>elde edilen kelime uzayını küçültmek </a:t>
            </a:r>
            <a:r>
              <a:rPr lang="tr-TR" dirty="0" smtClean="0"/>
              <a:t>adına </a:t>
            </a:r>
            <a:r>
              <a:rPr lang="tr-TR" dirty="0"/>
              <a:t>durak kelimeler (stop words) metin uzayından </a:t>
            </a:r>
            <a:r>
              <a:rPr lang="tr-TR" dirty="0" smtClean="0"/>
              <a:t>çıkartılmıştır.</a:t>
            </a:r>
            <a:r>
              <a:rPr lang="tr-TR" dirty="0"/>
              <a:t> Bu çalışmada oluşturulan veri seti İngilizce metinlerden oluştuğu için, İngilizce dilinde yaygın kullanılan durak kelimeleri (and, or, with, there, she, with, are, the, vb.) metinlerden çıkarılmıştır </a:t>
            </a:r>
          </a:p>
        </p:txBody>
      </p:sp>
    </p:spTree>
    <p:extLst>
      <p:ext uri="{BB962C8B-B14F-4D97-AF65-F5344CB8AC3E}">
        <p14:creationId xmlns:p14="http://schemas.microsoft.com/office/powerpoint/2010/main" val="3052603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dirty="0" smtClean="0"/>
              <a:t>Sunum aşamaları</a:t>
            </a:r>
            <a:endParaRPr lang="tr-TR" dirty="0"/>
          </a:p>
        </p:txBody>
      </p:sp>
      <p:sp>
        <p:nvSpPr>
          <p:cNvPr id="3" name="Content Placeholder 2"/>
          <p:cNvSpPr>
            <a:spLocks noGrp="1"/>
          </p:cNvSpPr>
          <p:nvPr>
            <p:ph idx="1"/>
          </p:nvPr>
        </p:nvSpPr>
        <p:spPr/>
        <p:txBody>
          <a:bodyPr/>
          <a:lstStyle/>
          <a:p>
            <a:pPr marL="514350" indent="-514350">
              <a:buFont typeface="+mj-lt"/>
              <a:buAutoNum type="arabicPeriod"/>
            </a:pPr>
            <a:r>
              <a:rPr lang="tr-TR" dirty="0" smtClean="0"/>
              <a:t>Projenin Amacı</a:t>
            </a:r>
          </a:p>
          <a:p>
            <a:pPr marL="514350" indent="-514350">
              <a:buFont typeface="+mj-lt"/>
              <a:buAutoNum type="arabicPeriod"/>
            </a:pPr>
            <a:r>
              <a:rPr lang="tr-TR" dirty="0" smtClean="0"/>
              <a:t>Projenin uygulama kısmında kullanılan teknolojiler</a:t>
            </a:r>
          </a:p>
          <a:p>
            <a:pPr marL="514350" indent="-514350">
              <a:buFont typeface="+mj-lt"/>
              <a:buAutoNum type="arabicPeriod"/>
            </a:pPr>
            <a:r>
              <a:rPr lang="tr-TR" dirty="0" smtClean="0"/>
              <a:t>Analiz sonucu elde edilen bulgular</a:t>
            </a:r>
          </a:p>
        </p:txBody>
      </p:sp>
    </p:spTree>
    <p:extLst>
      <p:ext uri="{BB962C8B-B14F-4D97-AF65-F5344CB8AC3E}">
        <p14:creationId xmlns:p14="http://schemas.microsoft.com/office/powerpoint/2010/main" val="2170563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a:t>D</a:t>
            </a:r>
            <a:r>
              <a:rPr lang="tr-TR" dirty="0" smtClean="0"/>
              <a:t>izge parçalama (tokenization)</a:t>
            </a:r>
            <a:endParaRPr lang="tr-TR" dirty="0"/>
          </a:p>
        </p:txBody>
      </p:sp>
      <p:sp>
        <p:nvSpPr>
          <p:cNvPr id="3" name="Content Placeholder 2"/>
          <p:cNvSpPr>
            <a:spLocks noGrp="1"/>
          </p:cNvSpPr>
          <p:nvPr>
            <p:ph idx="1"/>
          </p:nvPr>
        </p:nvSpPr>
        <p:spPr/>
        <p:txBody>
          <a:bodyPr>
            <a:normAutofit fontScale="92500" lnSpcReduction="10000"/>
          </a:bodyPr>
          <a:lstStyle/>
          <a:p>
            <a:r>
              <a:rPr lang="tr-TR" dirty="0" smtClean="0"/>
              <a:t>Bu işlem için gensim kütüphanesi bünyesinde bulunan parsing.preprocessing bünyesindeki STOPWORDS fonksiyonu kullanılmıştır.</a:t>
            </a:r>
          </a:p>
          <a:p>
            <a:r>
              <a:rPr lang="tr-TR" dirty="0" smtClean="0"/>
              <a:t>Bir sonraki aşama olarak </a:t>
            </a:r>
            <a:r>
              <a:rPr lang="tr-TR" dirty="0"/>
              <a:t>dizge parçalama (tokenization) işlemi yapılmıştır. Elde edilen metin içeriği kelimelere ayrılmıştır. Böylelik ile veri seti içerisinde bulunan her bir metinsel veri bir kelime uzayını temsil etmiş olur. </a:t>
            </a:r>
          </a:p>
        </p:txBody>
      </p:sp>
    </p:spTree>
    <p:extLst>
      <p:ext uri="{BB962C8B-B14F-4D97-AF65-F5344CB8AC3E}">
        <p14:creationId xmlns:p14="http://schemas.microsoft.com/office/powerpoint/2010/main" val="15917144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a:t>Elde edilen kelimeler ile bir sözlük oluşturulup bütün kelimeler bir sözlükte toplanmıştır. Örnek olarak 126059 soru ve 148951 cevap verisi içeren mart ayı içerisinde bahsedilen ön işleme aşamaları tamamlandıktan sonra 545579 adet kelime kökü bulunmaktadır.</a:t>
            </a:r>
          </a:p>
        </p:txBody>
      </p:sp>
    </p:spTree>
    <p:extLst>
      <p:ext uri="{BB962C8B-B14F-4D97-AF65-F5344CB8AC3E}">
        <p14:creationId xmlns:p14="http://schemas.microsoft.com/office/powerpoint/2010/main" val="14012267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600" dirty="0" smtClean="0"/>
              <a:t>BoW (bag of words(kelime torbası))</a:t>
            </a:r>
            <a:endParaRPr lang="tr-TR" sz="3600" dirty="0"/>
          </a:p>
        </p:txBody>
      </p:sp>
      <p:sp>
        <p:nvSpPr>
          <p:cNvPr id="3" name="Content Placeholder 2"/>
          <p:cNvSpPr>
            <a:spLocks noGrp="1"/>
          </p:cNvSpPr>
          <p:nvPr>
            <p:ph idx="1"/>
          </p:nvPr>
        </p:nvSpPr>
        <p:spPr/>
        <p:txBody>
          <a:bodyPr>
            <a:normAutofit fontScale="85000" lnSpcReduction="20000"/>
          </a:bodyPr>
          <a:lstStyle/>
          <a:p>
            <a:r>
              <a:rPr lang="tr-TR" dirty="0"/>
              <a:t>Elimizdeki sözlükte bulunan 545579 kelime BoW işlemine tabii tutularak kelime uzayında hangi kelimenin ne kadar tekrar ettiği hesaplanarak frekansları hesaplanmış olur</a:t>
            </a:r>
            <a:r>
              <a:rPr lang="tr-TR" dirty="0" smtClean="0"/>
              <a:t>.</a:t>
            </a:r>
          </a:p>
          <a:p>
            <a:r>
              <a:rPr lang="tr-TR" dirty="0" smtClean="0"/>
              <a:t>BoW yani bag of words(kelime torbası) işlemi gensim.corpora kütüphanesi içerisindeki Dictionary fonksiyonunun desteklediği bir özelliktir ve oluşturulan dictionary, dictionary.doc2bow fonksiyonu yardımı ile BoW işlemine tabii tutulabilir. BoW işlemi sonucunda elimizde her soru kümesi bir külliyat ve her külliyatta geçen her kelimenin frekansı bulunur.</a:t>
            </a:r>
            <a:endParaRPr lang="tr-TR" dirty="0"/>
          </a:p>
        </p:txBody>
      </p:sp>
    </p:spTree>
    <p:extLst>
      <p:ext uri="{BB962C8B-B14F-4D97-AF65-F5344CB8AC3E}">
        <p14:creationId xmlns:p14="http://schemas.microsoft.com/office/powerpoint/2010/main" val="28450419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Vektör çevrimi</a:t>
            </a:r>
            <a:endParaRPr lang="tr-TR" dirty="0"/>
          </a:p>
        </p:txBody>
      </p:sp>
      <p:sp>
        <p:nvSpPr>
          <p:cNvPr id="3" name="Content Placeholder 2"/>
          <p:cNvSpPr>
            <a:spLocks noGrp="1"/>
          </p:cNvSpPr>
          <p:nvPr>
            <p:ph idx="1"/>
          </p:nvPr>
        </p:nvSpPr>
        <p:spPr/>
        <p:txBody>
          <a:bodyPr/>
          <a:lstStyle/>
          <a:p>
            <a:r>
              <a:rPr lang="tr-TR" dirty="0" smtClean="0"/>
              <a:t>Bir sonraki işlem elimizdeki metin belgelerinin istatistiksel algoritmada çalışabileceği sayısal verilere dönüştürülmesi işlemidir. Bu işlem her ülliyatı tf-idf yani terim sıklığı- ters belge sıklığı olarak vektörel bir şekilde matrislemeye yarar.</a:t>
            </a:r>
            <a:endParaRPr lang="tr-TR" dirty="0"/>
          </a:p>
        </p:txBody>
      </p:sp>
    </p:spTree>
    <p:extLst>
      <p:ext uri="{BB962C8B-B14F-4D97-AF65-F5344CB8AC3E}">
        <p14:creationId xmlns:p14="http://schemas.microsoft.com/office/powerpoint/2010/main" val="29716709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a:xfrm>
            <a:off x="4114800" y="1600200"/>
            <a:ext cx="4572000" cy="4525963"/>
          </a:xfrm>
        </p:spPr>
        <p:txBody>
          <a:bodyPr numCol="1">
            <a:normAutofit fontScale="92500" lnSpcReduction="20000"/>
          </a:bodyPr>
          <a:lstStyle/>
          <a:p>
            <a:r>
              <a:rPr lang="tr-TR" dirty="0" smtClean="0"/>
              <a:t>Örnekteki şekilde görüldüğü üzre elimizde bulunan külliyatlar D1,D2… şeklinde ifade edilmiş ve her kelimenin külliyattaki frekansları yani bulunma sayıları tablo şeklinde görselleştirilmiştir.</a:t>
            </a:r>
            <a:endParaRPr lang="tr-TR"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3495368"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86821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a:xfrm>
            <a:off x="6223000" y="1597477"/>
            <a:ext cx="2768600" cy="4525963"/>
          </a:xfrm>
        </p:spPr>
        <p:txBody>
          <a:bodyPr>
            <a:normAutofit/>
          </a:bodyPr>
          <a:lstStyle/>
          <a:p>
            <a:r>
              <a:rPr lang="tr-TR" sz="2000" dirty="0" smtClean="0"/>
              <a:t>Tf-idf işlemi sonucunda oluşan ağırlıklandırmalar yandaki örnek şeklindedir.</a:t>
            </a:r>
          </a:p>
          <a:p>
            <a:r>
              <a:rPr lang="tr-TR" sz="1600" dirty="0" smtClean="0"/>
              <a:t>Tf-idf işlemi gensim corpora, models kütüphanesinde models.TfidfModel(bow_corpus) fonksiyonu ile gerçekleştirilir.</a:t>
            </a:r>
            <a:endParaRPr lang="tr-TR" sz="1600"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 y="1752600"/>
            <a:ext cx="5867400" cy="4215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45367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Konu modelleme</a:t>
            </a:r>
            <a:endParaRPr lang="tr-TR" dirty="0"/>
          </a:p>
        </p:txBody>
      </p:sp>
      <p:sp>
        <p:nvSpPr>
          <p:cNvPr id="3" name="Content Placeholder 2"/>
          <p:cNvSpPr>
            <a:spLocks noGrp="1"/>
          </p:cNvSpPr>
          <p:nvPr>
            <p:ph idx="1"/>
          </p:nvPr>
        </p:nvSpPr>
        <p:spPr/>
        <p:txBody>
          <a:bodyPr>
            <a:normAutofit fontScale="92500" lnSpcReduction="20000"/>
          </a:bodyPr>
          <a:lstStyle/>
          <a:p>
            <a:r>
              <a:rPr lang="tr-TR" dirty="0" smtClean="0"/>
              <a:t>Son aşama olan </a:t>
            </a:r>
            <a:r>
              <a:rPr lang="tr-TR" dirty="0"/>
              <a:t>Olasılıksal konu modelleme </a:t>
            </a:r>
            <a:r>
              <a:rPr lang="tr-TR" dirty="0" smtClean="0"/>
              <a:t>.</a:t>
            </a:r>
          </a:p>
          <a:p>
            <a:r>
              <a:rPr lang="tr-TR" dirty="0"/>
              <a:t>Olasılıksal konu modelleme, büyük metin dokümanlarının anlamsal yapısını modellemek ve gizli anlamsal yapıları keşfetmek amacıyla kullanılan olasılıksal bir </a:t>
            </a:r>
            <a:r>
              <a:rPr lang="tr-TR" dirty="0" smtClean="0"/>
              <a:t>yaklaşımdır.</a:t>
            </a:r>
            <a:r>
              <a:rPr lang="tr-TR" dirty="0"/>
              <a:t> Metin dokümanları, konu (topic) olarak adlandırılan gizli anlamsal yapıları içerirler. Her konu sabit bir kelime kümesindeki olasılık dağılımı ile </a:t>
            </a:r>
            <a:r>
              <a:rPr lang="tr-TR" dirty="0" smtClean="0"/>
              <a:t>tanımlanır.</a:t>
            </a:r>
            <a:endParaRPr lang="tr-TR" dirty="0"/>
          </a:p>
        </p:txBody>
      </p:sp>
    </p:spTree>
    <p:extLst>
      <p:ext uri="{BB962C8B-B14F-4D97-AF65-F5344CB8AC3E}">
        <p14:creationId xmlns:p14="http://schemas.microsoft.com/office/powerpoint/2010/main" val="40486636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85000" lnSpcReduction="20000"/>
          </a:bodyPr>
          <a:lstStyle/>
          <a:p>
            <a:r>
              <a:rPr lang="tr-TR" dirty="0" smtClean="0"/>
              <a:t>Konu modelleme işlemi gensim.copora models kütüphanesindeki LdaMulticore fonksiyonu yardımı ile analiz sağanır. </a:t>
            </a:r>
            <a:r>
              <a:rPr lang="tr-TR" dirty="0"/>
              <a:t>E</a:t>
            </a:r>
            <a:r>
              <a:rPr lang="tr-TR" dirty="0" smtClean="0"/>
              <a:t>lde edilen corpus_tfidf, bu cospustaki kelimelerin çıktı oluştururken ne şekilde indexlendiğini gösterebilmek adına oluşturulan dictionary, elde edilmek istenilen konu sayısı ve işlemcimizin çekirdek sayısına göre yapılacak analizin kaç işlemci ile asenkron olarak çalışacağını belirleyecek workers sayısını fonksiyone girdi olarak verdiğimiz zaman oluşturulan model.print_topics() denildiği zaman oluşan topicleri listeleyebiliriz.</a:t>
            </a:r>
            <a:endParaRPr lang="tr-TR" dirty="0"/>
          </a:p>
        </p:txBody>
      </p:sp>
    </p:spTree>
    <p:extLst>
      <p:ext uri="{BB962C8B-B14F-4D97-AF65-F5344CB8AC3E}">
        <p14:creationId xmlns:p14="http://schemas.microsoft.com/office/powerpoint/2010/main" val="4525881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600" dirty="0" smtClean="0"/>
              <a:t>Analiz sonucu elde edilen bulgular</a:t>
            </a:r>
            <a:endParaRPr lang="tr-TR" sz="3600" dirty="0"/>
          </a:p>
        </p:txBody>
      </p:sp>
      <p:sp>
        <p:nvSpPr>
          <p:cNvPr id="3" name="Content Placeholder 2"/>
          <p:cNvSpPr>
            <a:spLocks noGrp="1"/>
          </p:cNvSpPr>
          <p:nvPr>
            <p:ph idx="1"/>
          </p:nvPr>
        </p:nvSpPr>
        <p:spPr/>
        <p:txBody>
          <a:bodyPr/>
          <a:lstStyle/>
          <a:p>
            <a:r>
              <a:rPr lang="tr-TR" dirty="0" smtClean="0"/>
              <a:t>Analiz sonucunda elde edilen başlıklar analizi gerçekleştiren yazılımcı tarafından etiketlenmektedir. Bir başlık analiz esnasında bulunduğu başlıklar topluluğu içinde farklı bir konuda bulunurken başka bir analizde farklı bir konu altında bulunabilir.</a:t>
            </a:r>
            <a:endParaRPr lang="tr-TR" dirty="0"/>
          </a:p>
        </p:txBody>
      </p:sp>
    </p:spTree>
    <p:extLst>
      <p:ext uri="{BB962C8B-B14F-4D97-AF65-F5344CB8AC3E}">
        <p14:creationId xmlns:p14="http://schemas.microsoft.com/office/powerpoint/2010/main" val="13694307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Örnek Mayıs </a:t>
            </a:r>
            <a:r>
              <a:rPr lang="tr-TR" dirty="0"/>
              <a:t>A</a:t>
            </a:r>
            <a:r>
              <a:rPr lang="tr-TR" dirty="0" smtClean="0"/>
              <a:t>yı Konuları</a:t>
            </a:r>
            <a:endParaRPr lang="tr-T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9189152"/>
              </p:ext>
            </p:extLst>
          </p:nvPr>
        </p:nvGraphicFramePr>
        <p:xfrm>
          <a:off x="457200" y="1600200"/>
          <a:ext cx="8229600" cy="3484880"/>
        </p:xfrm>
        <a:graphic>
          <a:graphicData uri="http://schemas.openxmlformats.org/drawingml/2006/table">
            <a:tbl>
              <a:tblPr firstRow="1" bandRow="1">
                <a:tableStyleId>{5C22544A-7EE6-4342-B048-85BDC9FD1C3A}</a:tableStyleId>
              </a:tblPr>
              <a:tblGrid>
                <a:gridCol w="2286000"/>
                <a:gridCol w="5943600"/>
              </a:tblGrid>
              <a:tr h="370840">
                <a:tc>
                  <a:txBody>
                    <a:bodyPr/>
                    <a:lstStyle/>
                    <a:p>
                      <a:r>
                        <a:rPr lang="tr-TR" sz="1400" dirty="0" smtClean="0"/>
                        <a:t>Konu</a:t>
                      </a:r>
                      <a:endParaRPr lang="tr-TR" sz="1400" dirty="0"/>
                    </a:p>
                  </a:txBody>
                  <a:tcPr/>
                </a:tc>
                <a:tc>
                  <a:txBody>
                    <a:bodyPr/>
                    <a:lstStyle/>
                    <a:p>
                      <a:r>
                        <a:rPr lang="tr-TR" sz="1400" dirty="0" smtClean="0"/>
                        <a:t>Başlıklar</a:t>
                      </a:r>
                      <a:endParaRPr lang="tr-TR"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Frameworks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indexpath,cocoapods,tomcat,ember,sonar,coalesce</a:t>
                      </a:r>
                    </a:p>
                  </a:txBody>
                  <a:tcPr/>
                </a:tc>
              </a:tr>
              <a:tr h="370840">
                <a:tc>
                  <a:txBody>
                    <a:bodyPr/>
                    <a:lstStyle/>
                    <a:p>
                      <a:r>
                        <a:rPr lang="tr-TR" sz="1400" b="0" i="0" u="none" strike="noStrike" kern="1200" baseline="0" dirty="0" smtClean="0">
                          <a:solidFill>
                            <a:schemeClr val="dk1"/>
                          </a:solidFill>
                          <a:latin typeface="+mn-lt"/>
                          <a:ea typeface="+mn-ea"/>
                          <a:cs typeface="+mn-cs"/>
                        </a:rPr>
                        <a:t>Tasarım </a:t>
                      </a:r>
                      <a:endParaRPr lang="tr-TR" sz="1400" b="0" i="0" u="none" strike="noStrike" kern="1200" baseline="0" dirty="0" smtClean="0">
                        <a:solidFill>
                          <a:schemeClr val="dk1"/>
                        </a:solidFill>
                        <a:latin typeface="+mn-lt"/>
                        <a:ea typeface="+mn-ea"/>
                        <a:cs typeface="+mn-cs"/>
                      </a:endParaRPr>
                    </a:p>
                  </a:txBody>
                  <a:tcPr/>
                </a:tc>
                <a:tc>
                  <a:txBody>
                    <a:bodyPr/>
                    <a:lstStyle/>
                    <a:p>
                      <a:r>
                        <a:rPr lang="tr-TR" sz="1400" b="0" i="0" u="none" strike="noStrike" kern="1200" baseline="0" dirty="0" smtClean="0">
                          <a:solidFill>
                            <a:schemeClr val="dk1"/>
                          </a:solidFill>
                          <a:latin typeface="+mn-lt"/>
                          <a:ea typeface="+mn-ea"/>
                          <a:cs typeface="+mn-cs"/>
                        </a:rPr>
                        <a:t>style,snippet,span,lang,background,hide,border,font </a:t>
                      </a:r>
                      <a:endParaRPr lang="tr-TR" sz="1400" b="0" i="0" u="none" strike="noStrike" kern="1200" baseline="0" dirty="0" smtClean="0">
                        <a:solidFill>
                          <a:schemeClr val="dk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Paket sorgulama ve yönetimi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graphql,conda,scrapy,datagridview,charfield,queryset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Java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java,jdbc,springframework,swagger,junit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Android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android,layout_,intent,view,override,wrap_content,match_parent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Veri işlemleri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data,list,test,create,object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Python derin öğrenme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keras,sklearn,tweet,activation,dense,peer,x_train,pyspark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Excel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sheet,worksheet,cells,workbooks </a:t>
                      </a:r>
                    </a:p>
                  </a:txBody>
                  <a:tcPr/>
                </a:tc>
              </a:tr>
            </a:tbl>
          </a:graphicData>
        </a:graphic>
      </p:graphicFrame>
    </p:spTree>
    <p:extLst>
      <p:ext uri="{BB962C8B-B14F-4D97-AF65-F5344CB8AC3E}">
        <p14:creationId xmlns:p14="http://schemas.microsoft.com/office/powerpoint/2010/main" val="1312426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Projenin Amacı</a:t>
            </a:r>
            <a:endParaRPr lang="tr-TR" dirty="0"/>
          </a:p>
        </p:txBody>
      </p:sp>
      <p:sp>
        <p:nvSpPr>
          <p:cNvPr id="3" name="Content Placeholder 2"/>
          <p:cNvSpPr>
            <a:spLocks noGrp="1"/>
          </p:cNvSpPr>
          <p:nvPr>
            <p:ph idx="1"/>
          </p:nvPr>
        </p:nvSpPr>
        <p:spPr/>
        <p:txBody>
          <a:bodyPr>
            <a:noAutofit/>
          </a:bodyPr>
          <a:lstStyle/>
          <a:p>
            <a:pPr marL="0" indent="0" algn="just">
              <a:buNone/>
            </a:pPr>
            <a:r>
              <a:rPr lang="tr-TR" sz="2400" dirty="0" smtClean="0"/>
              <a:t>	İçinde </a:t>
            </a:r>
            <a:r>
              <a:rPr lang="tr-TR" sz="2400" dirty="0"/>
              <a:t>bulunduğumuz dönemde yaşanan teknolojik gelişmeler, genel anlamda geçmişe göre hız kazanıp özellikle internet kullanımını ve herkesin internete yönelmesini kolaylaştırmıştır. Artık yazılım geliştiricilerin karşılaştıkları sorunları diğer yazılım geliştiriciler ile paylaşarak, yardımlaşarak, fikir alışverişi yaparak çözümleyebilecekleri bir çok platform türemiştir. Yazılım geliştiriciler bilgiye ulaşımın kolay olduğu bu dönemde kendilerini geliştirirken bir yandan kullandıkları teknolojileri de çok hızlı şekilde geliştirir duruma gelmiş ve populer olarak kullanılan teknoloji aydan aya değişim gösterebilir hale gelmiştir. </a:t>
            </a:r>
          </a:p>
        </p:txBody>
      </p:sp>
    </p:spTree>
    <p:extLst>
      <p:ext uri="{BB962C8B-B14F-4D97-AF65-F5344CB8AC3E}">
        <p14:creationId xmlns:p14="http://schemas.microsoft.com/office/powerpoint/2010/main" val="3619986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85000" lnSpcReduction="20000"/>
          </a:bodyPr>
          <a:lstStyle/>
          <a:p>
            <a:pPr marL="0" indent="0">
              <a:buNone/>
            </a:pPr>
            <a:r>
              <a:rPr lang="tr-TR" dirty="0" smtClean="0"/>
              <a:t>	Son </a:t>
            </a:r>
            <a:r>
              <a:rPr lang="tr-TR" dirty="0"/>
              <a:t>yıllarda metin madenciliği uygulamalarında büyük önem kazanan konu modelleme yöntemleri ise bu alanda tercih edilmeye başlanmıştır. Büyük boyutlu dokümanlardan denetimsiz bir şekilde gizli yapıyı keşfeden konu modelleme güçlü bir yöntem olarak karşımıza çıkmaktadır. Bu çalışmada stack overflow soru ve cevaplarından aylık olarak tartışılan konuların eğilimini çıkarmada en popüler konu modelleme yöntemlerinden biri olan Gizli Dirichlet Tahsisi (GDT) (Latent Dirichlet Allocation (LDA)) </a:t>
            </a:r>
            <a:r>
              <a:rPr lang="tr-TR" dirty="0" smtClean="0"/>
              <a:t>kullanılmıştır. </a:t>
            </a:r>
            <a:endParaRPr lang="tr-TR" dirty="0"/>
          </a:p>
        </p:txBody>
      </p:sp>
    </p:spTree>
    <p:extLst>
      <p:ext uri="{BB962C8B-B14F-4D97-AF65-F5344CB8AC3E}">
        <p14:creationId xmlns:p14="http://schemas.microsoft.com/office/powerpoint/2010/main" val="3274535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1143000"/>
          </a:xfrm>
        </p:spPr>
        <p:txBody>
          <a:bodyPr>
            <a:normAutofit fontScale="90000"/>
          </a:bodyPr>
          <a:lstStyle/>
          <a:p>
            <a:pPr marL="514350" indent="-514350"/>
            <a:r>
              <a:rPr lang="tr-TR" dirty="0" smtClean="0"/>
              <a:t>Projenin uygulama kısmında kullanılan teknolojiler</a:t>
            </a:r>
            <a:endParaRPr lang="tr-TR" dirty="0" smtClean="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038600"/>
            <a:ext cx="6615113" cy="2591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p:txBody>
          <a:bodyPr/>
          <a:lstStyle/>
          <a:p>
            <a:pPr marL="0" indent="0">
              <a:buNone/>
            </a:pPr>
            <a:r>
              <a:rPr lang="tr-TR" sz="2500" dirty="0" smtClean="0"/>
              <a:t>Proje uygulama kısmında; </a:t>
            </a:r>
          </a:p>
          <a:p>
            <a:r>
              <a:rPr lang="tr-TR" sz="2500" dirty="0" smtClean="0"/>
              <a:t>Verilerin elde edilmesi</a:t>
            </a:r>
          </a:p>
          <a:p>
            <a:r>
              <a:rPr lang="tr-TR" sz="2500" dirty="0" smtClean="0"/>
              <a:t>Metin ön işleme ve vektörel dönüşüm</a:t>
            </a:r>
          </a:p>
          <a:p>
            <a:r>
              <a:rPr lang="tr-TR" sz="2500" dirty="0" smtClean="0"/>
              <a:t>Doküman Terim Matrisi oluşturma</a:t>
            </a:r>
          </a:p>
          <a:p>
            <a:r>
              <a:rPr lang="tr-TR" sz="2500" dirty="0" smtClean="0"/>
              <a:t>Gizli Dirichlet Tahsisi</a:t>
            </a:r>
          </a:p>
          <a:p>
            <a:pPr marL="0" indent="0">
              <a:buNone/>
            </a:pPr>
            <a:r>
              <a:rPr lang="tr-TR" sz="2500" dirty="0"/>
              <a:t>a</a:t>
            </a:r>
            <a:r>
              <a:rPr lang="tr-TR" sz="2500" dirty="0" smtClean="0"/>
              <a:t>şamalarından oluşmaktadır.</a:t>
            </a:r>
          </a:p>
          <a:p>
            <a:endParaRPr lang="tr-TR" dirty="0"/>
          </a:p>
        </p:txBody>
      </p:sp>
    </p:spTree>
    <p:extLst>
      <p:ext uri="{BB962C8B-B14F-4D97-AF65-F5344CB8AC3E}">
        <p14:creationId xmlns:p14="http://schemas.microsoft.com/office/powerpoint/2010/main" val="4010843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Verilerin Elde Edilmesi</a:t>
            </a:r>
            <a:endParaRPr lang="tr-TR" dirty="0"/>
          </a:p>
        </p:txBody>
      </p:sp>
      <p:sp>
        <p:nvSpPr>
          <p:cNvPr id="3" name="Content Placeholder 2"/>
          <p:cNvSpPr>
            <a:spLocks noGrp="1"/>
          </p:cNvSpPr>
          <p:nvPr>
            <p:ph idx="1"/>
          </p:nvPr>
        </p:nvSpPr>
        <p:spPr>
          <a:xfrm>
            <a:off x="533400" y="1632454"/>
            <a:ext cx="8229600" cy="4525963"/>
          </a:xfrm>
        </p:spPr>
        <p:txBody>
          <a:bodyPr/>
          <a:lstStyle/>
          <a:p>
            <a:pPr marL="0" indent="0">
              <a:buNone/>
            </a:pPr>
            <a:r>
              <a:rPr lang="tr-TR" dirty="0"/>
              <a:t>	</a:t>
            </a:r>
            <a:r>
              <a:rPr lang="tr-TR" dirty="0" smtClean="0"/>
              <a:t>Veriler elde edilirken Python programlama dilinin requests, pandas, json ve xlsxwriter kütüphaneleri kullanılmıştır.</a:t>
            </a:r>
            <a:endParaRPr lang="tr-T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7600"/>
            <a:ext cx="116205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3895436"/>
            <a:ext cx="2445327" cy="9906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400" y="4945736"/>
            <a:ext cx="2784992" cy="1643639"/>
          </a:xfrm>
          <a:prstGeom prst="rect">
            <a:avLst/>
          </a:prstGeom>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7412" y="3378994"/>
            <a:ext cx="2436222" cy="173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4838700"/>
            <a:ext cx="1700212" cy="1429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9994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92500"/>
          </a:bodyPr>
          <a:lstStyle/>
          <a:p>
            <a:r>
              <a:rPr lang="tr-TR" dirty="0" smtClean="0"/>
              <a:t>Stack overflow’ un kendi sağladığı api üzerinden veri çekebilmek için requests kütüphanesi kullanılmıştır böylece stack overflow api’ ına uygun formatta istek gönderilip geri dönüş sağlanmıştır.</a:t>
            </a:r>
          </a:p>
          <a:p>
            <a:r>
              <a:rPr lang="tr-TR" dirty="0" smtClean="0"/>
              <a:t>requests sayesinde gelen verilerin işlenebilmesi için formatı &lt;Response []&gt; olan veri json kütüphanesi ile json formatına çevrilmiştir.</a:t>
            </a:r>
          </a:p>
        </p:txBody>
      </p:sp>
    </p:spTree>
    <p:extLst>
      <p:ext uri="{BB962C8B-B14F-4D97-AF65-F5344CB8AC3E}">
        <p14:creationId xmlns:p14="http://schemas.microsoft.com/office/powerpoint/2010/main" val="2218975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lnSpcReduction="10000"/>
          </a:bodyPr>
          <a:lstStyle/>
          <a:p>
            <a:r>
              <a:rPr lang="tr-TR" dirty="0" smtClean="0"/>
              <a:t>Bütün veriler elde edildikten sonra ilgili sorunun var ise cevapları sorunun altına uygun döngüler ile eklenmiştir.</a:t>
            </a:r>
          </a:p>
          <a:p>
            <a:r>
              <a:rPr lang="tr-TR" dirty="0" smtClean="0"/>
              <a:t>Bu aşamadan sonra elimizde olan json verisini pandas kütüphanesi yardımı ile DataFrame formatına dönüştürerek veri incelenmesi ve verinin toplanması ile ilgili yapılacak son aşamanın daha kolay fark edilmesi sağlanmıştır.</a:t>
            </a:r>
          </a:p>
        </p:txBody>
      </p:sp>
    </p:spTree>
    <p:extLst>
      <p:ext uri="{BB962C8B-B14F-4D97-AF65-F5344CB8AC3E}">
        <p14:creationId xmlns:p14="http://schemas.microsoft.com/office/powerpoint/2010/main" val="2987282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smtClean="0"/>
              <a:t>Pandas kütüphanesi yardımı ile elde edilen bütün verinin içerisindeki gereksiz kolonlar silinmiştir.</a:t>
            </a:r>
          </a:p>
          <a:p>
            <a:r>
              <a:rPr lang="tr-TR" dirty="0" smtClean="0"/>
              <a:t>Elde edilen metin öbeği pandas ve xlsxwriter kütüphanesi yardımı ile xlsxwriter motoru aracılığı ile excel formatına dönüştürülmüştür.</a:t>
            </a:r>
          </a:p>
          <a:p>
            <a:endParaRPr lang="tr-TR" dirty="0"/>
          </a:p>
        </p:txBody>
      </p:sp>
    </p:spTree>
    <p:extLst>
      <p:ext uri="{BB962C8B-B14F-4D97-AF65-F5344CB8AC3E}">
        <p14:creationId xmlns:p14="http://schemas.microsoft.com/office/powerpoint/2010/main" val="728163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406</TotalTime>
  <Words>956</Words>
  <Application>Microsoft Office PowerPoint</Application>
  <PresentationFormat>On-screen Show (4:3)</PresentationFormat>
  <Paragraphs>123</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  YAZILIM GELİŞTİRİLERİN TARTIŞTIKLARI KONULARA YÖNELİK KULLANICI SORU VE CEVAPLARININ OLASILIKSAL KONU MODELLEME YÖNTEMİ İLE BELİRLEMESİ </vt:lpstr>
      <vt:lpstr>Sunum aşamaları</vt:lpstr>
      <vt:lpstr>Projenin Amacı</vt:lpstr>
      <vt:lpstr>PowerPoint Presentation</vt:lpstr>
      <vt:lpstr>Projenin uygulama kısmında kullanılan teknolojiler</vt:lpstr>
      <vt:lpstr>Verilerin Elde Edilmesi</vt:lpstr>
      <vt:lpstr>PowerPoint Presentation</vt:lpstr>
      <vt:lpstr>PowerPoint Presentation</vt:lpstr>
      <vt:lpstr>PowerPoint Presentation</vt:lpstr>
      <vt:lpstr>Elde edilen veri örneği</vt:lpstr>
      <vt:lpstr>Elde edilen verilerin toplam sayısı</vt:lpstr>
      <vt:lpstr>Metin ön işleme ve vektörel dönüşüm</vt:lpstr>
      <vt:lpstr>Gereksiz verilerin temizliği</vt:lpstr>
      <vt:lpstr>PowerPoint Presentation</vt:lpstr>
      <vt:lpstr>PowerPoint Presentation</vt:lpstr>
      <vt:lpstr>PowerPoint Presentation</vt:lpstr>
      <vt:lpstr>Stemming(gövdeleme</vt:lpstr>
      <vt:lpstr>PowerPoint Presentation</vt:lpstr>
      <vt:lpstr>Durak kelimeler (stop words)</vt:lpstr>
      <vt:lpstr>Dizge parçalama (tokenization)</vt:lpstr>
      <vt:lpstr>PowerPoint Presentation</vt:lpstr>
      <vt:lpstr>BoW (bag of words(kelime torbası))</vt:lpstr>
      <vt:lpstr>Vektör çevrimi</vt:lpstr>
      <vt:lpstr>PowerPoint Presentation</vt:lpstr>
      <vt:lpstr>PowerPoint Presentation</vt:lpstr>
      <vt:lpstr>Konu modelleme</vt:lpstr>
      <vt:lpstr>PowerPoint Presentation</vt:lpstr>
      <vt:lpstr>Analiz sonucu elde edilen bulgular</vt:lpstr>
      <vt:lpstr>Örnek Mayıs Ayı Konuları</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OLCAY</dc:creator>
  <cp:lastModifiedBy>OLCAY</cp:lastModifiedBy>
  <cp:revision>25</cp:revision>
  <dcterms:created xsi:type="dcterms:W3CDTF">2006-08-16T00:00:00Z</dcterms:created>
  <dcterms:modified xsi:type="dcterms:W3CDTF">2020-07-20T14:46:29Z</dcterms:modified>
</cp:coreProperties>
</file>