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562" r:id="rId2"/>
    <p:sldId id="322" r:id="rId3"/>
    <p:sldId id="302" r:id="rId4"/>
    <p:sldId id="553" r:id="rId5"/>
    <p:sldId id="301" r:id="rId6"/>
    <p:sldId id="555" r:id="rId7"/>
    <p:sldId id="321" r:id="rId8"/>
    <p:sldId id="550" r:id="rId9"/>
    <p:sldId id="323" r:id="rId10"/>
    <p:sldId id="303" r:id="rId11"/>
    <p:sldId id="559" r:id="rId12"/>
    <p:sldId id="560" r:id="rId13"/>
    <p:sldId id="551" r:id="rId14"/>
    <p:sldId id="552" r:id="rId15"/>
    <p:sldId id="324" r:id="rId16"/>
    <p:sldId id="563" r:id="rId17"/>
    <p:sldId id="554" r:id="rId18"/>
    <p:sldId id="557" r:id="rId19"/>
    <p:sldId id="558" r:id="rId20"/>
    <p:sldId id="561" r:id="rId21"/>
  </p:sldIdLst>
  <p:sldSz cx="9144000" cy="6858000" type="screen4x3"/>
  <p:notesSz cx="6858000" cy="9144000"/>
  <p:custDataLst>
    <p:tags r:id="rId23"/>
  </p:custDataLst>
  <p:defaultTextStyle>
    <a:defPPr>
      <a:defRPr lang="en-US"/>
    </a:defPPr>
    <a:lvl1pPr algn="l" rtl="0" fontAlgn="base">
      <a:spcBef>
        <a:spcPct val="0"/>
      </a:spcBef>
      <a:spcAft>
        <a:spcPct val="0"/>
      </a:spcAft>
      <a:defRPr kern="1200">
        <a:solidFill>
          <a:schemeClr val="tx1"/>
        </a:solidFill>
        <a:latin typeface="Arial" pitchFamily="34" charset="0"/>
        <a:ea typeface="+mn-ea"/>
        <a:cs typeface="+mn-cs"/>
      </a:defRPr>
    </a:lvl1pPr>
    <a:lvl2pPr marL="457200" algn="l" rtl="0" fontAlgn="base">
      <a:spcBef>
        <a:spcPct val="0"/>
      </a:spcBef>
      <a:spcAft>
        <a:spcPct val="0"/>
      </a:spcAft>
      <a:defRPr kern="1200">
        <a:solidFill>
          <a:schemeClr val="tx1"/>
        </a:solidFill>
        <a:latin typeface="Arial" pitchFamily="34" charset="0"/>
        <a:ea typeface="+mn-ea"/>
        <a:cs typeface="+mn-cs"/>
      </a:defRPr>
    </a:lvl2pPr>
    <a:lvl3pPr marL="914400" algn="l" rtl="0" fontAlgn="base">
      <a:spcBef>
        <a:spcPct val="0"/>
      </a:spcBef>
      <a:spcAft>
        <a:spcPct val="0"/>
      </a:spcAft>
      <a:defRPr kern="1200">
        <a:solidFill>
          <a:schemeClr val="tx1"/>
        </a:solidFill>
        <a:latin typeface="Arial" pitchFamily="34" charset="0"/>
        <a:ea typeface="+mn-ea"/>
        <a:cs typeface="+mn-cs"/>
      </a:defRPr>
    </a:lvl3pPr>
    <a:lvl4pPr marL="1371600" algn="l" rtl="0" fontAlgn="base">
      <a:spcBef>
        <a:spcPct val="0"/>
      </a:spcBef>
      <a:spcAft>
        <a:spcPct val="0"/>
      </a:spcAft>
      <a:defRPr kern="1200">
        <a:solidFill>
          <a:schemeClr val="tx1"/>
        </a:solidFill>
        <a:latin typeface="Arial" pitchFamily="34" charset="0"/>
        <a:ea typeface="+mn-ea"/>
        <a:cs typeface="+mn-cs"/>
      </a:defRPr>
    </a:lvl4pPr>
    <a:lvl5pPr marL="1828800" algn="l" rtl="0" fontAlgn="base">
      <a:spcBef>
        <a:spcPct val="0"/>
      </a:spcBef>
      <a:spcAft>
        <a:spcPct val="0"/>
      </a:spcAft>
      <a:defRPr kern="1200">
        <a:solidFill>
          <a:schemeClr val="tx1"/>
        </a:solidFill>
        <a:latin typeface="Arial" pitchFamily="34" charset="0"/>
        <a:ea typeface="+mn-ea"/>
        <a:cs typeface="+mn-cs"/>
      </a:defRPr>
    </a:lvl5pPr>
    <a:lvl6pPr marL="2286000" algn="l" defTabSz="914400" rtl="0" eaLnBrk="1" latinLnBrk="0" hangingPunct="1">
      <a:defRPr kern="1200">
        <a:solidFill>
          <a:schemeClr val="tx1"/>
        </a:solidFill>
        <a:latin typeface="Arial" pitchFamily="34" charset="0"/>
        <a:ea typeface="+mn-ea"/>
        <a:cs typeface="+mn-cs"/>
      </a:defRPr>
    </a:lvl6pPr>
    <a:lvl7pPr marL="2743200" algn="l" defTabSz="914400" rtl="0" eaLnBrk="1" latinLnBrk="0" hangingPunct="1">
      <a:defRPr kern="1200">
        <a:solidFill>
          <a:schemeClr val="tx1"/>
        </a:solidFill>
        <a:latin typeface="Arial" pitchFamily="34" charset="0"/>
        <a:ea typeface="+mn-ea"/>
        <a:cs typeface="+mn-cs"/>
      </a:defRPr>
    </a:lvl7pPr>
    <a:lvl8pPr marL="3200400" algn="l" defTabSz="914400" rtl="0" eaLnBrk="1" latinLnBrk="0" hangingPunct="1">
      <a:defRPr kern="1200">
        <a:solidFill>
          <a:schemeClr val="tx1"/>
        </a:solidFill>
        <a:latin typeface="Arial" pitchFamily="34" charset="0"/>
        <a:ea typeface="+mn-ea"/>
        <a:cs typeface="+mn-cs"/>
      </a:defRPr>
    </a:lvl8pPr>
    <a:lvl9pPr marL="3657600" algn="l" defTabSz="914400" rtl="0" eaLnBrk="1" latinLnBrk="0" hangingPunct="1">
      <a:defRPr kern="1200">
        <a:solidFill>
          <a:schemeClr val="tx1"/>
        </a:solidFill>
        <a:latin typeface="Aria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5" d="100"/>
          <a:sy n="95" d="100"/>
        </p:scale>
        <p:origin x="1540" y="6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52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5529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225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5530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530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5530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08395A80-CE7A-4226-8A2A-E8A5AE9AF14D}" type="slidenum">
              <a:rPr lang="en-US"/>
              <a:pPr>
                <a:defRPr/>
              </a:pPr>
              <a:t>‹#›</a:t>
            </a:fld>
            <a:endParaRPr 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FFA1A55-5869-441F-ADC8-5170397DDA06}" type="slidenum">
              <a:rPr lang="en-US"/>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BEB2BC8-59BE-46E4-BE3D-4EE9EC70B32D}" type="slidenum">
              <a:rPr lang="en-US"/>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C9790F3C-E47D-4622-911A-F7958327076D}" type="slidenum">
              <a:rPr lang="en-US"/>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8229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7200" y="3938588"/>
            <a:ext cx="8229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CD59C0A6-6A09-4FE2-A602-C7F63C099733}"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C8AC1D7-4DEA-457C-B15C-0CD048E176E1}"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A02E4C7-3EE5-46A2-B48B-2FAF52586991}"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C543D906-DC45-4505-997E-C354E0B3A7B3}"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3497D9F3-42A3-4254-BEC3-4AAB8C1A7D62}" type="slidenum">
              <a:rPr lang="en-US"/>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241A24F3-A76B-4DBA-9F8C-8C069EF01A8C}" type="slidenum">
              <a:rPr lang="en-US"/>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864F2DB9-B773-4BE5-A6BD-414F90476D05}" type="slidenum">
              <a:rPr lang="en-US"/>
              <a:pPr>
                <a:defRPr/>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C17EAB41-1E73-4F33-8784-7A749768831C}" type="slidenum">
              <a:rPr lang="en-US"/>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07F6882-71EA-41B5-A0C2-2EA47E60A3F8}"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8195" name="Rectangle 3"/>
          <p:cNvSpPr>
            <a:spLocks noGrp="1" noChangeArrowheads="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0A90049D-3D24-40BE-86F1-691D55F3D3DF}"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defRPr>
      </a:lvl2pPr>
      <a:lvl3pPr algn="ctr" rtl="0" eaLnBrk="0" fontAlgn="base" hangingPunct="0">
        <a:spcBef>
          <a:spcPct val="0"/>
        </a:spcBef>
        <a:spcAft>
          <a:spcPct val="0"/>
        </a:spcAft>
        <a:defRPr sz="4400">
          <a:solidFill>
            <a:schemeClr val="tx2"/>
          </a:solidFill>
          <a:latin typeface="Arial" pitchFamily="34" charset="0"/>
        </a:defRPr>
      </a:lvl3pPr>
      <a:lvl4pPr algn="ctr" rtl="0" eaLnBrk="0" fontAlgn="base" hangingPunct="0">
        <a:spcBef>
          <a:spcPct val="0"/>
        </a:spcBef>
        <a:spcAft>
          <a:spcPct val="0"/>
        </a:spcAft>
        <a:defRPr sz="4400">
          <a:solidFill>
            <a:schemeClr val="tx2"/>
          </a:solidFill>
          <a:latin typeface="Arial" pitchFamily="34" charset="0"/>
        </a:defRPr>
      </a:lvl4pPr>
      <a:lvl5pPr algn="ctr" rtl="0" eaLnBrk="0" fontAlgn="base" hangingPunct="0">
        <a:spcBef>
          <a:spcPct val="0"/>
        </a:spcBef>
        <a:spcAft>
          <a:spcPct val="0"/>
        </a:spcAft>
        <a:defRPr sz="4400">
          <a:solidFill>
            <a:schemeClr val="tx2"/>
          </a:solidFill>
          <a:latin typeface="Arial" pitchFamily="34" charset="0"/>
        </a:defRPr>
      </a:lvl5pPr>
      <a:lvl6pPr marL="457200" algn="ctr" rtl="0" fontAlgn="base">
        <a:spcBef>
          <a:spcPct val="0"/>
        </a:spcBef>
        <a:spcAft>
          <a:spcPct val="0"/>
        </a:spcAft>
        <a:defRPr sz="4400">
          <a:solidFill>
            <a:schemeClr val="tx2"/>
          </a:solidFill>
          <a:latin typeface="Arial" pitchFamily="34" charset="0"/>
        </a:defRPr>
      </a:lvl6pPr>
      <a:lvl7pPr marL="914400" algn="ctr" rtl="0" fontAlgn="base">
        <a:spcBef>
          <a:spcPct val="0"/>
        </a:spcBef>
        <a:spcAft>
          <a:spcPct val="0"/>
        </a:spcAft>
        <a:defRPr sz="4400">
          <a:solidFill>
            <a:schemeClr val="tx2"/>
          </a:solidFill>
          <a:latin typeface="Arial" pitchFamily="34" charset="0"/>
        </a:defRPr>
      </a:lvl7pPr>
      <a:lvl8pPr marL="1371600" algn="ctr" rtl="0" fontAlgn="base">
        <a:spcBef>
          <a:spcPct val="0"/>
        </a:spcBef>
        <a:spcAft>
          <a:spcPct val="0"/>
        </a:spcAft>
        <a:defRPr sz="4400">
          <a:solidFill>
            <a:schemeClr val="tx2"/>
          </a:solidFill>
          <a:latin typeface="Arial" pitchFamily="34" charset="0"/>
        </a:defRPr>
      </a:lvl8pPr>
      <a:lvl9pPr marL="1828800" algn="ctr" rtl="0" fontAlgn="base">
        <a:spcBef>
          <a:spcPct val="0"/>
        </a:spcBef>
        <a:spcAft>
          <a:spcPct val="0"/>
        </a:spcAft>
        <a:defRPr sz="4400">
          <a:solidFill>
            <a:schemeClr val="tx2"/>
          </a:solidFill>
          <a:latin typeface="Arial"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hyperlink" Target="https://www.cmpe.boun.edu.tr/~ethem/i2ml3e/" TargetMode="External"/><Relationship Id="rId2" Type="http://schemas.openxmlformats.org/officeDocument/2006/relationships/hyperlink" Target="https://colab.research.google.com/drive/1pJA3iDK3Fbctdbu2mnVRK7OSchZoJuNq?usp=sharing" TargetMode="External"/><Relationship Id="rId1" Type="http://schemas.openxmlformats.org/officeDocument/2006/relationships/slideLayout" Target="../slideLayouts/slideLayout2.xml"/><Relationship Id="rId5" Type="http://schemas.openxmlformats.org/officeDocument/2006/relationships/hyperlink" Target="https://en.wikipedia.org/wiki/Logistic_regression#Model_fitting" TargetMode="External"/><Relationship Id="rId4" Type="http://schemas.openxmlformats.org/officeDocument/2006/relationships/hyperlink" Target="https://msu.edu/~kenfrank/introduction%20to%20logistic%20regression.pptx"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0.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jpeg"/><Relationship Id="rId1" Type="http://schemas.openxmlformats.org/officeDocument/2006/relationships/slideLayout" Target="../slideLayouts/slideLayout1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a:noFill/>
        </p:spPr>
        <p:txBody>
          <a:bodyPr lIns="92075" tIns="46038" rIns="92075" bIns="46038"/>
          <a:lstStyle/>
          <a:p>
            <a:pPr eaLnBrk="1" hangingPunct="1"/>
            <a:r>
              <a:rPr lang="en-US" sz="4000" b="1" dirty="0"/>
              <a:t>Logistic</a:t>
            </a:r>
            <a:r>
              <a:rPr lang="en-US" b="1" dirty="0"/>
              <a:t> Regression</a:t>
            </a:r>
          </a:p>
        </p:txBody>
      </p:sp>
      <p:sp>
        <p:nvSpPr>
          <p:cNvPr id="49155" name="Rectangle 3"/>
          <p:cNvSpPr>
            <a:spLocks noGrp="1" noChangeArrowheads="1"/>
          </p:cNvSpPr>
          <p:nvPr>
            <p:ph type="body" sz="half" idx="1"/>
          </p:nvPr>
        </p:nvSpPr>
        <p:spPr>
          <a:xfrm>
            <a:off x="475128" y="1287930"/>
            <a:ext cx="8592672" cy="4983162"/>
          </a:xfrm>
          <a:noFill/>
        </p:spPr>
        <p:txBody>
          <a:bodyPr lIns="92075" tIns="46038" rIns="92075" bIns="46038"/>
          <a:lstStyle/>
          <a:p>
            <a:pPr eaLnBrk="1" hangingPunct="1">
              <a:lnSpc>
                <a:spcPct val="90000"/>
              </a:lnSpc>
              <a:buClr>
                <a:schemeClr val="hlink"/>
              </a:buClr>
              <a:buFont typeface="Wingdings" pitchFamily="2" charset="2"/>
              <a:buChar char="§"/>
            </a:pPr>
            <a:r>
              <a:rPr lang="en-US" sz="2400" dirty="0">
                <a:latin typeface="Arial" panose="020B0604020202020204" pitchFamily="34" charset="0"/>
                <a:cs typeface="Arial" panose="020B0604020202020204" pitchFamily="34" charset="0"/>
              </a:rPr>
              <a:t>Logistic regression is a type of regression analysis that models the probability of a certain class or event indicated by a dependent variable. </a:t>
            </a:r>
          </a:p>
          <a:p>
            <a:pPr eaLnBrk="1" hangingPunct="1">
              <a:lnSpc>
                <a:spcPct val="90000"/>
              </a:lnSpc>
              <a:buClr>
                <a:schemeClr val="hlink"/>
              </a:buClr>
              <a:buFont typeface="Wingdings" pitchFamily="2" charset="2"/>
              <a:buChar char="§"/>
            </a:pPr>
            <a:r>
              <a:rPr lang="en-US" sz="2400" dirty="0">
                <a:latin typeface="Arial" panose="020B0604020202020204" pitchFamily="34" charset="0"/>
                <a:cs typeface="Arial" panose="020B0604020202020204" pitchFamily="34" charset="0"/>
              </a:rPr>
              <a:t>There can be one or more independent variables ("predictors"). </a:t>
            </a:r>
          </a:p>
          <a:p>
            <a:pPr eaLnBrk="1" hangingPunct="1">
              <a:lnSpc>
                <a:spcPct val="90000"/>
              </a:lnSpc>
              <a:buClr>
                <a:schemeClr val="hlink"/>
              </a:buClr>
              <a:buFont typeface="Wingdings" pitchFamily="2" charset="2"/>
              <a:buChar char="§"/>
            </a:pPr>
            <a:r>
              <a:rPr lang="en-US" sz="2400" dirty="0">
                <a:latin typeface="Arial" panose="020B0604020202020204" pitchFamily="34" charset="0"/>
                <a:cs typeface="Arial" panose="020B0604020202020204" pitchFamily="34" charset="0"/>
              </a:rPr>
              <a:t>For the binary-case (binomial, dichotomous) there are two categories such as positive/negative, healthy/sick. </a:t>
            </a:r>
          </a:p>
          <a:p>
            <a:pPr eaLnBrk="1" hangingPunct="1">
              <a:lnSpc>
                <a:spcPct val="90000"/>
              </a:lnSpc>
              <a:buClr>
                <a:schemeClr val="hlink"/>
              </a:buClr>
              <a:buFont typeface="Wingdings" pitchFamily="2" charset="2"/>
              <a:buChar char="§"/>
            </a:pPr>
            <a:r>
              <a:rPr lang="en-US" sz="2400" dirty="0">
                <a:latin typeface="Arial" panose="020B0604020202020204" pitchFamily="34" charset="0"/>
                <a:cs typeface="Arial" panose="020B0604020202020204" pitchFamily="34" charset="0"/>
              </a:rPr>
              <a:t>The multi-class (multinomial, polychotomous) version is also called “</a:t>
            </a:r>
            <a:r>
              <a:rPr lang="en-US" sz="2400" dirty="0" err="1">
                <a:latin typeface="Arial" panose="020B0604020202020204" pitchFamily="34" charset="0"/>
                <a:cs typeface="Arial" panose="020B0604020202020204" pitchFamily="34" charset="0"/>
              </a:rPr>
              <a:t>softmax</a:t>
            </a:r>
            <a:r>
              <a:rPr lang="en-US" sz="2400" dirty="0">
                <a:latin typeface="Arial" panose="020B0604020202020204" pitchFamily="34" charset="0"/>
                <a:cs typeface="Arial" panose="020B0604020202020204" pitchFamily="34" charset="0"/>
              </a:rPr>
              <a:t>”. This is different than the ordinal case (with dependent variables that are ordered).</a:t>
            </a:r>
          </a:p>
        </p:txBody>
      </p:sp>
    </p:spTree>
    <p:extLst>
      <p:ext uri="{BB962C8B-B14F-4D97-AF65-F5344CB8AC3E}">
        <p14:creationId xmlns:p14="http://schemas.microsoft.com/office/powerpoint/2010/main" val="32073095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a:noFill/>
        </p:spPr>
        <p:txBody>
          <a:bodyPr lIns="92075" tIns="46038" rIns="92075" bIns="46038"/>
          <a:lstStyle/>
          <a:p>
            <a:pPr eaLnBrk="1" hangingPunct="1"/>
            <a:r>
              <a:rPr lang="en-US" sz="4000" b="1" i="1"/>
              <a:t>The Logistic Regression Model</a:t>
            </a:r>
          </a:p>
        </p:txBody>
      </p:sp>
      <mc:AlternateContent xmlns:mc="http://schemas.openxmlformats.org/markup-compatibility/2006" xmlns:a14="http://schemas.microsoft.com/office/drawing/2010/main">
        <mc:Choice Requires="a14">
          <p:sp>
            <p:nvSpPr>
              <p:cNvPr id="51203" name="Rectangle 3"/>
              <p:cNvSpPr>
                <a:spLocks noGrp="1" noChangeArrowheads="1"/>
              </p:cNvSpPr>
              <p:nvPr>
                <p:ph type="body" idx="1"/>
              </p:nvPr>
            </p:nvSpPr>
            <p:spPr>
              <a:xfrm>
                <a:off x="457200" y="1600200"/>
                <a:ext cx="8534400" cy="4525963"/>
              </a:xfrm>
              <a:noFill/>
            </p:spPr>
            <p:txBody>
              <a:bodyPr lIns="92075" tIns="46038" rIns="92075" bIns="46038"/>
              <a:lstStyle/>
              <a:p>
                <a:pPr eaLnBrk="1" hangingPunct="1">
                  <a:lnSpc>
                    <a:spcPct val="90000"/>
                  </a:lnSpc>
                  <a:buFontTx/>
                  <a:buNone/>
                </a:pPr>
                <a:r>
                  <a:rPr lang="en-US" sz="2400" dirty="0">
                    <a:latin typeface="Benguiat Frisky" pitchFamily="66" charset="0"/>
                  </a:rPr>
                  <a:t>The logit models log(</a:t>
                </a:r>
                <a:r>
                  <a:rPr lang="en-US" sz="2400" i="1" dirty="0">
                    <a:latin typeface="Benguiat Frisky" pitchFamily="66" charset="0"/>
                  </a:rPr>
                  <a:t>p</a:t>
                </a:r>
                <a:r>
                  <a:rPr lang="en-US" sz="2400" dirty="0">
                    <a:latin typeface="Benguiat Frisky" pitchFamily="66" charset="0"/>
                  </a:rPr>
                  <a:t>/(1</a:t>
                </a:r>
                <a:r>
                  <a:rPr lang="en-US" sz="2400" dirty="0">
                    <a:latin typeface="Benguiat Frisky" pitchFamily="66" charset="0"/>
                    <a:sym typeface="Symbol" panose="05050102010706020507" pitchFamily="18" charset="2"/>
                  </a:rPr>
                  <a:t></a:t>
                </a:r>
                <a:r>
                  <a:rPr lang="en-US" sz="2400" i="1" dirty="0">
                    <a:latin typeface="Benguiat Frisky" pitchFamily="66" charset="0"/>
                  </a:rPr>
                  <a:t>p</a:t>
                </a:r>
                <a:r>
                  <a:rPr lang="en-US" sz="2400" dirty="0">
                    <a:latin typeface="Benguiat Frisky" pitchFamily="66" charset="0"/>
                  </a:rPr>
                  <a:t>)) = </a:t>
                </a:r>
                <a:r>
                  <a:rPr lang="en-US" sz="2400" i="1" dirty="0">
                    <a:latin typeface="Benguiat Frisky" pitchFamily="66" charset="0"/>
                    <a:sym typeface="Symbol" pitchFamily="18" charset="2"/>
                  </a:rPr>
                  <a:t>w</a:t>
                </a:r>
                <a:r>
                  <a:rPr lang="en-US" sz="2400" i="1" baseline="-25000" dirty="0">
                    <a:latin typeface="Benguiat Frisky" pitchFamily="66" charset="0"/>
                    <a:sym typeface="Symbol" pitchFamily="18" charset="2"/>
                  </a:rPr>
                  <a:t>0</a:t>
                </a:r>
                <a:r>
                  <a:rPr lang="en-US" sz="2400" dirty="0">
                    <a:latin typeface="Benguiat Frisky" pitchFamily="66" charset="0"/>
                  </a:rPr>
                  <a:t> + </a:t>
                </a:r>
                <a:r>
                  <a:rPr lang="en-US" sz="2400" i="1" dirty="0">
                    <a:latin typeface="Benguiat Frisky" pitchFamily="66" charset="0"/>
                  </a:rPr>
                  <a:t>w</a:t>
                </a:r>
                <a:r>
                  <a:rPr lang="en-US" sz="2400" i="1" baseline="-25000" dirty="0">
                    <a:latin typeface="Benguiat Frisky" pitchFamily="66" charset="0"/>
                    <a:sym typeface="Symbol" pitchFamily="18" charset="2"/>
                  </a:rPr>
                  <a:t>1</a:t>
                </a:r>
                <a:r>
                  <a:rPr lang="en-US" sz="2400" i="1" dirty="0">
                    <a:latin typeface="Benguiat Frisky" pitchFamily="66" charset="0"/>
                  </a:rPr>
                  <a:t>x</a:t>
                </a:r>
                <a:r>
                  <a:rPr lang="en-US" sz="2400" i="1" baseline="-25000" dirty="0">
                    <a:latin typeface="Benguiat Frisky" pitchFamily="66" charset="0"/>
                    <a:sym typeface="Symbol" pitchFamily="18" charset="2"/>
                  </a:rPr>
                  <a:t>1</a:t>
                </a:r>
                <a:r>
                  <a:rPr lang="en-US" sz="2400" baseline="-25000" dirty="0">
                    <a:latin typeface="Benguiat Frisky" pitchFamily="66" charset="0"/>
                    <a:sym typeface="Symbol" pitchFamily="18" charset="2"/>
                  </a:rPr>
                  <a:t>  </a:t>
                </a:r>
                <a:r>
                  <a:rPr lang="en-US" sz="2400" dirty="0">
                    <a:latin typeface="Benguiat Frisky" pitchFamily="66" charset="0"/>
                  </a:rPr>
                  <a:t>[+ </a:t>
                </a:r>
                <a:r>
                  <a:rPr lang="en-US" sz="2400" i="1" dirty="0">
                    <a:latin typeface="Benguiat Frisky" pitchFamily="66" charset="0"/>
                  </a:rPr>
                  <a:t>w</a:t>
                </a:r>
                <a:r>
                  <a:rPr lang="en-US" sz="2400" i="1" baseline="-25000" dirty="0">
                    <a:latin typeface="Benguiat Frisky" pitchFamily="66" charset="0"/>
                    <a:sym typeface="Symbol" pitchFamily="18" charset="2"/>
                  </a:rPr>
                  <a:t>2</a:t>
                </a:r>
                <a:r>
                  <a:rPr lang="en-US" sz="2400" i="1" dirty="0">
                    <a:latin typeface="Benguiat Frisky" pitchFamily="66" charset="0"/>
                  </a:rPr>
                  <a:t>x</a:t>
                </a:r>
                <a:r>
                  <a:rPr lang="en-US" sz="2400" i="1" baseline="-25000" dirty="0">
                    <a:latin typeface="Benguiat Frisky" pitchFamily="66" charset="0"/>
                    <a:sym typeface="Symbol" pitchFamily="18" charset="2"/>
                  </a:rPr>
                  <a:t>2</a:t>
                </a:r>
                <a:r>
                  <a:rPr lang="en-US" sz="2400" baseline="-25000" dirty="0">
                    <a:latin typeface="Benguiat Frisky" pitchFamily="66" charset="0"/>
                    <a:sym typeface="Symbol" pitchFamily="18" charset="2"/>
                  </a:rPr>
                  <a:t> </a:t>
                </a:r>
                <a:r>
                  <a:rPr lang="en-US" sz="2400" dirty="0">
                    <a:latin typeface="Benguiat Frisky" pitchFamily="66" charset="0"/>
                  </a:rPr>
                  <a:t>+…]</a:t>
                </a:r>
              </a:p>
              <a:p>
                <a:pPr eaLnBrk="1" hangingPunct="1">
                  <a:lnSpc>
                    <a:spcPct val="90000"/>
                  </a:lnSpc>
                  <a:buFontTx/>
                  <a:buNone/>
                </a:pPr>
                <a:r>
                  <a:rPr lang="en-US" sz="2400" dirty="0">
                    <a:latin typeface="Benguiat Frisky" pitchFamily="66" charset="0"/>
                  </a:rPr>
                  <a:t>Here is </a:t>
                </a:r>
                <a:r>
                  <a:rPr lang="en-US" sz="2400" i="1" dirty="0">
                    <a:latin typeface="Benguiat Frisky" pitchFamily="66" charset="0"/>
                  </a:rPr>
                  <a:t>p</a:t>
                </a:r>
                <a:r>
                  <a:rPr lang="en-US" sz="2400" dirty="0">
                    <a:latin typeface="Benguiat Frisky" pitchFamily="66" charset="0"/>
                  </a:rPr>
                  <a:t> is the probability that the example belongs to class-1. Again note that this is different than ordinary regression, in which </a:t>
                </a:r>
                <a:r>
                  <a:rPr lang="en-US" sz="2400" i="1" dirty="0">
                    <a:latin typeface="Benguiat Frisky" pitchFamily="66" charset="0"/>
                  </a:rPr>
                  <a:t>r</a:t>
                </a:r>
                <a:r>
                  <a:rPr lang="en-US" sz="2400" dirty="0">
                    <a:latin typeface="Benguiat Frisky" pitchFamily="66" charset="0"/>
                  </a:rPr>
                  <a:t> </a:t>
                </a:r>
                <a:r>
                  <a:rPr lang="en-US" sz="2400" dirty="0">
                    <a:latin typeface="Benguiat Frisky" pitchFamily="66" charset="0"/>
                    <a:sym typeface="Symbol" panose="05050102010706020507" pitchFamily="18" charset="2"/>
                  </a:rPr>
                  <a:t> </a:t>
                </a:r>
                <a:r>
                  <a:rPr lang="en-US" sz="2400" i="1" dirty="0">
                    <a:latin typeface="Benguiat Frisky" pitchFamily="66" charset="0"/>
                    <a:sym typeface="Symbol" panose="05050102010706020507" pitchFamily="18" charset="2"/>
                  </a:rPr>
                  <a:t>y</a:t>
                </a:r>
                <a:r>
                  <a:rPr lang="en-US" sz="2400" dirty="0">
                    <a:latin typeface="Benguiat Frisky" pitchFamily="66" charset="0"/>
                    <a:sym typeface="Symbol" panose="05050102010706020507" pitchFamily="18" charset="2"/>
                  </a:rPr>
                  <a:t>(</a:t>
                </a:r>
                <a:r>
                  <a:rPr lang="en-US" sz="2400" i="1" dirty="0">
                    <a:latin typeface="Benguiat Frisky" pitchFamily="66" charset="0"/>
                    <a:sym typeface="Symbol" panose="05050102010706020507" pitchFamily="18" charset="2"/>
                  </a:rPr>
                  <a:t>x</a:t>
                </a:r>
                <a:r>
                  <a:rPr lang="en-US" sz="2400" dirty="0">
                    <a:latin typeface="Benguiat Frisky" pitchFamily="66" charset="0"/>
                    <a:sym typeface="Symbol" panose="05050102010706020507" pitchFamily="18" charset="2"/>
                  </a:rPr>
                  <a:t>) = </a:t>
                </a:r>
                <a:r>
                  <a:rPr lang="en-US" sz="2400" i="1" dirty="0">
                    <a:latin typeface="Benguiat Frisky" pitchFamily="66" charset="0"/>
                    <a:sym typeface="Symbol" panose="05050102010706020507" pitchFamily="18" charset="2"/>
                  </a:rPr>
                  <a:t>w</a:t>
                </a:r>
                <a:r>
                  <a:rPr lang="en-US" sz="2400" i="1" baseline="-25000" dirty="0">
                    <a:latin typeface="Benguiat Frisky" pitchFamily="66" charset="0"/>
                    <a:sym typeface="Symbol" pitchFamily="18" charset="2"/>
                  </a:rPr>
                  <a:t>0</a:t>
                </a:r>
                <a:r>
                  <a:rPr lang="en-US" sz="2400" dirty="0">
                    <a:latin typeface="Benguiat Frisky" pitchFamily="66" charset="0"/>
                  </a:rPr>
                  <a:t> + </a:t>
                </a:r>
                <a:r>
                  <a:rPr lang="en-US" sz="2400" i="1" dirty="0">
                    <a:latin typeface="Benguiat Frisky" pitchFamily="66" charset="0"/>
                  </a:rPr>
                  <a:t>w</a:t>
                </a:r>
                <a:r>
                  <a:rPr lang="en-US" sz="2400" i="1" baseline="-25000" dirty="0">
                    <a:latin typeface="Benguiat Frisky" pitchFamily="66" charset="0"/>
                    <a:sym typeface="Symbol" pitchFamily="18" charset="2"/>
                  </a:rPr>
                  <a:t>1</a:t>
                </a:r>
                <a:r>
                  <a:rPr lang="en-US" sz="2400" i="1" dirty="0">
                    <a:latin typeface="Benguiat Frisky" pitchFamily="66" charset="0"/>
                  </a:rPr>
                  <a:t>x</a:t>
                </a:r>
                <a:r>
                  <a:rPr lang="en-US" sz="2400" i="1" baseline="-25000" dirty="0">
                    <a:latin typeface="Benguiat Frisky" pitchFamily="66" charset="0"/>
                    <a:sym typeface="Symbol" pitchFamily="18" charset="2"/>
                  </a:rPr>
                  <a:t>1</a:t>
                </a:r>
                <a:r>
                  <a:rPr lang="en-US" sz="2400" baseline="-25000" dirty="0">
                    <a:latin typeface="Benguiat Frisky" pitchFamily="66" charset="0"/>
                    <a:sym typeface="Symbol" pitchFamily="18" charset="2"/>
                  </a:rPr>
                  <a:t>  </a:t>
                </a:r>
                <a:r>
                  <a:rPr lang="en-US" sz="2400" dirty="0">
                    <a:latin typeface="Benguiat Frisky" pitchFamily="66" charset="0"/>
                  </a:rPr>
                  <a:t>[+ </a:t>
                </a:r>
                <a:r>
                  <a:rPr lang="en-US" sz="2400" i="1" dirty="0">
                    <a:latin typeface="Benguiat Frisky" pitchFamily="66" charset="0"/>
                  </a:rPr>
                  <a:t>w</a:t>
                </a:r>
                <a:r>
                  <a:rPr lang="en-US" sz="2400" i="1" baseline="-25000" dirty="0">
                    <a:latin typeface="Benguiat Frisky" pitchFamily="66" charset="0"/>
                    <a:sym typeface="Symbol" pitchFamily="18" charset="2"/>
                  </a:rPr>
                  <a:t>2</a:t>
                </a:r>
                <a:r>
                  <a:rPr lang="en-US" sz="2400" i="1" dirty="0">
                    <a:latin typeface="Benguiat Frisky" pitchFamily="66" charset="0"/>
                  </a:rPr>
                  <a:t>x</a:t>
                </a:r>
                <a:r>
                  <a:rPr lang="en-US" sz="2400" i="1" baseline="-25000" dirty="0">
                    <a:latin typeface="Benguiat Frisky" pitchFamily="66" charset="0"/>
                    <a:sym typeface="Symbol" pitchFamily="18" charset="2"/>
                  </a:rPr>
                  <a:t>2</a:t>
                </a:r>
                <a:r>
                  <a:rPr lang="en-US" sz="2400" baseline="-25000" dirty="0">
                    <a:latin typeface="Benguiat Frisky" pitchFamily="66" charset="0"/>
                    <a:sym typeface="Symbol" pitchFamily="18" charset="2"/>
                  </a:rPr>
                  <a:t> </a:t>
                </a:r>
                <a:r>
                  <a:rPr lang="en-US" sz="2400" dirty="0">
                    <a:latin typeface="Benguiat Frisky" pitchFamily="66" charset="0"/>
                  </a:rPr>
                  <a:t>+…]</a:t>
                </a:r>
              </a:p>
              <a:p>
                <a:pPr eaLnBrk="1" hangingPunct="1">
                  <a:lnSpc>
                    <a:spcPct val="90000"/>
                  </a:lnSpc>
                  <a:buFontTx/>
                  <a:buNone/>
                </a:pPr>
                <a:endParaRPr lang="en-US" sz="2400" dirty="0">
                  <a:latin typeface="Benguiat Frisky" pitchFamily="66" charset="0"/>
                </a:endParaRPr>
              </a:p>
              <a:p>
                <a:pPr eaLnBrk="1" hangingPunct="1">
                  <a:lnSpc>
                    <a:spcPct val="90000"/>
                  </a:lnSpc>
                  <a:buFontTx/>
                  <a:buNone/>
                </a:pPr>
                <a:r>
                  <a:rPr lang="en-US" sz="2400" dirty="0">
                    <a:latin typeface="Benguiat Frisky" pitchFamily="66" charset="0"/>
                  </a:rPr>
                  <a:t>Inference: Given the value of the feature(s), what is the probability</a:t>
                </a:r>
                <a:br>
                  <a:rPr lang="en-US" sz="2400" dirty="0">
                    <a:latin typeface="Benguiat Frisky" pitchFamily="66" charset="0"/>
                  </a:rPr>
                </a:br>
                <a:r>
                  <a:rPr lang="en-US" sz="2400" i="1" dirty="0">
                    <a:latin typeface="Benguiat Frisky" pitchFamily="66" charset="0"/>
                  </a:rPr>
                  <a:t>p</a:t>
                </a:r>
                <a:r>
                  <a:rPr lang="en-US" sz="2400" dirty="0">
                    <a:latin typeface="Benguiat Frisky" pitchFamily="66" charset="0"/>
                  </a:rPr>
                  <a:t> = </a:t>
                </a:r>
                <a:r>
                  <a:rPr lang="en-US" sz="2400" i="1" dirty="0">
                    <a:latin typeface="Benguiat Frisky" pitchFamily="66" charset="0"/>
                  </a:rPr>
                  <a:t>P</a:t>
                </a:r>
                <a:r>
                  <a:rPr lang="en-US" sz="2400" dirty="0">
                    <a:latin typeface="Benguiat Frisky" pitchFamily="66" charset="0"/>
                  </a:rPr>
                  <a:t>(</a:t>
                </a:r>
                <a:r>
                  <a:rPr lang="en-US" sz="2400" i="1" dirty="0">
                    <a:latin typeface="Benguiat Frisky" pitchFamily="66" charset="0"/>
                  </a:rPr>
                  <a:t>r</a:t>
                </a:r>
                <a:r>
                  <a:rPr lang="en-US" sz="2400" dirty="0">
                    <a:latin typeface="Benguiat Frisky" pitchFamily="66" charset="0"/>
                  </a:rPr>
                  <a:t>=1 | </a:t>
                </a:r>
                <a:r>
                  <a:rPr lang="en-US" sz="2400" i="1" dirty="0">
                    <a:latin typeface="Benguiat Frisky" pitchFamily="66" charset="0"/>
                  </a:rPr>
                  <a:t>x</a:t>
                </a:r>
                <a:r>
                  <a:rPr lang="en-US" sz="2400" dirty="0">
                    <a:latin typeface="Benguiat Frisky" pitchFamily="66" charset="0"/>
                  </a:rPr>
                  <a:t>)?</a:t>
                </a:r>
              </a:p>
              <a:p>
                <a:pPr eaLnBrk="1" hangingPunct="1">
                  <a:lnSpc>
                    <a:spcPct val="90000"/>
                  </a:lnSpc>
                  <a:buFontTx/>
                  <a:buNone/>
                </a:pPr>
                <a:r>
                  <a:rPr lang="en-US" sz="2400" dirty="0">
                    <a:latin typeface="Benguiat Frisky" pitchFamily="66" charset="0"/>
                  </a:rPr>
                  <a:t>Sensitivity analysis: severity of change of the prediction when a variable is modified. For example, how does increasing H by 1 change your confidence in your exam?</a:t>
                </a:r>
              </a:p>
              <a:p>
                <a:pPr eaLnBrk="1" hangingPunct="1">
                  <a:lnSpc>
                    <a:spcPct val="90000"/>
                  </a:lnSpc>
                  <a:buFontTx/>
                  <a:buNone/>
                </a:pPr>
                <a:r>
                  <a:rPr lang="en-US" sz="2400" dirty="0">
                    <a:latin typeface="Benguiat Frisky" pitchFamily="66" charset="0"/>
                  </a:rPr>
                  <a:t>	OR for </a:t>
                </a:r>
                <a:r>
                  <a:rPr lang="en-US" sz="2400" i="1" dirty="0">
                    <a:latin typeface="Benguiat Frisky" pitchFamily="66" charset="0"/>
                  </a:rPr>
                  <a:t>H</a:t>
                </a:r>
                <a:r>
                  <a:rPr lang="en-US" sz="2400" dirty="0">
                    <a:latin typeface="Benguiat Frisky" pitchFamily="66" charset="0"/>
                  </a:rPr>
                  <a:t>=3 is </a:t>
                </a:r>
                <a:r>
                  <a:rPr lang="en-US" sz="2400" i="1" dirty="0">
                    <a:latin typeface="Benguiat Frisky" pitchFamily="66" charset="0"/>
                  </a:rPr>
                  <a:t>p</a:t>
                </a:r>
                <a:r>
                  <a:rPr lang="en-US" sz="2400" dirty="0">
                    <a:latin typeface="Benguiat Frisky" pitchFamily="66" charset="0"/>
                  </a:rPr>
                  <a:t>/(1</a:t>
                </a:r>
                <a:r>
                  <a:rPr lang="en-US" sz="2400" dirty="0">
                    <a:latin typeface="Benguiat Frisky" pitchFamily="66" charset="0"/>
                    <a:sym typeface="Symbol" panose="05050102010706020507" pitchFamily="18" charset="2"/>
                  </a:rPr>
                  <a:t></a:t>
                </a:r>
                <a:r>
                  <a:rPr lang="en-US" sz="2400" i="1" dirty="0">
                    <a:latin typeface="Benguiat Frisky" pitchFamily="66" charset="0"/>
                    <a:sym typeface="Symbol" panose="05050102010706020507" pitchFamily="18" charset="2"/>
                  </a:rPr>
                  <a:t>p</a:t>
                </a:r>
                <a:r>
                  <a:rPr lang="en-US" sz="2400" dirty="0">
                    <a:latin typeface="Benguiat Frisky" pitchFamily="66" charset="0"/>
                  </a:rPr>
                  <a:t>) =</a:t>
                </a:r>
                <a:r>
                  <a:rPr lang="en-US" sz="2400" dirty="0"/>
                  <a:t> </a:t>
                </a:r>
                <a14:m>
                  <m:oMath xmlns:m="http://schemas.openxmlformats.org/officeDocument/2006/math">
                    <m:r>
                      <m:rPr>
                        <m:nor/>
                      </m:rPr>
                      <a:rPr lang="en-US" sz="2400">
                        <a:latin typeface="Cambria Math" panose="02040503050406030204" pitchFamily="18" charset="0"/>
                      </a:rPr>
                      <m:t>exp</m:t>
                    </m:r>
                    <m:d>
                      <m:dPr>
                        <m:ctrlPr>
                          <a:rPr lang="en-US" sz="2400" i="1">
                            <a:latin typeface="Cambria Math" panose="02040503050406030204" pitchFamily="18" charset="0"/>
                          </a:rPr>
                        </m:ctrlPr>
                      </m:dPr>
                      <m:e>
                        <m:r>
                          <m:rPr>
                            <m:nor/>
                          </m:rPr>
                          <a:rPr lang="en-US" sz="2400" i="1">
                            <a:latin typeface="Cambria Math" panose="02040503050406030204" pitchFamily="18" charset="0"/>
                          </a:rPr>
                          <m:t>w</m:t>
                        </m:r>
                        <m:r>
                          <a:rPr lang="en-US" sz="2400" i="1" smtClean="0">
                            <a:latin typeface="Cambria Math" panose="02040503050406030204" pitchFamily="18" charset="0"/>
                            <a:sym typeface="Symbol" panose="05050102010706020507" pitchFamily="18" charset="2"/>
                          </a:rPr>
                          <m:t></m:t>
                        </m:r>
                        <m:r>
                          <a:rPr lang="en-US" sz="2400" b="0" i="0" smtClean="0">
                            <a:latin typeface="Cambria Math" panose="02040503050406030204" pitchFamily="18" charset="0"/>
                          </a:rPr>
                          <m:t>3</m:t>
                        </m:r>
                        <m:r>
                          <m:rPr>
                            <m:nor/>
                          </m:rPr>
                          <a:rPr lang="en-US" sz="2400" b="0" i="0" smtClean="0">
                            <a:latin typeface="Cambria Math" panose="02040503050406030204" pitchFamily="18" charset="0"/>
                          </a:rPr>
                          <m:t>+</m:t>
                        </m:r>
                        <m:r>
                          <m:rPr>
                            <m:nor/>
                          </m:rPr>
                          <a:rPr lang="tr-TR" sz="2400" i="1" dirty="0"/>
                          <m:t>w</m:t>
                        </m:r>
                        <m:r>
                          <m:rPr>
                            <m:nor/>
                          </m:rPr>
                          <a:rPr lang="tr-TR" sz="2400" i="1" baseline="-25000" dirty="0"/>
                          <m:t>0</m:t>
                        </m:r>
                      </m:e>
                    </m:d>
                  </m:oMath>
                </a14:m>
                <a:endParaRPr lang="en-US" sz="2400" dirty="0"/>
              </a:p>
              <a:p>
                <a:pPr eaLnBrk="1" hangingPunct="1">
                  <a:lnSpc>
                    <a:spcPct val="90000"/>
                  </a:lnSpc>
                  <a:buFontTx/>
                  <a:buNone/>
                </a:pPr>
                <a:r>
                  <a:rPr lang="en-US" sz="2400" dirty="0">
                    <a:latin typeface="Benguiat Frisky" pitchFamily="66" charset="0"/>
                  </a:rPr>
                  <a:t>	OR for </a:t>
                </a:r>
                <a:r>
                  <a:rPr lang="en-US" sz="2400" i="1" dirty="0">
                    <a:latin typeface="Benguiat Frisky" pitchFamily="66" charset="0"/>
                  </a:rPr>
                  <a:t>H</a:t>
                </a:r>
                <a:r>
                  <a:rPr lang="en-US" sz="2400" dirty="0">
                    <a:latin typeface="Benguiat Frisky" pitchFamily="66" charset="0"/>
                  </a:rPr>
                  <a:t>=4 is exp(w) times higher because it is </a:t>
                </a:r>
                <a14:m>
                  <m:oMath xmlns:m="http://schemas.openxmlformats.org/officeDocument/2006/math">
                    <m:r>
                      <m:rPr>
                        <m:nor/>
                      </m:rPr>
                      <a:rPr lang="en-US" sz="2400">
                        <a:latin typeface="Cambria Math" panose="02040503050406030204" pitchFamily="18" charset="0"/>
                      </a:rPr>
                      <m:t>exp</m:t>
                    </m:r>
                    <m:d>
                      <m:dPr>
                        <m:ctrlPr>
                          <a:rPr lang="en-US" sz="2400" i="1">
                            <a:latin typeface="Cambria Math" panose="02040503050406030204" pitchFamily="18" charset="0"/>
                          </a:rPr>
                        </m:ctrlPr>
                      </m:dPr>
                      <m:e>
                        <m:r>
                          <m:rPr>
                            <m:nor/>
                          </m:rPr>
                          <a:rPr lang="en-US" sz="2400" i="1">
                            <a:latin typeface="Cambria Math" panose="02040503050406030204" pitchFamily="18" charset="0"/>
                          </a:rPr>
                          <m:t>w</m:t>
                        </m:r>
                        <m:r>
                          <a:rPr lang="en-US" sz="2400" i="1">
                            <a:latin typeface="Cambria Math" panose="02040503050406030204" pitchFamily="18" charset="0"/>
                            <a:sym typeface="Symbol" panose="05050102010706020507" pitchFamily="18" charset="2"/>
                          </a:rPr>
                          <m:t></m:t>
                        </m:r>
                        <m:r>
                          <a:rPr lang="en-US" sz="2400" b="0" i="0" smtClean="0">
                            <a:latin typeface="Cambria Math" panose="02040503050406030204" pitchFamily="18" charset="0"/>
                          </a:rPr>
                          <m:t>4</m:t>
                        </m:r>
                        <m:r>
                          <m:rPr>
                            <m:nor/>
                          </m:rPr>
                          <a:rPr lang="en-US" sz="2400">
                            <a:latin typeface="Cambria Math" panose="02040503050406030204" pitchFamily="18" charset="0"/>
                          </a:rPr>
                          <m:t>+</m:t>
                        </m:r>
                        <m:r>
                          <m:rPr>
                            <m:nor/>
                          </m:rPr>
                          <a:rPr lang="tr-TR" sz="2400" i="1" dirty="0"/>
                          <m:t>w</m:t>
                        </m:r>
                        <m:r>
                          <m:rPr>
                            <m:nor/>
                          </m:rPr>
                          <a:rPr lang="tr-TR" sz="2400" i="1" baseline="-25000" dirty="0"/>
                          <m:t>0</m:t>
                        </m:r>
                      </m:e>
                    </m:d>
                  </m:oMath>
                </a14:m>
                <a:r>
                  <a:rPr lang="en-US" sz="2400" dirty="0">
                    <a:latin typeface="Benguiat Frisky" pitchFamily="66" charset="0"/>
                  </a:rPr>
                  <a:t>…  For </a:t>
                </a:r>
                <a:r>
                  <a:rPr lang="en-US" sz="2400" i="1" dirty="0">
                    <a:latin typeface="Benguiat Frisky" pitchFamily="66" charset="0"/>
                  </a:rPr>
                  <a:t>w</a:t>
                </a:r>
                <a:r>
                  <a:rPr lang="en-US" sz="2400" dirty="0">
                    <a:latin typeface="Benguiat Frisky" pitchFamily="66" charset="0"/>
                    <a:sym typeface="Symbol" panose="05050102010706020507" pitchFamily="18" charset="2"/>
                  </a:rPr>
                  <a:t></a:t>
                </a:r>
                <a:r>
                  <a:rPr lang="en-US" sz="2400" dirty="0">
                    <a:latin typeface="Benguiat Frisky" pitchFamily="66" charset="0"/>
                  </a:rPr>
                  <a:t>1.5, the new ratio is 2.72</a:t>
                </a:r>
                <a:r>
                  <a:rPr lang="en-US" sz="2400" baseline="30000" dirty="0">
                    <a:latin typeface="Benguiat Frisky" pitchFamily="66" charset="0"/>
                  </a:rPr>
                  <a:t>1.5</a:t>
                </a:r>
                <a:r>
                  <a:rPr lang="en-US" sz="2400" dirty="0">
                    <a:latin typeface="Benguiat Frisky" pitchFamily="66" charset="0"/>
                    <a:sym typeface="Symbol" panose="05050102010706020507" pitchFamily="18" charset="2"/>
                  </a:rPr>
                  <a:t>4.</a:t>
                </a:r>
                <a:r>
                  <a:rPr lang="en-US" sz="2400" dirty="0">
                    <a:latin typeface="Benguiat Frisky" pitchFamily="66" charset="0"/>
                  </a:rPr>
                  <a:t>5 times higher. </a:t>
                </a:r>
              </a:p>
            </p:txBody>
          </p:sp>
        </mc:Choice>
        <mc:Fallback xmlns="">
          <p:sp>
            <p:nvSpPr>
              <p:cNvPr id="51203" name="Rectangle 3"/>
              <p:cNvSpPr>
                <a:spLocks noGrp="1" noRot="1" noChangeAspect="1" noMove="1" noResize="1" noEditPoints="1" noAdjustHandles="1" noChangeArrowheads="1" noChangeShapeType="1" noTextEdit="1"/>
              </p:cNvSpPr>
              <p:nvPr>
                <p:ph type="body" idx="1"/>
              </p:nvPr>
            </p:nvSpPr>
            <p:spPr>
              <a:xfrm>
                <a:off x="457200" y="1600200"/>
                <a:ext cx="8534400" cy="4525963"/>
              </a:xfrm>
              <a:blipFill>
                <a:blip r:embed="rId2"/>
                <a:stretch>
                  <a:fillRect l="-1071" t="-2156" r="-1000" b="-9434"/>
                </a:stretch>
              </a:blipFill>
            </p:spPr>
            <p:txBody>
              <a:bodyPr/>
              <a:lstStyle/>
              <a:p>
                <a:r>
                  <a:rPr lang="en-US">
                    <a:noFill/>
                  </a:rPr>
                  <a:t> </a:t>
                </a:r>
              </a:p>
            </p:txBody>
          </p:sp>
        </mc:Fallback>
      </mc:AlternateContent>
    </p:spTree>
    <p:extLst>
      <p:ext uri="{BB962C8B-B14F-4D97-AF65-F5344CB8AC3E}">
        <p14:creationId xmlns:p14="http://schemas.microsoft.com/office/powerpoint/2010/main" val="28595089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a:noFill/>
        </p:spPr>
        <p:txBody>
          <a:bodyPr lIns="92075" tIns="46038" rIns="92075" bIns="46038"/>
          <a:lstStyle/>
          <a:p>
            <a:pPr eaLnBrk="1" hangingPunct="1"/>
            <a:r>
              <a:rPr lang="en-US" sz="4000" b="1" i="1"/>
              <a:t>The Logistic Regression Model</a:t>
            </a:r>
          </a:p>
        </p:txBody>
      </p:sp>
      <p:pic>
        <p:nvPicPr>
          <p:cNvPr id="4" name="Picture 3">
            <a:extLst>
              <a:ext uri="{FF2B5EF4-FFF2-40B4-BE49-F238E27FC236}">
                <a16:creationId xmlns:a16="http://schemas.microsoft.com/office/drawing/2014/main" id="{09BFA855-6DED-4D5F-A327-23EFEF20AC8A}"/>
              </a:ext>
            </a:extLst>
          </p:cNvPr>
          <p:cNvPicPr>
            <a:picLocks noChangeAspect="1"/>
          </p:cNvPicPr>
          <p:nvPr/>
        </p:nvPicPr>
        <p:blipFill>
          <a:blip r:embed="rId2"/>
          <a:stretch>
            <a:fillRect/>
          </a:stretch>
        </p:blipFill>
        <p:spPr>
          <a:xfrm>
            <a:off x="0" y="22548"/>
            <a:ext cx="9144000" cy="6812904"/>
          </a:xfrm>
          <a:prstGeom prst="rect">
            <a:avLst/>
          </a:prstGeom>
        </p:spPr>
      </p:pic>
    </p:spTree>
    <p:extLst>
      <p:ext uri="{BB962C8B-B14F-4D97-AF65-F5344CB8AC3E}">
        <p14:creationId xmlns:p14="http://schemas.microsoft.com/office/powerpoint/2010/main" val="42055733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a:noFill/>
        </p:spPr>
        <p:txBody>
          <a:bodyPr lIns="92075" tIns="46038" rIns="92075" bIns="46038"/>
          <a:lstStyle/>
          <a:p>
            <a:pPr eaLnBrk="1" hangingPunct="1"/>
            <a:r>
              <a:rPr lang="en-US" sz="4000" b="1" i="1" dirty="0"/>
              <a:t>The Logistic Regression Model</a:t>
            </a:r>
          </a:p>
        </p:txBody>
      </p:sp>
      <p:pic>
        <p:nvPicPr>
          <p:cNvPr id="2" name="Picture 1">
            <a:extLst>
              <a:ext uri="{FF2B5EF4-FFF2-40B4-BE49-F238E27FC236}">
                <a16:creationId xmlns:a16="http://schemas.microsoft.com/office/drawing/2014/main" id="{68ACC358-CBB4-4425-B847-953E3E6B8E53}"/>
              </a:ext>
            </a:extLst>
          </p:cNvPr>
          <p:cNvPicPr>
            <a:picLocks noChangeAspect="1"/>
          </p:cNvPicPr>
          <p:nvPr/>
        </p:nvPicPr>
        <p:blipFill>
          <a:blip r:embed="rId2"/>
          <a:stretch>
            <a:fillRect/>
          </a:stretch>
        </p:blipFill>
        <p:spPr>
          <a:xfrm>
            <a:off x="0" y="519804"/>
            <a:ext cx="9144000" cy="5818391"/>
          </a:xfrm>
          <a:prstGeom prst="rect">
            <a:avLst/>
          </a:prstGeom>
        </p:spPr>
      </p:pic>
    </p:spTree>
    <p:extLst>
      <p:ext uri="{BB962C8B-B14F-4D97-AF65-F5344CB8AC3E}">
        <p14:creationId xmlns:p14="http://schemas.microsoft.com/office/powerpoint/2010/main" val="38314453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a:noFill/>
        </p:spPr>
        <p:txBody>
          <a:bodyPr lIns="92075" tIns="46038" rIns="92075" bIns="46038"/>
          <a:lstStyle/>
          <a:p>
            <a:pPr eaLnBrk="1" hangingPunct="1"/>
            <a:r>
              <a:rPr lang="en-US" sz="4000" b="1" dirty="0"/>
              <a:t>Logistic Regression Optimization</a:t>
            </a:r>
          </a:p>
        </p:txBody>
      </p:sp>
      <p:sp>
        <p:nvSpPr>
          <p:cNvPr id="51203" name="Rectangle 3"/>
          <p:cNvSpPr>
            <a:spLocks noGrp="1" noChangeArrowheads="1"/>
          </p:cNvSpPr>
          <p:nvPr>
            <p:ph type="body" idx="1"/>
          </p:nvPr>
        </p:nvSpPr>
        <p:spPr>
          <a:xfrm>
            <a:off x="457200" y="1600200"/>
            <a:ext cx="8229600" cy="4525963"/>
          </a:xfrm>
          <a:noFill/>
        </p:spPr>
        <p:txBody>
          <a:bodyPr lIns="92075" tIns="46038" rIns="92075" bIns="46038"/>
          <a:lstStyle/>
          <a:p>
            <a:pPr eaLnBrk="1" hangingPunct="1">
              <a:lnSpc>
                <a:spcPct val="90000"/>
              </a:lnSpc>
              <a:buFontTx/>
              <a:buNone/>
            </a:pPr>
            <a:r>
              <a:rPr lang="en-US" sz="2400" dirty="0">
                <a:latin typeface="Benguiat Frisky" pitchFamily="66" charset="0"/>
              </a:rPr>
              <a:t>We can now formulate the likelihood function and find the parameters (weights </a:t>
            </a:r>
            <a:r>
              <a:rPr lang="en-US" sz="2400" i="1" dirty="0">
                <a:latin typeface="Benguiat Frisky" pitchFamily="66" charset="0"/>
              </a:rPr>
              <a:t>w</a:t>
            </a:r>
            <a:r>
              <a:rPr lang="en-US" sz="2400" dirty="0">
                <a:latin typeface="Benguiat Frisky" pitchFamily="66" charset="0"/>
              </a:rPr>
              <a:t> and </a:t>
            </a:r>
            <a:r>
              <a:rPr lang="en-US" sz="2400" i="1" dirty="0">
                <a:latin typeface="Benguiat Frisky" pitchFamily="66" charset="0"/>
              </a:rPr>
              <a:t>w</a:t>
            </a:r>
            <a:r>
              <a:rPr lang="en-US" sz="2400" i="1" baseline="-25000" dirty="0">
                <a:latin typeface="Benguiat Frisky" pitchFamily="66" charset="0"/>
              </a:rPr>
              <a:t>0</a:t>
            </a:r>
            <a:r>
              <a:rPr lang="en-US" sz="2400" dirty="0">
                <a:latin typeface="Benguiat Frisky" pitchFamily="66" charset="0"/>
              </a:rPr>
              <a:t>) that maximize this likelihood. </a:t>
            </a:r>
          </a:p>
          <a:p>
            <a:pPr eaLnBrk="1" hangingPunct="1">
              <a:lnSpc>
                <a:spcPct val="90000"/>
              </a:lnSpc>
              <a:buFontTx/>
              <a:buNone/>
            </a:pPr>
            <a:endParaRPr lang="en-US" sz="2400" dirty="0">
              <a:latin typeface="Benguiat Frisky" pitchFamily="66" charset="0"/>
            </a:endParaRPr>
          </a:p>
          <a:p>
            <a:pPr eaLnBrk="1" hangingPunct="1">
              <a:lnSpc>
                <a:spcPct val="90000"/>
              </a:lnSpc>
              <a:buFontTx/>
              <a:buNone/>
            </a:pPr>
            <a:r>
              <a:rPr lang="en-US" sz="2400" dirty="0">
                <a:latin typeface="Benguiat Frisky" pitchFamily="66" charset="0"/>
              </a:rPr>
              <a:t>Likelihood measures the goodness of fit of a statistical model to a sample of data for given values of the unknown parameters; for example, everyone you talk to after the exam complains about how bad it was, what are the chances that the mean of the distribution of the exam scores is 90? Or, some students complain but some others say it went great, what are the chances (likelihood) of having a standard deviation of only 2-3 points?</a:t>
            </a:r>
          </a:p>
          <a:p>
            <a:pPr eaLnBrk="1" hangingPunct="1">
              <a:lnSpc>
                <a:spcPct val="90000"/>
              </a:lnSpc>
              <a:buFontTx/>
              <a:buNone/>
            </a:pPr>
            <a:endParaRPr lang="en-US" sz="2400" dirty="0">
              <a:latin typeface="Benguiat Frisky" pitchFamily="66" charset="0"/>
            </a:endParaRPr>
          </a:p>
          <a:p>
            <a:pPr eaLnBrk="1" hangingPunct="1">
              <a:lnSpc>
                <a:spcPct val="90000"/>
              </a:lnSpc>
              <a:buFontTx/>
              <a:buNone/>
            </a:pPr>
            <a:r>
              <a:rPr lang="en-US" sz="2400" dirty="0">
                <a:latin typeface="Benguiat Frisky" pitchFamily="66" charset="0"/>
              </a:rPr>
              <a:t>Typically, we maximize the log-likelihood. </a:t>
            </a:r>
          </a:p>
        </p:txBody>
      </p:sp>
    </p:spTree>
    <p:extLst>
      <p:ext uri="{BB962C8B-B14F-4D97-AF65-F5344CB8AC3E}">
        <p14:creationId xmlns:p14="http://schemas.microsoft.com/office/powerpoint/2010/main" val="41741661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a:xfrm>
            <a:off x="457200" y="76200"/>
            <a:ext cx="8229600" cy="1143000"/>
          </a:xfrm>
        </p:spPr>
        <p:txBody>
          <a:bodyPr/>
          <a:lstStyle/>
          <a:p>
            <a:r>
              <a:rPr lang="en-US" sz="4000" b="1" dirty="0"/>
              <a:t>Likelihood</a:t>
            </a:r>
            <a:endParaRPr lang="tr-TR" sz="4000" b="1" dirty="0"/>
          </a:p>
        </p:txBody>
      </p:sp>
      <p:sp>
        <p:nvSpPr>
          <p:cNvPr id="5" name="Slide Number Placeholder 4"/>
          <p:cNvSpPr>
            <a:spLocks noGrp="1"/>
          </p:cNvSpPr>
          <p:nvPr>
            <p:ph type="sldNum" sz="quarter" idx="12"/>
          </p:nvPr>
        </p:nvSpPr>
        <p:spPr/>
        <p:txBody>
          <a:bodyPr>
            <a:normAutofit/>
          </a:bodyPr>
          <a:lstStyle/>
          <a:p>
            <a:fld id="{873C3B64-C785-44CA-8443-53C55DF4B013}" type="slidenum">
              <a:rPr lang="tr-TR"/>
              <a:pPr/>
              <a:t>14</a:t>
            </a:fld>
            <a:endParaRPr lang="tr-TR"/>
          </a:p>
        </p:txBody>
      </p:sp>
      <p:sp>
        <p:nvSpPr>
          <p:cNvPr id="135171" name="Rectangle 3"/>
          <p:cNvSpPr>
            <a:spLocks noGrp="1" noChangeArrowheads="1"/>
          </p:cNvSpPr>
          <p:nvPr>
            <p:ph sz="quarter" idx="1"/>
          </p:nvPr>
        </p:nvSpPr>
        <p:spPr>
          <a:xfrm>
            <a:off x="228600" y="914400"/>
            <a:ext cx="8763000" cy="4708525"/>
          </a:xfrm>
        </p:spPr>
        <p:txBody>
          <a:bodyPr/>
          <a:lstStyle/>
          <a:p>
            <a:r>
              <a:rPr lang="tr-TR" sz="2400" dirty="0">
                <a:solidFill>
                  <a:schemeClr val="tx2"/>
                </a:solidFill>
              </a:rPr>
              <a:t>Result of tossing a coin is </a:t>
            </a:r>
            <a:r>
              <a:rPr lang="tr-TR" sz="2400" dirty="0">
                <a:solidFill>
                  <a:schemeClr val="tx2"/>
                </a:solidFill>
                <a:latin typeface="Symbol" pitchFamily="18" charset="2"/>
              </a:rPr>
              <a:t>Î </a:t>
            </a:r>
            <a:r>
              <a:rPr lang="tr-TR" sz="2400" dirty="0">
                <a:solidFill>
                  <a:schemeClr val="tx2"/>
                </a:solidFill>
              </a:rPr>
              <a:t>{Heads,Tails}</a:t>
            </a:r>
          </a:p>
          <a:p>
            <a:r>
              <a:rPr lang="tr-TR" sz="2400" dirty="0">
                <a:solidFill>
                  <a:schemeClr val="tx2"/>
                </a:solidFill>
              </a:rPr>
              <a:t>Random var</a:t>
            </a:r>
            <a:r>
              <a:rPr lang="en-US" sz="2400" dirty="0" err="1">
                <a:solidFill>
                  <a:schemeClr val="tx2"/>
                </a:solidFill>
              </a:rPr>
              <a:t>iable</a:t>
            </a:r>
            <a:r>
              <a:rPr lang="tr-TR" sz="2400" dirty="0">
                <a:solidFill>
                  <a:schemeClr val="tx2"/>
                </a:solidFill>
              </a:rPr>
              <a:t> </a:t>
            </a:r>
            <a:r>
              <a:rPr lang="en-US" sz="2400" i="1" dirty="0">
                <a:solidFill>
                  <a:schemeClr val="tx2"/>
                </a:solidFill>
              </a:rPr>
              <a:t>r</a:t>
            </a:r>
            <a:r>
              <a:rPr lang="tr-TR" sz="2400" dirty="0">
                <a:solidFill>
                  <a:schemeClr val="tx2"/>
                </a:solidFill>
                <a:sym typeface="Symbol" panose="05050102010706020507" pitchFamily="18" charset="2"/>
              </a:rPr>
              <a:t></a:t>
            </a:r>
            <a:r>
              <a:rPr lang="tr-TR" sz="2400" dirty="0">
                <a:solidFill>
                  <a:schemeClr val="tx2"/>
                </a:solidFill>
              </a:rPr>
              <a:t>{1,0}</a:t>
            </a:r>
          </a:p>
          <a:p>
            <a:pPr>
              <a:buFont typeface="Wingdings" pitchFamily="2" charset="2"/>
              <a:buNone/>
            </a:pPr>
            <a:r>
              <a:rPr lang="tr-TR" sz="2400" dirty="0">
                <a:solidFill>
                  <a:schemeClr val="tx2"/>
                </a:solidFill>
              </a:rPr>
              <a:t>		Sample: </a:t>
            </a:r>
            <a:r>
              <a:rPr lang="en-US" sz="2400" i="1" dirty="0">
                <a:solidFill>
                  <a:schemeClr val="tx2"/>
                </a:solidFill>
              </a:rPr>
              <a:t>r</a:t>
            </a:r>
            <a:r>
              <a:rPr lang="tr-TR" sz="2400" i="1" dirty="0">
                <a:solidFill>
                  <a:schemeClr val="tx2"/>
                </a:solidFill>
              </a:rPr>
              <a:t> </a:t>
            </a:r>
            <a:r>
              <a:rPr lang="tr-TR" sz="2400" dirty="0">
                <a:solidFill>
                  <a:schemeClr val="tx2"/>
                </a:solidFill>
              </a:rPr>
              <a:t>= {</a:t>
            </a:r>
            <a:r>
              <a:rPr lang="en-US" sz="2400" i="1" dirty="0">
                <a:solidFill>
                  <a:schemeClr val="tx2"/>
                </a:solidFill>
              </a:rPr>
              <a:t>r </a:t>
            </a:r>
            <a:r>
              <a:rPr lang="tr-TR" sz="2400" i="1" baseline="30000" dirty="0">
                <a:solidFill>
                  <a:schemeClr val="tx2"/>
                </a:solidFill>
              </a:rPr>
              <a:t>t </a:t>
            </a:r>
            <a:r>
              <a:rPr lang="tr-TR" sz="2400" dirty="0">
                <a:solidFill>
                  <a:schemeClr val="tx2"/>
                </a:solidFill>
              </a:rPr>
              <a:t>}</a:t>
            </a:r>
            <a:r>
              <a:rPr lang="en-US" sz="2400" dirty="0">
                <a:solidFill>
                  <a:schemeClr val="tx2"/>
                </a:solidFill>
              </a:rPr>
              <a:t>, for </a:t>
            </a:r>
            <a:r>
              <a:rPr lang="en-US" sz="2400" i="1" dirty="0">
                <a:solidFill>
                  <a:schemeClr val="tx2"/>
                </a:solidFill>
              </a:rPr>
              <a:t>t </a:t>
            </a:r>
            <a:r>
              <a:rPr lang="en-US" sz="2400" dirty="0">
                <a:solidFill>
                  <a:schemeClr val="tx2"/>
                </a:solidFill>
              </a:rPr>
              <a:t>= 1..</a:t>
            </a:r>
            <a:r>
              <a:rPr lang="en-US" sz="2400" i="1" dirty="0">
                <a:solidFill>
                  <a:schemeClr val="tx2"/>
                </a:solidFill>
              </a:rPr>
              <a:t>N</a:t>
            </a:r>
            <a:endParaRPr lang="tr-TR" sz="2400" i="1" baseline="30000" dirty="0">
              <a:solidFill>
                <a:schemeClr val="tx2"/>
              </a:solidFill>
            </a:endParaRPr>
          </a:p>
          <a:p>
            <a:pPr>
              <a:buFont typeface="Wingdings" pitchFamily="2" charset="2"/>
              <a:buNone/>
            </a:pPr>
            <a:r>
              <a:rPr lang="en-US" sz="2400" dirty="0">
                <a:solidFill>
                  <a:schemeClr val="tx2"/>
                </a:solidFill>
              </a:rPr>
              <a:t>For example, </a:t>
            </a:r>
            <a:r>
              <a:rPr lang="en-US" sz="2400" i="1" dirty="0">
                <a:solidFill>
                  <a:schemeClr val="tx2"/>
                </a:solidFill>
              </a:rPr>
              <a:t>r = </a:t>
            </a:r>
            <a:r>
              <a:rPr lang="en-US" sz="2400" dirty="0">
                <a:solidFill>
                  <a:schemeClr val="tx2"/>
                </a:solidFill>
              </a:rPr>
              <a:t>[1, 1, 1, 0, 1, 0, 1, 1, 0, 0]</a:t>
            </a:r>
            <a:r>
              <a:rPr lang="en-US" sz="2400" baseline="30000" dirty="0">
                <a:solidFill>
                  <a:schemeClr val="tx2"/>
                </a:solidFill>
              </a:rPr>
              <a:t>T </a:t>
            </a:r>
            <a:r>
              <a:rPr lang="en-US" sz="2400" dirty="0">
                <a:solidFill>
                  <a:schemeClr val="tx2"/>
                </a:solidFill>
              </a:rPr>
              <a:t>for </a:t>
            </a:r>
            <a:r>
              <a:rPr lang="en-US" sz="2400" i="1" dirty="0">
                <a:solidFill>
                  <a:schemeClr val="tx2"/>
                </a:solidFill>
              </a:rPr>
              <a:t>N</a:t>
            </a:r>
            <a:r>
              <a:rPr lang="en-US" sz="2400" dirty="0">
                <a:solidFill>
                  <a:schemeClr val="tx2"/>
                </a:solidFill>
              </a:rPr>
              <a:t>=10</a:t>
            </a:r>
          </a:p>
          <a:p>
            <a:pPr>
              <a:buFont typeface="Wingdings" pitchFamily="2" charset="2"/>
              <a:buNone/>
            </a:pPr>
            <a:r>
              <a:rPr lang="en-US" sz="2400" i="1" dirty="0">
                <a:solidFill>
                  <a:schemeClr val="tx2"/>
                </a:solidFill>
              </a:rPr>
              <a:t>What is the likelihood that the coin is biased such that it comes up as Heads 90% of the time?</a:t>
            </a:r>
          </a:p>
          <a:p>
            <a:pPr>
              <a:buNone/>
            </a:pPr>
            <a:r>
              <a:rPr lang="en-US" sz="2400" i="1" dirty="0">
                <a:solidFill>
                  <a:schemeClr val="tx2"/>
                </a:solidFill>
              </a:rPr>
              <a:t>	</a:t>
            </a:r>
            <a:r>
              <a:rPr lang="en-US" sz="2400" dirty="0">
                <a:solidFill>
                  <a:schemeClr val="tx2"/>
                </a:solidFill>
              </a:rPr>
              <a:t>0.9</a:t>
            </a:r>
            <a:r>
              <a:rPr lang="en-US" sz="2400" dirty="0">
                <a:solidFill>
                  <a:schemeClr val="tx2"/>
                </a:solidFill>
                <a:sym typeface="Symbol" panose="05050102010706020507" pitchFamily="18" charset="2"/>
              </a:rPr>
              <a:t></a:t>
            </a:r>
            <a:r>
              <a:rPr lang="en-US" sz="2400" dirty="0">
                <a:solidFill>
                  <a:schemeClr val="tx2"/>
                </a:solidFill>
              </a:rPr>
              <a:t>0.9</a:t>
            </a:r>
            <a:r>
              <a:rPr lang="en-US" sz="2400" dirty="0">
                <a:solidFill>
                  <a:schemeClr val="tx2"/>
                </a:solidFill>
                <a:sym typeface="Symbol" panose="05050102010706020507" pitchFamily="18" charset="2"/>
              </a:rPr>
              <a:t></a:t>
            </a:r>
            <a:r>
              <a:rPr lang="en-US" sz="2400" dirty="0">
                <a:solidFill>
                  <a:schemeClr val="tx2"/>
                </a:solidFill>
              </a:rPr>
              <a:t>0.9</a:t>
            </a:r>
            <a:r>
              <a:rPr lang="en-US" sz="2400" dirty="0">
                <a:solidFill>
                  <a:schemeClr val="tx2"/>
                </a:solidFill>
                <a:sym typeface="Symbol" panose="05050102010706020507" pitchFamily="18" charset="2"/>
              </a:rPr>
              <a:t></a:t>
            </a:r>
            <a:r>
              <a:rPr lang="en-US" sz="2400" dirty="0">
                <a:solidFill>
                  <a:schemeClr val="tx2"/>
                </a:solidFill>
              </a:rPr>
              <a:t>0.1</a:t>
            </a:r>
            <a:r>
              <a:rPr lang="en-US" sz="2400" dirty="0">
                <a:solidFill>
                  <a:schemeClr val="tx2"/>
                </a:solidFill>
                <a:sym typeface="Symbol" panose="05050102010706020507" pitchFamily="18" charset="2"/>
              </a:rPr>
              <a:t></a:t>
            </a:r>
            <a:r>
              <a:rPr lang="en-US" sz="2400" dirty="0">
                <a:solidFill>
                  <a:schemeClr val="tx2"/>
                </a:solidFill>
              </a:rPr>
              <a:t>0.9</a:t>
            </a:r>
            <a:r>
              <a:rPr lang="en-US" sz="2400" dirty="0">
                <a:solidFill>
                  <a:schemeClr val="tx2"/>
                </a:solidFill>
                <a:sym typeface="Symbol" panose="05050102010706020507" pitchFamily="18" charset="2"/>
              </a:rPr>
              <a:t></a:t>
            </a:r>
            <a:r>
              <a:rPr lang="en-US" sz="2400" dirty="0">
                <a:solidFill>
                  <a:schemeClr val="tx2"/>
                </a:solidFill>
              </a:rPr>
              <a:t>0.1</a:t>
            </a:r>
            <a:r>
              <a:rPr lang="en-US" sz="2400" dirty="0">
                <a:solidFill>
                  <a:schemeClr val="tx2"/>
                </a:solidFill>
                <a:sym typeface="Symbol" panose="05050102010706020507" pitchFamily="18" charset="2"/>
              </a:rPr>
              <a:t></a:t>
            </a:r>
            <a:r>
              <a:rPr lang="en-US" sz="2400" dirty="0">
                <a:solidFill>
                  <a:schemeClr val="tx2"/>
                </a:solidFill>
              </a:rPr>
              <a:t>0.9</a:t>
            </a:r>
            <a:r>
              <a:rPr lang="en-US" sz="2400" dirty="0">
                <a:solidFill>
                  <a:schemeClr val="tx2"/>
                </a:solidFill>
                <a:sym typeface="Symbol" panose="05050102010706020507" pitchFamily="18" charset="2"/>
              </a:rPr>
              <a:t></a:t>
            </a:r>
            <a:r>
              <a:rPr lang="en-US" sz="2400" dirty="0">
                <a:solidFill>
                  <a:schemeClr val="tx2"/>
                </a:solidFill>
              </a:rPr>
              <a:t>0.9</a:t>
            </a:r>
            <a:r>
              <a:rPr lang="en-US" sz="2400" dirty="0">
                <a:solidFill>
                  <a:schemeClr val="tx2"/>
                </a:solidFill>
                <a:sym typeface="Symbol" panose="05050102010706020507" pitchFamily="18" charset="2"/>
              </a:rPr>
              <a:t></a:t>
            </a:r>
            <a:r>
              <a:rPr lang="en-US" sz="2400" dirty="0">
                <a:solidFill>
                  <a:schemeClr val="tx2"/>
                </a:solidFill>
              </a:rPr>
              <a:t>0.1</a:t>
            </a:r>
            <a:r>
              <a:rPr lang="en-US" sz="2400" dirty="0">
                <a:solidFill>
                  <a:schemeClr val="tx2"/>
                </a:solidFill>
                <a:sym typeface="Symbol" panose="05050102010706020507" pitchFamily="18" charset="2"/>
              </a:rPr>
              <a:t></a:t>
            </a:r>
            <a:r>
              <a:rPr lang="en-US" sz="2400" dirty="0">
                <a:solidFill>
                  <a:schemeClr val="tx2"/>
                </a:solidFill>
              </a:rPr>
              <a:t>0.1=0.0000531441</a:t>
            </a:r>
          </a:p>
          <a:p>
            <a:pPr>
              <a:buNone/>
            </a:pPr>
            <a:r>
              <a:rPr lang="en-US" sz="2400" i="1" dirty="0">
                <a:solidFill>
                  <a:schemeClr val="tx2"/>
                </a:solidFill>
              </a:rPr>
              <a:t>What is the likelihood that the coin is fair?</a:t>
            </a:r>
          </a:p>
          <a:p>
            <a:pPr>
              <a:buFont typeface="Wingdings" pitchFamily="2" charset="2"/>
              <a:buNone/>
            </a:pPr>
            <a:r>
              <a:rPr lang="en-US" sz="2400" dirty="0">
                <a:solidFill>
                  <a:schemeClr val="tx2"/>
                </a:solidFill>
              </a:rPr>
              <a:t>	0.5</a:t>
            </a:r>
            <a:r>
              <a:rPr lang="en-US" sz="2400" baseline="30000" dirty="0">
                <a:solidFill>
                  <a:schemeClr val="tx2"/>
                </a:solidFill>
              </a:rPr>
              <a:t>10</a:t>
            </a:r>
            <a:r>
              <a:rPr lang="en-US" sz="2400" dirty="0">
                <a:solidFill>
                  <a:schemeClr val="tx2"/>
                </a:solidFill>
              </a:rPr>
              <a:t> = 0.0009765625</a:t>
            </a:r>
          </a:p>
          <a:p>
            <a:pPr>
              <a:buFont typeface="Wingdings" pitchFamily="2" charset="2"/>
              <a:buNone/>
            </a:pPr>
            <a:r>
              <a:rPr lang="tr-TR" sz="2400" dirty="0">
                <a:solidFill>
                  <a:schemeClr val="tx2"/>
                </a:solidFill>
              </a:rPr>
              <a:t>#{Heads}/#{Tosses} = </a:t>
            </a:r>
            <a:r>
              <a:rPr lang="en-US" sz="2400" dirty="0">
                <a:solidFill>
                  <a:schemeClr val="tx2"/>
                </a:solidFill>
              </a:rPr>
              <a:t>(1/N)</a:t>
            </a:r>
            <a:r>
              <a:rPr lang="en-US" sz="1400" dirty="0">
                <a:solidFill>
                  <a:schemeClr val="tx2"/>
                </a:solidFill>
              </a:rPr>
              <a:t> </a:t>
            </a:r>
            <a:r>
              <a:rPr lang="tr-TR" sz="2400" dirty="0">
                <a:solidFill>
                  <a:schemeClr val="tx2"/>
                </a:solidFill>
              </a:rPr>
              <a:t>∑</a:t>
            </a:r>
            <a:r>
              <a:rPr lang="tr-TR" sz="2400" i="1" baseline="-40000" dirty="0">
                <a:solidFill>
                  <a:schemeClr val="tx2"/>
                </a:solidFill>
              </a:rPr>
              <a:t>t</a:t>
            </a:r>
            <a:r>
              <a:rPr lang="tr-TR" sz="2400" i="1" baseline="-25000" dirty="0">
                <a:solidFill>
                  <a:schemeClr val="tx2"/>
                </a:solidFill>
              </a:rPr>
              <a:t> </a:t>
            </a:r>
            <a:r>
              <a:rPr lang="en-US" sz="2400" i="1" dirty="0">
                <a:solidFill>
                  <a:schemeClr val="tx2"/>
                </a:solidFill>
              </a:rPr>
              <a:t>r </a:t>
            </a:r>
            <a:r>
              <a:rPr lang="tr-TR" sz="2400" i="1" baseline="30000" dirty="0">
                <a:solidFill>
                  <a:schemeClr val="tx2"/>
                </a:solidFill>
              </a:rPr>
              <a:t>t</a:t>
            </a:r>
            <a:r>
              <a:rPr lang="en-US" sz="2400" i="1" dirty="0">
                <a:solidFill>
                  <a:schemeClr val="tx2"/>
                </a:solidFill>
              </a:rPr>
              <a:t> </a:t>
            </a:r>
            <a:r>
              <a:rPr lang="en-US" sz="2400" dirty="0">
                <a:solidFill>
                  <a:schemeClr val="tx2"/>
                </a:solidFill>
              </a:rPr>
              <a:t>= 0.6 has the maximum likelihood. But why? How do we reach that formula? For this special case, we can solve for it but in general this needs an iterative optimization method such as gradient descent, Newton’s method, etc. </a:t>
            </a:r>
            <a:endParaRPr lang="tr-TR" sz="2400" dirty="0">
              <a:solidFill>
                <a:schemeClr val="tx2"/>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p:txBody>
          <a:bodyPr>
            <a:normAutofit fontScale="90000"/>
          </a:bodyPr>
          <a:lstStyle/>
          <a:p>
            <a:r>
              <a:rPr lang="tr-TR" b="1" dirty="0"/>
              <a:t>Maximum Likelihood Estimation</a:t>
            </a:r>
            <a:r>
              <a:rPr lang="en-US" b="1" dirty="0"/>
              <a:t> (MLE) in Machine Learning</a:t>
            </a:r>
            <a:endParaRPr lang="en-GB" b="1" dirty="0"/>
          </a:p>
        </p:txBody>
      </p:sp>
      <p:sp>
        <p:nvSpPr>
          <p:cNvPr id="5" name="Slide Number Placeholder 4"/>
          <p:cNvSpPr>
            <a:spLocks noGrp="1"/>
          </p:cNvSpPr>
          <p:nvPr>
            <p:ph type="sldNum" sz="quarter" idx="12"/>
          </p:nvPr>
        </p:nvSpPr>
        <p:spPr/>
        <p:txBody>
          <a:bodyPr>
            <a:normAutofit/>
          </a:bodyPr>
          <a:lstStyle/>
          <a:p>
            <a:fld id="{0071448B-E8AA-4D1F-9506-381EAEFE5035}" type="slidenum">
              <a:rPr lang="tr-TR"/>
              <a:pPr/>
              <a:t>15</a:t>
            </a:fld>
            <a:endParaRPr lang="tr-TR"/>
          </a:p>
        </p:txBody>
      </p:sp>
      <p:sp>
        <p:nvSpPr>
          <p:cNvPr id="163843" name="Rectangle 3"/>
          <p:cNvSpPr>
            <a:spLocks noGrp="1" noChangeArrowheads="1"/>
          </p:cNvSpPr>
          <p:nvPr>
            <p:ph sz="quarter" idx="1"/>
          </p:nvPr>
        </p:nvSpPr>
        <p:spPr/>
        <p:txBody>
          <a:bodyPr/>
          <a:lstStyle/>
          <a:p>
            <a:r>
              <a:rPr lang="en-GB" dirty="0"/>
              <a:t>Assume a good model and optimize the parameters so that those parameter settings (weights etc.) have the maximum compatibility with the observed data. </a:t>
            </a:r>
          </a:p>
          <a:p>
            <a:r>
              <a:rPr lang="en-GB" dirty="0"/>
              <a:t>Find the optimal weights of a neural network (classification or regression)</a:t>
            </a:r>
          </a:p>
          <a:p>
            <a:r>
              <a:rPr lang="en-GB" dirty="0"/>
              <a:t>Find the clusters in a dataset</a:t>
            </a:r>
          </a:p>
          <a:p>
            <a:r>
              <a:rPr lang="en-GB" dirty="0"/>
              <a:t>Find distribution parameters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p:txBody>
          <a:bodyPr>
            <a:normAutofit fontScale="90000"/>
          </a:bodyPr>
          <a:lstStyle/>
          <a:p>
            <a:r>
              <a:rPr lang="tr-TR" b="1" dirty="0"/>
              <a:t>Maximum Likelihood Estimation</a:t>
            </a:r>
            <a:r>
              <a:rPr lang="en-US" b="1" dirty="0"/>
              <a:t> (MLE) in Machine Learning</a:t>
            </a:r>
            <a:endParaRPr lang="en-GB" b="1" dirty="0"/>
          </a:p>
        </p:txBody>
      </p:sp>
      <p:sp>
        <p:nvSpPr>
          <p:cNvPr id="5" name="Slide Number Placeholder 4"/>
          <p:cNvSpPr>
            <a:spLocks noGrp="1"/>
          </p:cNvSpPr>
          <p:nvPr>
            <p:ph type="sldNum" sz="quarter" idx="12"/>
          </p:nvPr>
        </p:nvSpPr>
        <p:spPr/>
        <p:txBody>
          <a:bodyPr>
            <a:normAutofit/>
          </a:bodyPr>
          <a:lstStyle/>
          <a:p>
            <a:fld id="{0071448B-E8AA-4D1F-9506-381EAEFE5035}" type="slidenum">
              <a:rPr lang="tr-TR"/>
              <a:pPr/>
              <a:t>16</a:t>
            </a:fld>
            <a:endParaRPr lang="tr-TR"/>
          </a:p>
        </p:txBody>
      </p:sp>
      <p:sp>
        <p:nvSpPr>
          <p:cNvPr id="163843" name="Rectangle 3"/>
          <p:cNvSpPr>
            <a:spLocks noGrp="1" noChangeArrowheads="1"/>
          </p:cNvSpPr>
          <p:nvPr>
            <p:ph sz="quarter" idx="1"/>
          </p:nvPr>
        </p:nvSpPr>
        <p:spPr/>
        <p:txBody>
          <a:bodyPr/>
          <a:lstStyle/>
          <a:p>
            <a:r>
              <a:rPr lang="en-US" dirty="0"/>
              <a:t>G</a:t>
            </a:r>
            <a:r>
              <a:rPr lang="tr-TR" dirty="0"/>
              <a:t>iven the </a:t>
            </a:r>
            <a:r>
              <a:rPr lang="en-US" dirty="0"/>
              <a:t>dataset</a:t>
            </a:r>
            <a:r>
              <a:rPr lang="tr-TR" dirty="0"/>
              <a:t> X</a:t>
            </a:r>
            <a:r>
              <a:rPr lang="en-US" dirty="0"/>
              <a:t>={</a:t>
            </a:r>
            <a:r>
              <a:rPr lang="en-US" i="1" dirty="0"/>
              <a:t>s</a:t>
            </a:r>
            <a:r>
              <a:rPr lang="tr-TR" i="1" baseline="30000" dirty="0"/>
              <a:t>t</a:t>
            </a:r>
            <a:r>
              <a:rPr lang="en-US" i="1" baseline="30000" dirty="0"/>
              <a:t> </a:t>
            </a:r>
            <a:r>
              <a:rPr lang="en-US" dirty="0"/>
              <a:t>}, where each example is in the form </a:t>
            </a:r>
            <a:r>
              <a:rPr lang="en-US" i="1" dirty="0"/>
              <a:t>s</a:t>
            </a:r>
            <a:r>
              <a:rPr lang="tr-TR" i="1" baseline="30000" dirty="0"/>
              <a:t>t </a:t>
            </a:r>
            <a:r>
              <a:rPr lang="en-US" dirty="0"/>
              <a:t>=(</a:t>
            </a:r>
            <a:r>
              <a:rPr lang="tr-TR" i="1" dirty="0"/>
              <a:t>x</a:t>
            </a:r>
            <a:r>
              <a:rPr lang="tr-TR" i="1" baseline="30000" dirty="0"/>
              <a:t>t</a:t>
            </a:r>
            <a:r>
              <a:rPr lang="en-US" i="1" dirty="0"/>
              <a:t>,r</a:t>
            </a:r>
            <a:r>
              <a:rPr lang="tr-TR" i="1" baseline="30000" dirty="0"/>
              <a:t>t</a:t>
            </a:r>
            <a:r>
              <a:rPr lang="en-US" dirty="0"/>
              <a:t>), </a:t>
            </a:r>
            <a:br>
              <a:rPr lang="en-US" dirty="0"/>
            </a:br>
            <a:r>
              <a:rPr lang="en-US" dirty="0"/>
              <a:t>the l</a:t>
            </a:r>
            <a:r>
              <a:rPr lang="tr-TR" dirty="0"/>
              <a:t>ikelihood of </a:t>
            </a:r>
            <a:r>
              <a:rPr lang="en-GB" i="1" dirty="0"/>
              <a:t>θ</a:t>
            </a:r>
            <a:r>
              <a:rPr lang="en-GB" dirty="0"/>
              <a:t> is: </a:t>
            </a:r>
            <a:endParaRPr lang="tr-TR" dirty="0"/>
          </a:p>
          <a:p>
            <a:pPr>
              <a:buFont typeface="Wingdings" pitchFamily="2" charset="2"/>
              <a:buNone/>
            </a:pPr>
            <a:r>
              <a:rPr lang="tr-TR" dirty="0"/>
              <a:t>		</a:t>
            </a:r>
            <a:r>
              <a:rPr lang="tr-TR" b="1" i="1" dirty="0">
                <a:latin typeface="Palatino Linotype" panose="02040502050505030304" pitchFamily="18" charset="0"/>
              </a:rPr>
              <a:t>l</a:t>
            </a:r>
            <a:r>
              <a:rPr lang="tr-TR" dirty="0"/>
              <a:t>(</a:t>
            </a:r>
            <a:r>
              <a:rPr lang="en-GB" i="1" dirty="0"/>
              <a:t>θ</a:t>
            </a:r>
            <a:r>
              <a:rPr lang="tr-TR" dirty="0"/>
              <a:t>|X) = </a:t>
            </a:r>
            <a:r>
              <a:rPr lang="en-US" i="1" dirty="0"/>
              <a:t>P</a:t>
            </a:r>
            <a:r>
              <a:rPr lang="tr-TR" dirty="0"/>
              <a:t>(X</a:t>
            </a:r>
            <a:r>
              <a:rPr lang="tr-TR" b="1" i="1" dirty="0"/>
              <a:t> </a:t>
            </a:r>
            <a:r>
              <a:rPr lang="tr-TR" dirty="0"/>
              <a:t>|</a:t>
            </a:r>
            <a:r>
              <a:rPr lang="en-GB" i="1" dirty="0"/>
              <a:t>θ</a:t>
            </a:r>
            <a:r>
              <a:rPr lang="tr-TR" dirty="0"/>
              <a:t>) = ∏</a:t>
            </a:r>
            <a:r>
              <a:rPr lang="tr-TR" i="1" baseline="-40000" dirty="0"/>
              <a:t>t</a:t>
            </a:r>
            <a:r>
              <a:rPr lang="tr-TR" dirty="0"/>
              <a:t> </a:t>
            </a:r>
            <a:r>
              <a:rPr lang="en-US" i="1" dirty="0"/>
              <a:t>P</a:t>
            </a:r>
            <a:r>
              <a:rPr lang="tr-TR" dirty="0"/>
              <a:t>(</a:t>
            </a:r>
            <a:r>
              <a:rPr lang="en-US" i="1" dirty="0"/>
              <a:t>s</a:t>
            </a:r>
            <a:r>
              <a:rPr lang="tr-TR" i="1" baseline="30000" dirty="0"/>
              <a:t>t</a:t>
            </a:r>
            <a:r>
              <a:rPr lang="tr-TR" dirty="0"/>
              <a:t>|</a:t>
            </a:r>
            <a:r>
              <a:rPr lang="en-GB" i="1" dirty="0"/>
              <a:t>θ</a:t>
            </a:r>
            <a:r>
              <a:rPr lang="tr-TR" dirty="0"/>
              <a:t>)</a:t>
            </a:r>
          </a:p>
          <a:p>
            <a:r>
              <a:rPr lang="tr-TR" dirty="0"/>
              <a:t>Log likelihood</a:t>
            </a:r>
          </a:p>
          <a:p>
            <a:pPr>
              <a:buFont typeface="Wingdings" pitchFamily="2" charset="2"/>
              <a:buNone/>
            </a:pPr>
            <a:r>
              <a:rPr lang="tr-TR" dirty="0"/>
              <a:t>		 L(</a:t>
            </a:r>
            <a:r>
              <a:rPr lang="en-GB" i="1" dirty="0"/>
              <a:t>θ</a:t>
            </a:r>
            <a:r>
              <a:rPr lang="tr-TR" dirty="0"/>
              <a:t>|X) = log </a:t>
            </a:r>
            <a:r>
              <a:rPr lang="tr-TR" b="1" i="1" dirty="0">
                <a:latin typeface="Palatino Linotype" panose="02040502050505030304" pitchFamily="18" charset="0"/>
              </a:rPr>
              <a:t>l</a:t>
            </a:r>
            <a:r>
              <a:rPr lang="tr-TR" dirty="0"/>
              <a:t>(</a:t>
            </a:r>
            <a:r>
              <a:rPr lang="en-GB" i="1" dirty="0"/>
              <a:t>θ</a:t>
            </a:r>
            <a:r>
              <a:rPr lang="tr-TR" dirty="0"/>
              <a:t>|X) = ∑</a:t>
            </a:r>
            <a:r>
              <a:rPr lang="tr-TR" i="1" baseline="-40000" dirty="0"/>
              <a:t>t</a:t>
            </a:r>
            <a:r>
              <a:rPr lang="tr-TR" dirty="0"/>
              <a:t> log </a:t>
            </a:r>
            <a:r>
              <a:rPr lang="en-US" i="1" dirty="0"/>
              <a:t>P</a:t>
            </a:r>
            <a:r>
              <a:rPr lang="tr-TR" dirty="0"/>
              <a:t>(</a:t>
            </a:r>
            <a:r>
              <a:rPr lang="en-US" i="1" dirty="0"/>
              <a:t>s</a:t>
            </a:r>
            <a:r>
              <a:rPr lang="tr-TR" i="1" baseline="30000" dirty="0"/>
              <a:t>t</a:t>
            </a:r>
            <a:r>
              <a:rPr lang="tr-TR" dirty="0"/>
              <a:t>|</a:t>
            </a:r>
            <a:r>
              <a:rPr lang="en-GB" i="1" dirty="0"/>
              <a:t>θ</a:t>
            </a:r>
            <a:r>
              <a:rPr lang="tr-TR" dirty="0"/>
              <a:t>)</a:t>
            </a:r>
          </a:p>
          <a:p>
            <a:endParaRPr lang="en-US" dirty="0"/>
          </a:p>
          <a:p>
            <a:r>
              <a:rPr lang="tr-TR" dirty="0"/>
              <a:t>Maximum likelihood estimator (MLE)</a:t>
            </a:r>
          </a:p>
          <a:p>
            <a:pPr>
              <a:buFont typeface="Wingdings" pitchFamily="2" charset="2"/>
              <a:buNone/>
            </a:pPr>
            <a:r>
              <a:rPr lang="tr-TR" dirty="0"/>
              <a:t>		</a:t>
            </a:r>
            <a:r>
              <a:rPr lang="en-GB" i="1" dirty="0"/>
              <a:t>θ</a:t>
            </a:r>
            <a:r>
              <a:rPr lang="tr-TR" baseline="30000" dirty="0"/>
              <a:t>*</a:t>
            </a:r>
            <a:r>
              <a:rPr lang="tr-TR" dirty="0"/>
              <a:t> = argmax</a:t>
            </a:r>
            <a:r>
              <a:rPr lang="en-GB" i="1" baseline="-25000" dirty="0"/>
              <a:t>θ</a:t>
            </a:r>
            <a:r>
              <a:rPr lang="tr-TR" dirty="0"/>
              <a:t> L(</a:t>
            </a:r>
            <a:r>
              <a:rPr lang="en-GB" i="1" dirty="0"/>
              <a:t>θ</a:t>
            </a:r>
            <a:r>
              <a:rPr lang="tr-TR" dirty="0"/>
              <a:t>|X)</a:t>
            </a:r>
            <a:endParaRPr lang="en-GB" dirty="0"/>
          </a:p>
        </p:txBody>
      </p:sp>
    </p:spTree>
    <p:extLst>
      <p:ext uri="{BB962C8B-B14F-4D97-AF65-F5344CB8AC3E}">
        <p14:creationId xmlns:p14="http://schemas.microsoft.com/office/powerpoint/2010/main" val="1997428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p:txBody>
          <a:bodyPr/>
          <a:lstStyle/>
          <a:p>
            <a:r>
              <a:rPr lang="en-US" sz="4000" b="1" dirty="0"/>
              <a:t>Bernoulli Distribution</a:t>
            </a:r>
            <a:endParaRPr lang="tr-TR" sz="4000" b="1" dirty="0"/>
          </a:p>
        </p:txBody>
      </p:sp>
      <p:sp>
        <p:nvSpPr>
          <p:cNvPr id="5" name="Slide Number Placeholder 4"/>
          <p:cNvSpPr>
            <a:spLocks noGrp="1"/>
          </p:cNvSpPr>
          <p:nvPr>
            <p:ph type="sldNum" sz="quarter" idx="12"/>
          </p:nvPr>
        </p:nvSpPr>
        <p:spPr/>
        <p:txBody>
          <a:bodyPr>
            <a:normAutofit/>
          </a:bodyPr>
          <a:lstStyle/>
          <a:p>
            <a:fld id="{873C3B64-C785-44CA-8443-53C55DF4B013}" type="slidenum">
              <a:rPr lang="tr-TR"/>
              <a:pPr/>
              <a:t>17</a:t>
            </a:fld>
            <a:endParaRPr lang="tr-TR"/>
          </a:p>
        </p:txBody>
      </p:sp>
      <p:sp>
        <p:nvSpPr>
          <p:cNvPr id="135171" name="Rectangle 3"/>
          <p:cNvSpPr>
            <a:spLocks noGrp="1" noChangeArrowheads="1"/>
          </p:cNvSpPr>
          <p:nvPr>
            <p:ph sz="quarter" idx="1"/>
          </p:nvPr>
        </p:nvSpPr>
        <p:spPr>
          <a:xfrm>
            <a:off x="228600" y="1387475"/>
            <a:ext cx="8763000" cy="4708525"/>
          </a:xfrm>
        </p:spPr>
        <p:txBody>
          <a:bodyPr/>
          <a:lstStyle/>
          <a:p>
            <a:pPr>
              <a:buNone/>
            </a:pPr>
            <a:r>
              <a:rPr lang="en-US" sz="2400" dirty="0">
                <a:solidFill>
                  <a:schemeClr val="tx2"/>
                </a:solidFill>
              </a:rPr>
              <a:t>The </a:t>
            </a:r>
            <a:r>
              <a:rPr lang="tr-TR" sz="2400" dirty="0">
                <a:solidFill>
                  <a:schemeClr val="tx2"/>
                </a:solidFill>
              </a:rPr>
              <a:t>Bernoulli distribution</a:t>
            </a:r>
            <a:r>
              <a:rPr lang="en-US" sz="2400" dirty="0">
                <a:solidFill>
                  <a:schemeClr val="tx2"/>
                </a:solidFill>
              </a:rPr>
              <a:t> </a:t>
            </a:r>
            <a:r>
              <a:rPr lang="tr-TR" sz="2400" dirty="0">
                <a:solidFill>
                  <a:schemeClr val="tx2"/>
                </a:solidFill>
              </a:rPr>
              <a:t>is the discrete probability distribution of a random variable which takes the value 1 with probability </a:t>
            </a:r>
            <a:r>
              <a:rPr lang="tr-TR" sz="2400" i="1" dirty="0">
                <a:solidFill>
                  <a:schemeClr val="tx2"/>
                </a:solidFill>
              </a:rPr>
              <a:t>p</a:t>
            </a:r>
            <a:r>
              <a:rPr lang="tr-TR" sz="2400" dirty="0">
                <a:solidFill>
                  <a:schemeClr val="tx2"/>
                </a:solidFill>
              </a:rPr>
              <a:t> and the value 0 with probability </a:t>
            </a:r>
            <a:r>
              <a:rPr lang="tr-TR" sz="2400" i="1" dirty="0">
                <a:solidFill>
                  <a:schemeClr val="tx2"/>
                </a:solidFill>
              </a:rPr>
              <a:t>q</a:t>
            </a:r>
            <a:r>
              <a:rPr lang="en-US" sz="2400" i="1" dirty="0">
                <a:solidFill>
                  <a:schemeClr val="tx2"/>
                </a:solidFill>
              </a:rPr>
              <a:t> </a:t>
            </a:r>
            <a:r>
              <a:rPr lang="tr-TR" sz="2400" dirty="0">
                <a:solidFill>
                  <a:schemeClr val="tx2"/>
                </a:solidFill>
              </a:rPr>
              <a:t>=</a:t>
            </a:r>
            <a:r>
              <a:rPr lang="en-US" sz="2400" dirty="0">
                <a:solidFill>
                  <a:schemeClr val="tx2"/>
                </a:solidFill>
              </a:rPr>
              <a:t> </a:t>
            </a:r>
            <a:r>
              <a:rPr lang="tr-TR" sz="2400" dirty="0">
                <a:solidFill>
                  <a:schemeClr val="tx2"/>
                </a:solidFill>
              </a:rPr>
              <a:t>1</a:t>
            </a:r>
            <a:r>
              <a:rPr lang="en-US" sz="2400" dirty="0">
                <a:solidFill>
                  <a:schemeClr val="tx2"/>
                </a:solidFill>
              </a:rPr>
              <a:t> </a:t>
            </a:r>
            <a:r>
              <a:rPr lang="en-US" sz="2400" dirty="0">
                <a:solidFill>
                  <a:schemeClr val="tx2"/>
                </a:solidFill>
                <a:sym typeface="Symbol" panose="05050102010706020507" pitchFamily="18" charset="2"/>
              </a:rPr>
              <a:t> </a:t>
            </a:r>
            <a:r>
              <a:rPr lang="tr-TR" sz="2400" i="1" dirty="0">
                <a:solidFill>
                  <a:schemeClr val="tx2"/>
                </a:solidFill>
              </a:rPr>
              <a:t>p</a:t>
            </a:r>
            <a:r>
              <a:rPr lang="en-US" sz="2400" i="1" dirty="0">
                <a:solidFill>
                  <a:schemeClr val="tx2"/>
                </a:solidFill>
              </a:rPr>
              <a:t> </a:t>
            </a:r>
            <a:endParaRPr lang="en-US" sz="2400" dirty="0">
              <a:solidFill>
                <a:schemeClr val="tx2"/>
              </a:solidFill>
            </a:endParaRPr>
          </a:p>
          <a:p>
            <a:pPr lvl="1">
              <a:buNone/>
            </a:pPr>
            <a:r>
              <a:rPr lang="en-US" sz="2400" i="1" dirty="0">
                <a:solidFill>
                  <a:schemeClr val="tx2"/>
                </a:solidFill>
              </a:rPr>
              <a:t>	P</a:t>
            </a:r>
            <a:r>
              <a:rPr lang="tr-TR" sz="2400" dirty="0">
                <a:solidFill>
                  <a:schemeClr val="tx2"/>
                </a:solidFill>
              </a:rPr>
              <a:t>(</a:t>
            </a:r>
            <a:r>
              <a:rPr lang="en-US" sz="2400" i="1" dirty="0">
                <a:solidFill>
                  <a:schemeClr val="tx2"/>
                </a:solidFill>
              </a:rPr>
              <a:t>r </a:t>
            </a:r>
            <a:r>
              <a:rPr lang="tr-TR" sz="2400" i="1" baseline="30000" dirty="0">
                <a:solidFill>
                  <a:schemeClr val="tx2"/>
                </a:solidFill>
              </a:rPr>
              <a:t>t</a:t>
            </a:r>
            <a:r>
              <a:rPr lang="en-US" sz="2400" i="1" baseline="30000" dirty="0">
                <a:solidFill>
                  <a:schemeClr val="tx2"/>
                </a:solidFill>
              </a:rPr>
              <a:t> </a:t>
            </a:r>
            <a:r>
              <a:rPr lang="en-US" sz="2400" dirty="0">
                <a:solidFill>
                  <a:schemeClr val="tx2"/>
                </a:solidFill>
              </a:rPr>
              <a:t>= 1</a:t>
            </a:r>
            <a:r>
              <a:rPr lang="tr-TR" sz="2400" dirty="0">
                <a:solidFill>
                  <a:schemeClr val="tx2"/>
                </a:solidFill>
              </a:rPr>
              <a:t> | </a:t>
            </a:r>
            <a:r>
              <a:rPr lang="en-GB" sz="2400" i="1" dirty="0">
                <a:solidFill>
                  <a:schemeClr val="tx2"/>
                </a:solidFill>
              </a:rPr>
              <a:t>θ = p</a:t>
            </a:r>
            <a:r>
              <a:rPr lang="tr-TR" sz="2400" dirty="0">
                <a:solidFill>
                  <a:schemeClr val="tx2"/>
                </a:solidFill>
              </a:rPr>
              <a:t>)</a:t>
            </a:r>
            <a:r>
              <a:rPr lang="en-US" sz="2400" dirty="0">
                <a:solidFill>
                  <a:schemeClr val="tx2"/>
                </a:solidFill>
              </a:rPr>
              <a:t> = </a:t>
            </a:r>
            <a:r>
              <a:rPr lang="en-US" sz="2400" i="1" dirty="0">
                <a:solidFill>
                  <a:schemeClr val="tx2"/>
                </a:solidFill>
              </a:rPr>
              <a:t>p</a:t>
            </a:r>
            <a:r>
              <a:rPr lang="en-US" sz="2400" dirty="0">
                <a:solidFill>
                  <a:schemeClr val="tx2"/>
                </a:solidFill>
              </a:rPr>
              <a:t> </a:t>
            </a:r>
          </a:p>
          <a:p>
            <a:pPr lvl="1">
              <a:buNone/>
            </a:pPr>
            <a:r>
              <a:rPr lang="en-US" sz="2400" i="1" dirty="0">
                <a:solidFill>
                  <a:schemeClr val="tx2"/>
                </a:solidFill>
              </a:rPr>
              <a:t>	P</a:t>
            </a:r>
            <a:r>
              <a:rPr lang="tr-TR" sz="2400" dirty="0">
                <a:solidFill>
                  <a:schemeClr val="tx2"/>
                </a:solidFill>
              </a:rPr>
              <a:t>(</a:t>
            </a:r>
            <a:r>
              <a:rPr lang="en-US" sz="2400" i="1" dirty="0">
                <a:solidFill>
                  <a:schemeClr val="tx2"/>
                </a:solidFill>
              </a:rPr>
              <a:t>r </a:t>
            </a:r>
            <a:r>
              <a:rPr lang="tr-TR" sz="2400" i="1" baseline="30000" dirty="0">
                <a:solidFill>
                  <a:schemeClr val="tx2"/>
                </a:solidFill>
              </a:rPr>
              <a:t>t</a:t>
            </a:r>
            <a:r>
              <a:rPr lang="en-US" sz="2400" i="1" baseline="30000" dirty="0">
                <a:solidFill>
                  <a:schemeClr val="tx2"/>
                </a:solidFill>
              </a:rPr>
              <a:t> </a:t>
            </a:r>
            <a:r>
              <a:rPr lang="en-US" sz="2400" dirty="0">
                <a:solidFill>
                  <a:schemeClr val="tx2"/>
                </a:solidFill>
              </a:rPr>
              <a:t>= 0</a:t>
            </a:r>
            <a:r>
              <a:rPr lang="tr-TR" sz="2400" dirty="0">
                <a:solidFill>
                  <a:schemeClr val="tx2"/>
                </a:solidFill>
              </a:rPr>
              <a:t> | </a:t>
            </a:r>
            <a:r>
              <a:rPr lang="en-GB" sz="2400" i="1" dirty="0">
                <a:solidFill>
                  <a:schemeClr val="tx2"/>
                </a:solidFill>
              </a:rPr>
              <a:t>θ = p</a:t>
            </a:r>
            <a:r>
              <a:rPr lang="tr-TR" sz="2400" dirty="0">
                <a:solidFill>
                  <a:schemeClr val="tx2"/>
                </a:solidFill>
              </a:rPr>
              <a:t>)</a:t>
            </a:r>
            <a:r>
              <a:rPr lang="en-US" sz="2400" dirty="0">
                <a:solidFill>
                  <a:schemeClr val="tx2"/>
                </a:solidFill>
              </a:rPr>
              <a:t> = 1</a:t>
            </a:r>
            <a:r>
              <a:rPr lang="en-US" sz="2400" dirty="0">
                <a:solidFill>
                  <a:schemeClr val="tx2"/>
                </a:solidFill>
                <a:sym typeface="Symbol" panose="05050102010706020507" pitchFamily="18" charset="2"/>
              </a:rPr>
              <a:t></a:t>
            </a:r>
            <a:r>
              <a:rPr lang="en-US" sz="2400" i="1" dirty="0">
                <a:solidFill>
                  <a:schemeClr val="tx2"/>
                </a:solidFill>
              </a:rPr>
              <a:t>p</a:t>
            </a:r>
            <a:r>
              <a:rPr lang="en-US" sz="2400" dirty="0">
                <a:solidFill>
                  <a:schemeClr val="tx2"/>
                </a:solidFill>
              </a:rPr>
              <a:t> = </a:t>
            </a:r>
            <a:r>
              <a:rPr lang="en-US" sz="2400" i="1" dirty="0">
                <a:solidFill>
                  <a:schemeClr val="tx2"/>
                </a:solidFill>
              </a:rPr>
              <a:t>q</a:t>
            </a:r>
          </a:p>
          <a:p>
            <a:pPr>
              <a:buFont typeface="Wingdings" pitchFamily="2" charset="2"/>
              <a:buNone/>
            </a:pPr>
            <a:endParaRPr lang="en-US" sz="2400" i="1" dirty="0">
              <a:solidFill>
                <a:schemeClr val="tx2"/>
              </a:solidFill>
            </a:endParaRPr>
          </a:p>
          <a:p>
            <a:pPr>
              <a:buFont typeface="Wingdings" pitchFamily="2" charset="2"/>
              <a:buNone/>
            </a:pPr>
            <a:r>
              <a:rPr lang="en-US" sz="2400" i="1" dirty="0">
                <a:solidFill>
                  <a:schemeClr val="tx2"/>
                </a:solidFill>
              </a:rPr>
              <a:t>A better formulation for mathematical operations needed for the derivations is:</a:t>
            </a:r>
          </a:p>
          <a:p>
            <a:pPr>
              <a:buNone/>
            </a:pPr>
            <a:r>
              <a:rPr lang="en-US" sz="2400" i="1" dirty="0">
                <a:solidFill>
                  <a:schemeClr val="tx2"/>
                </a:solidFill>
              </a:rPr>
              <a:t>		P</a:t>
            </a:r>
            <a:r>
              <a:rPr lang="tr-TR" sz="2400" dirty="0">
                <a:solidFill>
                  <a:schemeClr val="tx2"/>
                </a:solidFill>
              </a:rPr>
              <a:t>(</a:t>
            </a:r>
            <a:r>
              <a:rPr lang="en-US" sz="2400" i="1" dirty="0">
                <a:solidFill>
                  <a:schemeClr val="tx2"/>
                </a:solidFill>
              </a:rPr>
              <a:t>r </a:t>
            </a:r>
            <a:r>
              <a:rPr lang="tr-TR" sz="2400" i="1" baseline="30000" dirty="0">
                <a:solidFill>
                  <a:schemeClr val="tx2"/>
                </a:solidFill>
              </a:rPr>
              <a:t>t</a:t>
            </a:r>
            <a:r>
              <a:rPr lang="en-US" sz="2400" i="1" baseline="30000" dirty="0">
                <a:solidFill>
                  <a:schemeClr val="tx2"/>
                </a:solidFill>
              </a:rPr>
              <a:t> </a:t>
            </a:r>
            <a:r>
              <a:rPr lang="tr-TR" sz="2400" dirty="0">
                <a:solidFill>
                  <a:schemeClr val="tx2"/>
                </a:solidFill>
              </a:rPr>
              <a:t>|</a:t>
            </a:r>
            <a:r>
              <a:rPr lang="en-US" sz="2400" dirty="0">
                <a:solidFill>
                  <a:schemeClr val="tx2"/>
                </a:solidFill>
              </a:rPr>
              <a:t> </a:t>
            </a:r>
            <a:r>
              <a:rPr lang="en-GB" sz="2400" i="1" dirty="0">
                <a:solidFill>
                  <a:schemeClr val="tx2"/>
                </a:solidFill>
              </a:rPr>
              <a:t>θ = p</a:t>
            </a:r>
            <a:r>
              <a:rPr lang="tr-TR" sz="2400" dirty="0">
                <a:solidFill>
                  <a:schemeClr val="tx2"/>
                </a:solidFill>
              </a:rPr>
              <a:t>) = </a:t>
            </a:r>
            <a:r>
              <a:rPr lang="tr-TR" sz="2400" i="1" dirty="0">
                <a:solidFill>
                  <a:schemeClr val="tx2"/>
                </a:solidFill>
              </a:rPr>
              <a:t>p</a:t>
            </a:r>
            <a:r>
              <a:rPr lang="en-US" sz="2400" i="1" baseline="30000" dirty="0">
                <a:solidFill>
                  <a:schemeClr val="tx2"/>
                </a:solidFill>
              </a:rPr>
              <a:t>r</a:t>
            </a:r>
            <a:r>
              <a:rPr lang="en-US" sz="1000" i="1" baseline="30000" dirty="0">
                <a:solidFill>
                  <a:schemeClr val="tx2"/>
                </a:solidFill>
              </a:rPr>
              <a:t> </a:t>
            </a:r>
            <a:r>
              <a:rPr lang="tr-TR" sz="2000" i="1" baseline="50000" dirty="0">
                <a:solidFill>
                  <a:schemeClr val="tx2"/>
                </a:solidFill>
              </a:rPr>
              <a:t>t</a:t>
            </a:r>
            <a:r>
              <a:rPr lang="tr-TR" sz="2400" i="1" baseline="30000" dirty="0">
                <a:solidFill>
                  <a:schemeClr val="tx2"/>
                </a:solidFill>
              </a:rPr>
              <a:t> </a:t>
            </a:r>
            <a:r>
              <a:rPr lang="tr-TR" sz="2400" dirty="0">
                <a:solidFill>
                  <a:schemeClr val="tx2"/>
                </a:solidFill>
              </a:rPr>
              <a:t>(1 ‒ </a:t>
            </a:r>
            <a:r>
              <a:rPr lang="tr-TR" sz="2400" i="1" dirty="0">
                <a:solidFill>
                  <a:schemeClr val="tx2"/>
                </a:solidFill>
              </a:rPr>
              <a:t>p</a:t>
            </a:r>
            <a:r>
              <a:rPr lang="tr-TR" sz="2400" dirty="0">
                <a:solidFill>
                  <a:schemeClr val="tx2"/>
                </a:solidFill>
              </a:rPr>
              <a:t>)</a:t>
            </a:r>
            <a:r>
              <a:rPr lang="tr-TR" sz="2400" i="1" baseline="30000" dirty="0">
                <a:solidFill>
                  <a:schemeClr val="tx2"/>
                </a:solidFill>
              </a:rPr>
              <a:t>(1 </a:t>
            </a:r>
            <a:r>
              <a:rPr lang="tr-TR" sz="2400" baseline="30000" dirty="0">
                <a:solidFill>
                  <a:schemeClr val="tx2"/>
                </a:solidFill>
              </a:rPr>
              <a:t>‒</a:t>
            </a:r>
            <a:r>
              <a:rPr lang="tr-TR" sz="2400" i="1" baseline="30000" dirty="0">
                <a:solidFill>
                  <a:schemeClr val="tx2"/>
                </a:solidFill>
              </a:rPr>
              <a:t> </a:t>
            </a:r>
            <a:r>
              <a:rPr lang="en-US" sz="2400" i="1" baseline="30000" dirty="0">
                <a:solidFill>
                  <a:schemeClr val="tx2"/>
                </a:solidFill>
              </a:rPr>
              <a:t>r</a:t>
            </a:r>
            <a:r>
              <a:rPr lang="en-US" sz="1000" i="1" baseline="30000" dirty="0">
                <a:solidFill>
                  <a:schemeClr val="tx2"/>
                </a:solidFill>
              </a:rPr>
              <a:t> </a:t>
            </a:r>
            <a:r>
              <a:rPr lang="tr-TR" sz="2000" i="1" baseline="50000" dirty="0">
                <a:solidFill>
                  <a:schemeClr val="tx2"/>
                </a:solidFill>
              </a:rPr>
              <a:t>t</a:t>
            </a:r>
            <a:r>
              <a:rPr lang="tr-TR" sz="2400" i="1" baseline="30000" dirty="0">
                <a:solidFill>
                  <a:schemeClr val="tx2"/>
                </a:solidFill>
              </a:rPr>
              <a:t>)</a:t>
            </a:r>
            <a:endParaRPr lang="tr-TR" sz="2400" dirty="0">
              <a:solidFill>
                <a:schemeClr val="tx2"/>
              </a:solidFill>
            </a:endParaRPr>
          </a:p>
          <a:p>
            <a:pPr>
              <a:buFont typeface="Wingdings" pitchFamily="2" charset="2"/>
              <a:buNone/>
            </a:pPr>
            <a:endParaRPr lang="en-US" sz="2400" dirty="0">
              <a:solidFill>
                <a:schemeClr val="tx2"/>
              </a:solidFill>
            </a:endParaRPr>
          </a:p>
          <a:p>
            <a:pPr>
              <a:buFont typeface="Wingdings" pitchFamily="2" charset="2"/>
              <a:buNone/>
            </a:pPr>
            <a:r>
              <a:rPr lang="en-US" sz="2400" dirty="0">
                <a:solidFill>
                  <a:schemeClr val="tx2"/>
                </a:solidFill>
              </a:rPr>
              <a:t>For the coin tossing dataset, we do not have any input variables, just the class-labels… So, </a:t>
            </a:r>
            <a:r>
              <a:rPr lang="en-US" sz="2400" i="1" dirty="0">
                <a:solidFill>
                  <a:schemeClr val="tx2"/>
                </a:solidFill>
              </a:rPr>
              <a:t>p</a:t>
            </a:r>
            <a:r>
              <a:rPr lang="en-US" sz="2400" dirty="0">
                <a:solidFill>
                  <a:schemeClr val="tx2"/>
                </a:solidFill>
              </a:rPr>
              <a:t> is fixed and the task is to find the best constant for </a:t>
            </a:r>
            <a:r>
              <a:rPr lang="en-US" sz="2400" i="1" dirty="0">
                <a:solidFill>
                  <a:schemeClr val="tx2"/>
                </a:solidFill>
              </a:rPr>
              <a:t>p</a:t>
            </a:r>
            <a:r>
              <a:rPr lang="en-US" sz="2400" dirty="0">
                <a:solidFill>
                  <a:schemeClr val="tx2"/>
                </a:solidFill>
              </a:rPr>
              <a:t> that maximizes the likelihood. </a:t>
            </a:r>
          </a:p>
        </p:txBody>
      </p:sp>
    </p:spTree>
    <p:extLst>
      <p:ext uri="{BB962C8B-B14F-4D97-AF65-F5344CB8AC3E}">
        <p14:creationId xmlns:p14="http://schemas.microsoft.com/office/powerpoint/2010/main" val="27497142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2"/>
          <p:cNvSpPr>
            <a:spLocks noGrp="1" noChangeArrowheads="1"/>
          </p:cNvSpPr>
          <p:nvPr>
            <p:ph type="title"/>
          </p:nvPr>
        </p:nvSpPr>
        <p:spPr/>
        <p:txBody>
          <a:bodyPr>
            <a:normAutofit/>
          </a:bodyPr>
          <a:lstStyle/>
          <a:p>
            <a:r>
              <a:rPr lang="tr-TR" sz="4000" b="1" dirty="0"/>
              <a:t>M</a:t>
            </a:r>
            <a:r>
              <a:rPr lang="en-US" sz="4000" b="1" dirty="0"/>
              <a:t>LE for Bernoulli Distribution</a:t>
            </a:r>
            <a:endParaRPr lang="en-GB" sz="4000" b="1" dirty="0"/>
          </a:p>
        </p:txBody>
      </p:sp>
      <p:sp>
        <p:nvSpPr>
          <p:cNvPr id="5" name="Slide Number Placeholder 4"/>
          <p:cNvSpPr>
            <a:spLocks noGrp="1"/>
          </p:cNvSpPr>
          <p:nvPr>
            <p:ph type="sldNum" sz="quarter" idx="12"/>
          </p:nvPr>
        </p:nvSpPr>
        <p:spPr/>
        <p:txBody>
          <a:bodyPr>
            <a:normAutofit/>
          </a:bodyPr>
          <a:lstStyle/>
          <a:p>
            <a:fld id="{0071448B-E8AA-4D1F-9506-381EAEFE5035}" type="slidenum">
              <a:rPr lang="tr-TR"/>
              <a:pPr/>
              <a:t>18</a:t>
            </a:fld>
            <a:endParaRPr lang="tr-TR"/>
          </a:p>
        </p:txBody>
      </p:sp>
      <p:sp>
        <p:nvSpPr>
          <p:cNvPr id="163843" name="Rectangle 3"/>
          <p:cNvSpPr>
            <a:spLocks noGrp="1" noChangeArrowheads="1"/>
          </p:cNvSpPr>
          <p:nvPr>
            <p:ph sz="quarter" idx="1"/>
          </p:nvPr>
        </p:nvSpPr>
        <p:spPr/>
        <p:txBody>
          <a:bodyPr/>
          <a:lstStyle/>
          <a:p>
            <a:pPr marL="0" indent="0">
              <a:buNone/>
            </a:pPr>
            <a:r>
              <a:rPr lang="tr-TR" dirty="0"/>
              <a:t>Log</a:t>
            </a:r>
            <a:r>
              <a:rPr lang="en-US" dirty="0"/>
              <a:t>-</a:t>
            </a:r>
            <a:r>
              <a:rPr lang="tr-TR" dirty="0"/>
              <a:t>likelihood</a:t>
            </a:r>
            <a:r>
              <a:rPr lang="en-US" dirty="0"/>
              <a:t> is </a:t>
            </a:r>
            <a:endParaRPr lang="tr-TR" dirty="0"/>
          </a:p>
          <a:p>
            <a:pPr>
              <a:buNone/>
            </a:pPr>
            <a:r>
              <a:rPr lang="tr-TR" dirty="0">
                <a:solidFill>
                  <a:schemeClr val="tx2"/>
                </a:solidFill>
                <a:latin typeface="Lucida Calligraphy" pitchFamily="66" charset="0"/>
              </a:rPr>
              <a:t>L</a:t>
            </a:r>
            <a:r>
              <a:rPr lang="tr-TR" dirty="0">
                <a:solidFill>
                  <a:schemeClr val="tx2"/>
                </a:solidFill>
              </a:rPr>
              <a:t>(</a:t>
            </a:r>
            <a:r>
              <a:rPr lang="en-GB" i="1" dirty="0">
                <a:solidFill>
                  <a:schemeClr val="tx2"/>
                </a:solidFill>
              </a:rPr>
              <a:t>θ</a:t>
            </a:r>
            <a:r>
              <a:rPr lang="tr-TR" dirty="0">
                <a:solidFill>
                  <a:schemeClr val="tx2"/>
                </a:solidFill>
              </a:rPr>
              <a:t>|</a:t>
            </a:r>
            <a:r>
              <a:rPr lang="tr-TR" dirty="0">
                <a:solidFill>
                  <a:schemeClr val="tx2"/>
                </a:solidFill>
                <a:latin typeface="Lucida Calligraphy" pitchFamily="66" charset="0"/>
              </a:rPr>
              <a:t>X</a:t>
            </a:r>
            <a:r>
              <a:rPr lang="tr-TR" dirty="0">
                <a:solidFill>
                  <a:schemeClr val="tx2"/>
                </a:solidFill>
              </a:rPr>
              <a:t>) = ∑</a:t>
            </a:r>
            <a:r>
              <a:rPr lang="tr-TR" i="1" baseline="-40000" dirty="0">
                <a:solidFill>
                  <a:schemeClr val="tx2"/>
                </a:solidFill>
              </a:rPr>
              <a:t>t</a:t>
            </a:r>
            <a:r>
              <a:rPr lang="tr-TR" dirty="0">
                <a:solidFill>
                  <a:schemeClr val="tx2"/>
                </a:solidFill>
              </a:rPr>
              <a:t> log</a:t>
            </a:r>
            <a:r>
              <a:rPr lang="en-US" dirty="0">
                <a:solidFill>
                  <a:schemeClr val="tx2"/>
                </a:solidFill>
              </a:rPr>
              <a:t>(</a:t>
            </a:r>
            <a:r>
              <a:rPr lang="tr-TR" i="1" dirty="0">
                <a:solidFill>
                  <a:schemeClr val="tx2"/>
                </a:solidFill>
              </a:rPr>
              <a:t>p</a:t>
            </a:r>
            <a:r>
              <a:rPr lang="en-US" i="1" baseline="30000" dirty="0">
                <a:solidFill>
                  <a:schemeClr val="tx2"/>
                </a:solidFill>
              </a:rPr>
              <a:t>r</a:t>
            </a:r>
            <a:r>
              <a:rPr lang="en-US" sz="1000" i="1" baseline="30000" dirty="0">
                <a:solidFill>
                  <a:schemeClr val="tx2"/>
                </a:solidFill>
              </a:rPr>
              <a:t> </a:t>
            </a:r>
            <a:r>
              <a:rPr lang="tr-TR" sz="2800" i="1" baseline="50000" dirty="0">
                <a:solidFill>
                  <a:schemeClr val="tx2"/>
                </a:solidFill>
              </a:rPr>
              <a:t>t</a:t>
            </a:r>
            <a:r>
              <a:rPr lang="tr-TR" i="1" baseline="30000" dirty="0">
                <a:solidFill>
                  <a:schemeClr val="tx2"/>
                </a:solidFill>
              </a:rPr>
              <a:t> </a:t>
            </a:r>
            <a:r>
              <a:rPr lang="tr-TR" dirty="0">
                <a:solidFill>
                  <a:schemeClr val="tx2"/>
                </a:solidFill>
              </a:rPr>
              <a:t>(1 ‒ </a:t>
            </a:r>
            <a:r>
              <a:rPr lang="tr-TR" i="1" dirty="0">
                <a:solidFill>
                  <a:schemeClr val="tx2"/>
                </a:solidFill>
              </a:rPr>
              <a:t>p</a:t>
            </a:r>
            <a:r>
              <a:rPr lang="tr-TR" dirty="0">
                <a:solidFill>
                  <a:schemeClr val="tx2"/>
                </a:solidFill>
              </a:rPr>
              <a:t>)</a:t>
            </a:r>
            <a:r>
              <a:rPr lang="tr-TR" i="1" baseline="30000" dirty="0">
                <a:solidFill>
                  <a:schemeClr val="tx2"/>
                </a:solidFill>
              </a:rPr>
              <a:t>(1 </a:t>
            </a:r>
            <a:r>
              <a:rPr lang="tr-TR" baseline="30000" dirty="0">
                <a:solidFill>
                  <a:schemeClr val="tx2"/>
                </a:solidFill>
              </a:rPr>
              <a:t>‒</a:t>
            </a:r>
            <a:r>
              <a:rPr lang="tr-TR" i="1" baseline="30000" dirty="0">
                <a:solidFill>
                  <a:schemeClr val="tx2"/>
                </a:solidFill>
              </a:rPr>
              <a:t> </a:t>
            </a:r>
            <a:r>
              <a:rPr lang="en-US" i="1" baseline="30000" dirty="0">
                <a:solidFill>
                  <a:schemeClr val="tx2"/>
                </a:solidFill>
              </a:rPr>
              <a:t>r</a:t>
            </a:r>
            <a:r>
              <a:rPr lang="en-US" sz="1000" i="1" baseline="30000" dirty="0">
                <a:solidFill>
                  <a:schemeClr val="tx2"/>
                </a:solidFill>
              </a:rPr>
              <a:t> </a:t>
            </a:r>
            <a:r>
              <a:rPr lang="tr-TR" sz="2800" i="1" baseline="50000" dirty="0">
                <a:solidFill>
                  <a:schemeClr val="tx2"/>
                </a:solidFill>
              </a:rPr>
              <a:t>t</a:t>
            </a:r>
            <a:r>
              <a:rPr lang="tr-TR" i="1" baseline="30000" dirty="0">
                <a:solidFill>
                  <a:schemeClr val="tx2"/>
                </a:solidFill>
              </a:rPr>
              <a:t>)</a:t>
            </a:r>
            <a:r>
              <a:rPr lang="en-US" dirty="0">
                <a:solidFill>
                  <a:schemeClr val="tx2"/>
                </a:solidFill>
              </a:rPr>
              <a:t>)</a:t>
            </a:r>
          </a:p>
          <a:p>
            <a:pPr>
              <a:buNone/>
            </a:pPr>
            <a:r>
              <a:rPr lang="en-US" dirty="0">
                <a:solidFill>
                  <a:schemeClr val="tx2"/>
                </a:solidFill>
              </a:rPr>
              <a:t>		   </a:t>
            </a:r>
            <a:r>
              <a:rPr lang="tr-TR" dirty="0">
                <a:solidFill>
                  <a:schemeClr val="tx2"/>
                </a:solidFill>
              </a:rPr>
              <a:t>= ∑</a:t>
            </a:r>
            <a:r>
              <a:rPr lang="tr-TR" i="1" baseline="-40000" dirty="0">
                <a:solidFill>
                  <a:schemeClr val="tx2"/>
                </a:solidFill>
              </a:rPr>
              <a:t>t</a:t>
            </a:r>
            <a:r>
              <a:rPr lang="tr-TR" dirty="0">
                <a:solidFill>
                  <a:schemeClr val="tx2"/>
                </a:solidFill>
              </a:rPr>
              <a:t> </a:t>
            </a:r>
            <a:r>
              <a:rPr lang="en-US" dirty="0">
                <a:solidFill>
                  <a:schemeClr val="tx2"/>
                </a:solidFill>
              </a:rPr>
              <a:t>[</a:t>
            </a:r>
            <a:r>
              <a:rPr lang="en-US" i="1" dirty="0">
                <a:solidFill>
                  <a:schemeClr val="tx2"/>
                </a:solidFill>
              </a:rPr>
              <a:t>r</a:t>
            </a:r>
            <a:r>
              <a:rPr lang="en-US" sz="1200" i="1" baseline="30000" dirty="0">
                <a:solidFill>
                  <a:schemeClr val="tx2"/>
                </a:solidFill>
              </a:rPr>
              <a:t> </a:t>
            </a:r>
            <a:r>
              <a:rPr lang="tr-TR" i="1" baseline="30000" dirty="0">
                <a:solidFill>
                  <a:schemeClr val="tx2"/>
                </a:solidFill>
              </a:rPr>
              <a:t>t </a:t>
            </a:r>
            <a:r>
              <a:rPr lang="tr-TR" dirty="0">
                <a:solidFill>
                  <a:schemeClr val="tx2"/>
                </a:solidFill>
              </a:rPr>
              <a:t>log</a:t>
            </a:r>
            <a:r>
              <a:rPr lang="en-US" dirty="0">
                <a:solidFill>
                  <a:schemeClr val="tx2"/>
                </a:solidFill>
              </a:rPr>
              <a:t>(</a:t>
            </a:r>
            <a:r>
              <a:rPr lang="tr-TR" i="1" dirty="0">
                <a:solidFill>
                  <a:schemeClr val="tx2"/>
                </a:solidFill>
              </a:rPr>
              <a:t>p</a:t>
            </a:r>
            <a:r>
              <a:rPr lang="en-US" dirty="0">
                <a:solidFill>
                  <a:schemeClr val="tx2"/>
                </a:solidFill>
              </a:rPr>
              <a:t>)</a:t>
            </a:r>
            <a:r>
              <a:rPr lang="tr-TR" dirty="0">
                <a:solidFill>
                  <a:schemeClr val="tx2"/>
                </a:solidFill>
              </a:rPr>
              <a:t> </a:t>
            </a:r>
            <a:r>
              <a:rPr lang="en-US" dirty="0">
                <a:solidFill>
                  <a:schemeClr val="tx2"/>
                </a:solidFill>
              </a:rPr>
              <a:t>+ </a:t>
            </a:r>
            <a:r>
              <a:rPr lang="tr-TR" dirty="0">
                <a:solidFill>
                  <a:schemeClr val="tx2"/>
                </a:solidFill>
              </a:rPr>
              <a:t>(1 ‒ </a:t>
            </a:r>
            <a:r>
              <a:rPr lang="en-US" i="1" dirty="0">
                <a:solidFill>
                  <a:schemeClr val="tx2"/>
                </a:solidFill>
              </a:rPr>
              <a:t>r</a:t>
            </a:r>
            <a:r>
              <a:rPr lang="en-US" sz="1200" i="1" dirty="0">
                <a:solidFill>
                  <a:schemeClr val="tx2"/>
                </a:solidFill>
              </a:rPr>
              <a:t> </a:t>
            </a:r>
            <a:r>
              <a:rPr lang="tr-TR" i="1" baseline="30000" dirty="0">
                <a:solidFill>
                  <a:schemeClr val="tx2"/>
                </a:solidFill>
              </a:rPr>
              <a:t>t</a:t>
            </a:r>
            <a:r>
              <a:rPr lang="tr-TR" dirty="0">
                <a:solidFill>
                  <a:schemeClr val="tx2"/>
                </a:solidFill>
              </a:rPr>
              <a:t>)log</a:t>
            </a:r>
            <a:r>
              <a:rPr lang="en-US" dirty="0">
                <a:solidFill>
                  <a:schemeClr val="tx2"/>
                </a:solidFill>
              </a:rPr>
              <a:t>(</a:t>
            </a:r>
            <a:r>
              <a:rPr lang="tr-TR" dirty="0">
                <a:solidFill>
                  <a:schemeClr val="tx2"/>
                </a:solidFill>
              </a:rPr>
              <a:t>1 ‒ </a:t>
            </a:r>
            <a:r>
              <a:rPr lang="tr-TR" i="1" dirty="0">
                <a:solidFill>
                  <a:schemeClr val="tx2"/>
                </a:solidFill>
              </a:rPr>
              <a:t>p</a:t>
            </a:r>
            <a:r>
              <a:rPr lang="tr-TR" dirty="0">
                <a:solidFill>
                  <a:schemeClr val="tx2"/>
                </a:solidFill>
              </a:rPr>
              <a:t>)</a:t>
            </a:r>
            <a:r>
              <a:rPr lang="en-US" dirty="0">
                <a:solidFill>
                  <a:schemeClr val="tx2"/>
                </a:solidFill>
              </a:rPr>
              <a:t>]</a:t>
            </a:r>
          </a:p>
          <a:p>
            <a:pPr>
              <a:buNone/>
            </a:pPr>
            <a:r>
              <a:rPr lang="en-US" dirty="0">
                <a:solidFill>
                  <a:schemeClr val="tx2"/>
                </a:solidFill>
              </a:rPr>
              <a:t>For this special (simple) case, we do not need an iterative optimization tool, we can take the derivative of the log-likelihood with respect to </a:t>
            </a:r>
            <a:r>
              <a:rPr lang="en-US" i="1" dirty="0">
                <a:solidFill>
                  <a:schemeClr val="tx2"/>
                </a:solidFill>
              </a:rPr>
              <a:t>p </a:t>
            </a:r>
            <a:r>
              <a:rPr lang="en-US" dirty="0">
                <a:solidFill>
                  <a:schemeClr val="tx2"/>
                </a:solidFill>
              </a:rPr>
              <a:t>and obtain the optimal solution to be </a:t>
            </a:r>
            <a:r>
              <a:rPr lang="en-US" i="1" dirty="0">
                <a:solidFill>
                  <a:schemeClr val="tx2"/>
                </a:solidFill>
              </a:rPr>
              <a:t>p* </a:t>
            </a:r>
            <a:r>
              <a:rPr lang="en-US" dirty="0">
                <a:solidFill>
                  <a:schemeClr val="tx2"/>
                </a:solidFill>
              </a:rPr>
              <a:t>= (1/N)</a:t>
            </a:r>
            <a:r>
              <a:rPr lang="en-US" sz="1200" dirty="0">
                <a:solidFill>
                  <a:schemeClr val="tx2"/>
                </a:solidFill>
              </a:rPr>
              <a:t> </a:t>
            </a:r>
            <a:r>
              <a:rPr lang="tr-TR" dirty="0">
                <a:solidFill>
                  <a:schemeClr val="tx2"/>
                </a:solidFill>
              </a:rPr>
              <a:t>∑</a:t>
            </a:r>
            <a:r>
              <a:rPr lang="tr-TR" i="1" baseline="-40000" dirty="0">
                <a:solidFill>
                  <a:schemeClr val="tx2"/>
                </a:solidFill>
              </a:rPr>
              <a:t>t</a:t>
            </a:r>
            <a:r>
              <a:rPr lang="tr-TR" i="1" baseline="-25000" dirty="0">
                <a:solidFill>
                  <a:schemeClr val="tx2"/>
                </a:solidFill>
              </a:rPr>
              <a:t> </a:t>
            </a:r>
            <a:r>
              <a:rPr lang="en-US" i="1" dirty="0">
                <a:solidFill>
                  <a:schemeClr val="tx2"/>
                </a:solidFill>
              </a:rPr>
              <a:t>r</a:t>
            </a:r>
            <a:r>
              <a:rPr lang="en-US" sz="1200" i="1" dirty="0">
                <a:solidFill>
                  <a:schemeClr val="tx2"/>
                </a:solidFill>
              </a:rPr>
              <a:t> </a:t>
            </a:r>
            <a:r>
              <a:rPr lang="tr-TR" i="1" baseline="30000" dirty="0">
                <a:solidFill>
                  <a:schemeClr val="tx2"/>
                </a:solidFill>
              </a:rPr>
              <a:t>t</a:t>
            </a:r>
            <a:r>
              <a:rPr lang="en-US" i="1" dirty="0">
                <a:solidFill>
                  <a:schemeClr val="tx2"/>
                </a:solidFill>
              </a:rPr>
              <a:t> </a:t>
            </a:r>
            <a:r>
              <a:rPr lang="en-US" dirty="0">
                <a:solidFill>
                  <a:schemeClr val="tx2"/>
                </a:solidFill>
              </a:rPr>
              <a:t>as intuitively expected.</a:t>
            </a:r>
          </a:p>
        </p:txBody>
      </p:sp>
    </p:spTree>
    <p:extLst>
      <p:ext uri="{BB962C8B-B14F-4D97-AF65-F5344CB8AC3E}">
        <p14:creationId xmlns:p14="http://schemas.microsoft.com/office/powerpoint/2010/main" val="22777475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a:xfrm>
            <a:off x="457200" y="152400"/>
            <a:ext cx="8229600" cy="1143000"/>
          </a:xfrm>
        </p:spPr>
        <p:txBody>
          <a:bodyPr/>
          <a:lstStyle/>
          <a:p>
            <a:r>
              <a:rPr lang="en-US" sz="4000" b="1" dirty="0"/>
              <a:t>MLE for Logistic Regression</a:t>
            </a:r>
            <a:endParaRPr lang="tr-TR" sz="4000" b="1" dirty="0"/>
          </a:p>
        </p:txBody>
      </p:sp>
      <p:sp>
        <p:nvSpPr>
          <p:cNvPr id="5" name="Slide Number Placeholder 4"/>
          <p:cNvSpPr>
            <a:spLocks noGrp="1"/>
          </p:cNvSpPr>
          <p:nvPr>
            <p:ph type="sldNum" sz="quarter" idx="12"/>
          </p:nvPr>
        </p:nvSpPr>
        <p:spPr/>
        <p:txBody>
          <a:bodyPr>
            <a:normAutofit/>
          </a:bodyPr>
          <a:lstStyle/>
          <a:p>
            <a:fld id="{873C3B64-C785-44CA-8443-53C55DF4B013}" type="slidenum">
              <a:rPr lang="tr-TR"/>
              <a:pPr/>
              <a:t>19</a:t>
            </a:fld>
            <a:endParaRPr lang="tr-TR"/>
          </a:p>
        </p:txBody>
      </p:sp>
      <p:sp>
        <p:nvSpPr>
          <p:cNvPr id="135171" name="Rectangle 3"/>
          <p:cNvSpPr>
            <a:spLocks noGrp="1" noChangeArrowheads="1"/>
          </p:cNvSpPr>
          <p:nvPr>
            <p:ph sz="quarter" idx="1"/>
          </p:nvPr>
        </p:nvSpPr>
        <p:spPr>
          <a:xfrm>
            <a:off x="228600" y="1143000"/>
            <a:ext cx="8763000" cy="4708525"/>
          </a:xfrm>
        </p:spPr>
        <p:txBody>
          <a:bodyPr/>
          <a:lstStyle/>
          <a:p>
            <a:pPr>
              <a:buNone/>
            </a:pPr>
            <a:r>
              <a:rPr lang="en-US" sz="2400" dirty="0">
                <a:solidFill>
                  <a:schemeClr val="tx2"/>
                </a:solidFill>
              </a:rPr>
              <a:t>We can view classification in machine learning as repeating Bernoulli trials with the parameter </a:t>
            </a:r>
            <a:r>
              <a:rPr lang="en-US" sz="2400" i="1" dirty="0">
                <a:solidFill>
                  <a:schemeClr val="tx2"/>
                </a:solidFill>
              </a:rPr>
              <a:t>p</a:t>
            </a:r>
            <a:r>
              <a:rPr lang="en-US" sz="2400" dirty="0">
                <a:solidFill>
                  <a:schemeClr val="tx2"/>
                </a:solidFill>
              </a:rPr>
              <a:t> that depends on the input variables (for example, 3 hours studying, </a:t>
            </a:r>
            <a:r>
              <a:rPr lang="en-US" sz="2400" i="1" dirty="0">
                <a:solidFill>
                  <a:schemeClr val="tx2"/>
                </a:solidFill>
              </a:rPr>
              <a:t>H</a:t>
            </a:r>
            <a:r>
              <a:rPr lang="en-US" sz="2400" dirty="0">
                <a:solidFill>
                  <a:schemeClr val="tx2"/>
                </a:solidFill>
              </a:rPr>
              <a:t>=3, gives </a:t>
            </a:r>
            <a:br>
              <a:rPr lang="en-US" sz="2400" dirty="0">
                <a:solidFill>
                  <a:schemeClr val="tx2"/>
                </a:solidFill>
              </a:rPr>
            </a:br>
            <a:r>
              <a:rPr lang="en-US" sz="2400" i="1" dirty="0">
                <a:solidFill>
                  <a:schemeClr val="tx2"/>
                </a:solidFill>
              </a:rPr>
              <a:t>p</a:t>
            </a:r>
            <a:r>
              <a:rPr lang="en-US" sz="2400" dirty="0">
                <a:solidFill>
                  <a:schemeClr val="tx2"/>
                </a:solidFill>
                <a:sym typeface="Symbol" panose="05050102010706020507" pitchFamily="18" charset="2"/>
              </a:rPr>
              <a:t></a:t>
            </a:r>
            <a:r>
              <a:rPr lang="en-US" sz="2400" dirty="0">
                <a:solidFill>
                  <a:schemeClr val="tx2"/>
                </a:solidFill>
              </a:rPr>
              <a:t> 0.61 probability: One student studies 3 hours and pass but another student may study the same amount of time but end up failing, it is probabilistic!) </a:t>
            </a:r>
          </a:p>
          <a:p>
            <a:pPr>
              <a:buNone/>
            </a:pPr>
            <a:r>
              <a:rPr lang="en-US" sz="2400" dirty="0">
                <a:solidFill>
                  <a:schemeClr val="tx2"/>
                </a:solidFill>
              </a:rPr>
              <a:t>So we still have:   </a:t>
            </a:r>
            <a:r>
              <a:rPr lang="en-US" sz="2400" i="1" dirty="0">
                <a:solidFill>
                  <a:schemeClr val="tx2"/>
                </a:solidFill>
              </a:rPr>
              <a:t>P</a:t>
            </a:r>
            <a:r>
              <a:rPr lang="tr-TR" sz="2400" dirty="0">
                <a:solidFill>
                  <a:schemeClr val="tx2"/>
                </a:solidFill>
              </a:rPr>
              <a:t>(</a:t>
            </a:r>
            <a:r>
              <a:rPr lang="en-US" sz="2400" i="1" dirty="0">
                <a:solidFill>
                  <a:schemeClr val="tx2"/>
                </a:solidFill>
              </a:rPr>
              <a:t>r</a:t>
            </a:r>
            <a:r>
              <a:rPr lang="en-US" sz="1200" i="1" dirty="0">
                <a:solidFill>
                  <a:schemeClr val="tx2"/>
                </a:solidFill>
              </a:rPr>
              <a:t> </a:t>
            </a:r>
            <a:r>
              <a:rPr lang="tr-TR" sz="2400" i="1" baseline="30000" dirty="0">
                <a:solidFill>
                  <a:schemeClr val="tx2"/>
                </a:solidFill>
              </a:rPr>
              <a:t>t</a:t>
            </a:r>
            <a:r>
              <a:rPr lang="en-US" sz="2400" i="1" baseline="30000" dirty="0">
                <a:solidFill>
                  <a:schemeClr val="tx2"/>
                </a:solidFill>
              </a:rPr>
              <a:t> </a:t>
            </a:r>
            <a:r>
              <a:rPr lang="tr-TR" sz="2400" dirty="0">
                <a:solidFill>
                  <a:schemeClr val="tx2"/>
                </a:solidFill>
              </a:rPr>
              <a:t>|</a:t>
            </a:r>
            <a:r>
              <a:rPr lang="en-US" sz="2400" dirty="0">
                <a:solidFill>
                  <a:schemeClr val="tx2"/>
                </a:solidFill>
              </a:rPr>
              <a:t> </a:t>
            </a:r>
            <a:r>
              <a:rPr lang="en-GB" sz="2400" i="1" dirty="0">
                <a:solidFill>
                  <a:schemeClr val="tx2"/>
                </a:solidFill>
              </a:rPr>
              <a:t>θ = p</a:t>
            </a:r>
            <a:r>
              <a:rPr lang="tr-TR" sz="2400" dirty="0">
                <a:solidFill>
                  <a:schemeClr val="tx2"/>
                </a:solidFill>
              </a:rPr>
              <a:t>) = </a:t>
            </a:r>
            <a:r>
              <a:rPr lang="tr-TR" sz="2400" i="1" dirty="0">
                <a:solidFill>
                  <a:schemeClr val="tx2"/>
                </a:solidFill>
              </a:rPr>
              <a:t>p</a:t>
            </a:r>
            <a:r>
              <a:rPr lang="en-US" sz="2400" i="1" baseline="30000" dirty="0">
                <a:solidFill>
                  <a:schemeClr val="tx2"/>
                </a:solidFill>
              </a:rPr>
              <a:t>r</a:t>
            </a:r>
            <a:r>
              <a:rPr lang="en-US" sz="1000" i="1" baseline="30000" dirty="0">
                <a:solidFill>
                  <a:schemeClr val="tx2"/>
                </a:solidFill>
              </a:rPr>
              <a:t> </a:t>
            </a:r>
            <a:r>
              <a:rPr lang="tr-TR" sz="2000" i="1" baseline="50000" dirty="0">
                <a:solidFill>
                  <a:schemeClr val="tx2"/>
                </a:solidFill>
              </a:rPr>
              <a:t>t</a:t>
            </a:r>
            <a:r>
              <a:rPr lang="tr-TR" sz="2400" i="1" baseline="30000" dirty="0">
                <a:solidFill>
                  <a:schemeClr val="tx2"/>
                </a:solidFill>
              </a:rPr>
              <a:t> </a:t>
            </a:r>
            <a:r>
              <a:rPr lang="tr-TR" sz="2400" dirty="0">
                <a:solidFill>
                  <a:schemeClr val="tx2"/>
                </a:solidFill>
              </a:rPr>
              <a:t>(1 ‒ </a:t>
            </a:r>
            <a:r>
              <a:rPr lang="tr-TR" sz="2400" i="1" dirty="0">
                <a:solidFill>
                  <a:schemeClr val="tx2"/>
                </a:solidFill>
              </a:rPr>
              <a:t>p</a:t>
            </a:r>
            <a:r>
              <a:rPr lang="tr-TR" sz="2400" dirty="0">
                <a:solidFill>
                  <a:schemeClr val="tx2"/>
                </a:solidFill>
              </a:rPr>
              <a:t>)</a:t>
            </a:r>
            <a:r>
              <a:rPr lang="tr-TR" sz="2400" i="1" baseline="30000" dirty="0">
                <a:solidFill>
                  <a:schemeClr val="tx2"/>
                </a:solidFill>
              </a:rPr>
              <a:t>(1 </a:t>
            </a:r>
            <a:r>
              <a:rPr lang="tr-TR" sz="2400" baseline="30000" dirty="0">
                <a:solidFill>
                  <a:schemeClr val="tx2"/>
                </a:solidFill>
              </a:rPr>
              <a:t>‒</a:t>
            </a:r>
            <a:r>
              <a:rPr lang="tr-TR" sz="2400" i="1" baseline="30000" dirty="0">
                <a:solidFill>
                  <a:schemeClr val="tx2"/>
                </a:solidFill>
              </a:rPr>
              <a:t> </a:t>
            </a:r>
            <a:r>
              <a:rPr lang="en-US" sz="2400" i="1" baseline="30000" dirty="0">
                <a:solidFill>
                  <a:schemeClr val="tx2"/>
                </a:solidFill>
              </a:rPr>
              <a:t>r</a:t>
            </a:r>
            <a:r>
              <a:rPr lang="en-US" sz="1000" i="1" baseline="30000" dirty="0">
                <a:solidFill>
                  <a:schemeClr val="tx2"/>
                </a:solidFill>
              </a:rPr>
              <a:t> </a:t>
            </a:r>
            <a:r>
              <a:rPr lang="tr-TR" sz="2000" i="1" baseline="50000" dirty="0">
                <a:solidFill>
                  <a:schemeClr val="tx2"/>
                </a:solidFill>
              </a:rPr>
              <a:t>t</a:t>
            </a:r>
            <a:r>
              <a:rPr lang="tr-TR" sz="2400" i="1" baseline="30000" dirty="0">
                <a:solidFill>
                  <a:schemeClr val="tx2"/>
                </a:solidFill>
              </a:rPr>
              <a:t>)</a:t>
            </a:r>
            <a:endParaRPr lang="tr-TR" sz="2400" dirty="0">
              <a:solidFill>
                <a:schemeClr val="tx2"/>
              </a:solidFill>
            </a:endParaRPr>
          </a:p>
          <a:p>
            <a:pPr>
              <a:buFont typeface="Wingdings" pitchFamily="2" charset="2"/>
              <a:buNone/>
            </a:pPr>
            <a:r>
              <a:rPr lang="en-US" sz="2400" dirty="0">
                <a:solidFill>
                  <a:schemeClr val="tx2"/>
                </a:solidFill>
              </a:rPr>
              <a:t>But </a:t>
            </a:r>
            <a:r>
              <a:rPr lang="en-US" sz="2400" i="1" dirty="0">
                <a:solidFill>
                  <a:schemeClr val="tx2"/>
                </a:solidFill>
              </a:rPr>
              <a:t>p</a:t>
            </a:r>
            <a:r>
              <a:rPr lang="en-US" sz="2400" dirty="0">
                <a:solidFill>
                  <a:schemeClr val="tx2"/>
                </a:solidFill>
              </a:rPr>
              <a:t> is not fixed… it is a function of the input variables (for example </a:t>
            </a:r>
            <a:r>
              <a:rPr lang="en-US" sz="2400" i="1" dirty="0">
                <a:solidFill>
                  <a:schemeClr val="tx2"/>
                </a:solidFill>
              </a:rPr>
              <a:t>H</a:t>
            </a:r>
            <a:r>
              <a:rPr lang="en-US" sz="2400" dirty="0">
                <a:solidFill>
                  <a:schemeClr val="tx2"/>
                </a:solidFill>
              </a:rPr>
              <a:t>):    </a:t>
            </a:r>
            <a:r>
              <a:rPr lang="en-US" sz="2400" dirty="0"/>
              <a:t> </a:t>
            </a:r>
            <a:r>
              <a:rPr lang="en-US" sz="2400" i="1" dirty="0"/>
              <a:t>p</a:t>
            </a:r>
            <a:r>
              <a:rPr lang="en-US" sz="2400" dirty="0"/>
              <a:t> = 1 / (1 + exp(</a:t>
            </a:r>
            <a:r>
              <a:rPr lang="en-US" sz="2400" dirty="0">
                <a:sym typeface="Symbol" panose="05050102010706020507" pitchFamily="18" charset="2"/>
              </a:rPr>
              <a:t></a:t>
            </a:r>
            <a:r>
              <a:rPr lang="en-US" sz="2400" i="1" dirty="0" err="1">
                <a:sym typeface="Symbol" panose="05050102010706020507" pitchFamily="18" charset="2"/>
              </a:rPr>
              <a:t>wH</a:t>
            </a:r>
            <a:r>
              <a:rPr lang="en-US" sz="2400" dirty="0">
                <a:sym typeface="Symbol" panose="05050102010706020507" pitchFamily="18" charset="2"/>
              </a:rPr>
              <a:t>  </a:t>
            </a:r>
            <a:r>
              <a:rPr lang="en-US" sz="2400" i="1" dirty="0">
                <a:sym typeface="Symbol" panose="05050102010706020507" pitchFamily="18" charset="2"/>
              </a:rPr>
              <a:t>w</a:t>
            </a:r>
            <a:r>
              <a:rPr lang="en-US" sz="2400" i="1" baseline="-25000" dirty="0">
                <a:sym typeface="Symbol" panose="05050102010706020507" pitchFamily="18" charset="2"/>
              </a:rPr>
              <a:t>0</a:t>
            </a:r>
            <a:r>
              <a:rPr lang="en-US" sz="2400" dirty="0"/>
              <a:t>))</a:t>
            </a:r>
            <a:endParaRPr lang="en-US" sz="2400" dirty="0">
              <a:solidFill>
                <a:schemeClr val="tx2"/>
              </a:solidFill>
            </a:endParaRPr>
          </a:p>
          <a:p>
            <a:pPr>
              <a:buFont typeface="Wingdings" pitchFamily="2" charset="2"/>
              <a:buNone/>
            </a:pPr>
            <a:r>
              <a:rPr lang="en-US" sz="2400" dirty="0">
                <a:solidFill>
                  <a:schemeClr val="tx2"/>
                </a:solidFill>
              </a:rPr>
              <a:t>Therefore, the task is to find the optimal </a:t>
            </a:r>
            <a:r>
              <a:rPr lang="en-US" sz="2400" i="1" dirty="0">
                <a:solidFill>
                  <a:schemeClr val="tx2"/>
                </a:solidFill>
              </a:rPr>
              <a:t>w</a:t>
            </a:r>
            <a:r>
              <a:rPr lang="en-US" sz="2400" dirty="0">
                <a:solidFill>
                  <a:schemeClr val="tx2"/>
                </a:solidFill>
              </a:rPr>
              <a:t> and </a:t>
            </a:r>
            <a:r>
              <a:rPr lang="en-US" sz="2400" i="1" dirty="0">
                <a:solidFill>
                  <a:schemeClr val="tx2"/>
                </a:solidFill>
              </a:rPr>
              <a:t>w</a:t>
            </a:r>
            <a:r>
              <a:rPr lang="en-US" sz="2400" i="1" baseline="-25000" dirty="0">
                <a:solidFill>
                  <a:schemeClr val="tx2"/>
                </a:solidFill>
              </a:rPr>
              <a:t>0</a:t>
            </a:r>
          </a:p>
          <a:p>
            <a:pPr>
              <a:buFont typeface="Wingdings" pitchFamily="2" charset="2"/>
              <a:buNone/>
            </a:pPr>
            <a:r>
              <a:rPr lang="en-US" sz="2400" dirty="0">
                <a:solidFill>
                  <a:schemeClr val="tx2"/>
                </a:solidFill>
              </a:rPr>
              <a:t>	Gradient descent is one way of doing that optimization that Perceptron uses. 	As you see in machine learning libraries Logistic Regression has other options (some are faster, some work mostly with big datasets) for the “solver”. </a:t>
            </a:r>
            <a:endParaRPr lang="tr-TR" sz="2400" dirty="0">
              <a:solidFill>
                <a:schemeClr val="tx2"/>
              </a:solidFill>
            </a:endParaRPr>
          </a:p>
        </p:txBody>
      </p:sp>
    </p:spTree>
    <p:extLst>
      <p:ext uri="{BB962C8B-B14F-4D97-AF65-F5344CB8AC3E}">
        <p14:creationId xmlns:p14="http://schemas.microsoft.com/office/powerpoint/2010/main" val="32790802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BDF036F-A765-4CD4-B5FE-B3BB54138980}"/>
              </a:ext>
            </a:extLst>
          </p:cNvPr>
          <p:cNvPicPr>
            <a:picLocks noChangeAspect="1"/>
          </p:cNvPicPr>
          <p:nvPr/>
        </p:nvPicPr>
        <p:blipFill>
          <a:blip r:embed="rId2"/>
          <a:stretch>
            <a:fillRect/>
          </a:stretch>
        </p:blipFill>
        <p:spPr>
          <a:xfrm>
            <a:off x="0" y="4099404"/>
            <a:ext cx="9144000" cy="2377596"/>
          </a:xfrm>
          <a:prstGeom prst="rect">
            <a:avLst/>
          </a:prstGeom>
        </p:spPr>
      </p:pic>
      <p:pic>
        <p:nvPicPr>
          <p:cNvPr id="11266" name="Picture 2" descr="https://upload.wikimedia.org/wikipedia/commons/thumb/6/6d/Exam_pass_logistic_curve.jpeg/400px-Exam_pass_logistic_curve.jpeg">
            <a:extLst>
              <a:ext uri="{FF2B5EF4-FFF2-40B4-BE49-F238E27FC236}">
                <a16:creationId xmlns:a16="http://schemas.microsoft.com/office/drawing/2014/main" id="{2E382A09-E2F9-4DF2-B1C6-87AFA9F8BC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76200"/>
            <a:ext cx="5486401" cy="397764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F5418996-F0F2-422A-9C99-1E612885599C}"/>
              </a:ext>
            </a:extLst>
          </p:cNvPr>
          <p:cNvSpPr txBox="1"/>
          <p:nvPr/>
        </p:nvSpPr>
        <p:spPr>
          <a:xfrm>
            <a:off x="5638801" y="457200"/>
            <a:ext cx="3429000" cy="3139321"/>
          </a:xfrm>
          <a:prstGeom prst="rect">
            <a:avLst/>
          </a:prstGeom>
          <a:noFill/>
        </p:spPr>
        <p:txBody>
          <a:bodyPr wrap="square" rtlCol="0">
            <a:spAutoFit/>
          </a:bodyPr>
          <a:lstStyle/>
          <a:p>
            <a:r>
              <a:rPr lang="en-US" dirty="0"/>
              <a:t>What is the probability that a student passing with </a:t>
            </a:r>
            <a:r>
              <a:rPr lang="en-US" i="1" dirty="0"/>
              <a:t>H</a:t>
            </a:r>
            <a:r>
              <a:rPr lang="en-US" dirty="0"/>
              <a:t>=3 hours?</a:t>
            </a:r>
          </a:p>
          <a:p>
            <a:endParaRPr lang="en-US" dirty="0"/>
          </a:p>
          <a:p>
            <a:r>
              <a:rPr lang="en-US" dirty="0"/>
              <a:t>If the answer is 75% chance (3 out of 4 times), then the odds ratio is 3 to 1. </a:t>
            </a:r>
          </a:p>
          <a:p>
            <a:endParaRPr lang="en-US" dirty="0"/>
          </a:p>
          <a:p>
            <a:r>
              <a:rPr lang="en-US" dirty="0"/>
              <a:t>If the odds ratio is 2, then the probability of passing is 2/3. </a:t>
            </a:r>
          </a:p>
          <a:p>
            <a:endParaRPr lang="en-US" dirty="0"/>
          </a:p>
        </p:txBody>
      </p:sp>
      <p:sp>
        <p:nvSpPr>
          <p:cNvPr id="2" name="TextBox 1">
            <a:extLst>
              <a:ext uri="{FF2B5EF4-FFF2-40B4-BE49-F238E27FC236}">
                <a16:creationId xmlns:a16="http://schemas.microsoft.com/office/drawing/2014/main" id="{C75281F6-BE6F-4B46-A4C3-E4DE19BEA599}"/>
              </a:ext>
            </a:extLst>
          </p:cNvPr>
          <p:cNvSpPr txBox="1"/>
          <p:nvPr/>
        </p:nvSpPr>
        <p:spPr>
          <a:xfrm>
            <a:off x="5287423" y="3556408"/>
            <a:ext cx="351378" cy="369332"/>
          </a:xfrm>
          <a:prstGeom prst="rect">
            <a:avLst/>
          </a:prstGeom>
          <a:noFill/>
        </p:spPr>
        <p:txBody>
          <a:bodyPr wrap="none" rtlCol="0">
            <a:spAutoFit/>
          </a:bodyPr>
          <a:lstStyle/>
          <a:p>
            <a:r>
              <a:rPr lang="en-US" b="1" i="1" dirty="0"/>
              <a:t>H</a:t>
            </a:r>
          </a:p>
        </p:txBody>
      </p:sp>
      <p:sp>
        <p:nvSpPr>
          <p:cNvPr id="8" name="TextBox 7">
            <a:extLst>
              <a:ext uri="{FF2B5EF4-FFF2-40B4-BE49-F238E27FC236}">
                <a16:creationId xmlns:a16="http://schemas.microsoft.com/office/drawing/2014/main" id="{7C7CFC42-0FE9-43F7-9AC2-F1D63CCA7ED0}"/>
              </a:ext>
            </a:extLst>
          </p:cNvPr>
          <p:cNvSpPr txBox="1"/>
          <p:nvPr/>
        </p:nvSpPr>
        <p:spPr>
          <a:xfrm>
            <a:off x="76200" y="76200"/>
            <a:ext cx="813043" cy="369332"/>
          </a:xfrm>
          <a:prstGeom prst="rect">
            <a:avLst/>
          </a:prstGeom>
          <a:noFill/>
        </p:spPr>
        <p:txBody>
          <a:bodyPr wrap="none" rtlCol="0">
            <a:spAutoFit/>
          </a:bodyPr>
          <a:lstStyle/>
          <a:p>
            <a:r>
              <a:rPr lang="en-US" b="1" i="1" dirty="0"/>
              <a:t>P</a:t>
            </a:r>
            <a:r>
              <a:rPr lang="en-US" b="1" dirty="0"/>
              <a:t>(</a:t>
            </a:r>
            <a:r>
              <a:rPr lang="en-US" b="1" i="1" dirty="0" err="1"/>
              <a:t>r</a:t>
            </a:r>
            <a:r>
              <a:rPr lang="en-US" b="1" dirty="0" err="1"/>
              <a:t>|</a:t>
            </a:r>
            <a:r>
              <a:rPr lang="en-US" b="1" i="1" dirty="0" err="1"/>
              <a:t>H</a:t>
            </a:r>
            <a:r>
              <a:rPr lang="en-US" b="1" dirty="0"/>
              <a:t>)</a:t>
            </a:r>
          </a:p>
        </p:txBody>
      </p:sp>
    </p:spTree>
    <p:extLst>
      <p:ext uri="{BB962C8B-B14F-4D97-AF65-F5344CB8AC3E}">
        <p14:creationId xmlns:p14="http://schemas.microsoft.com/office/powerpoint/2010/main" val="27606364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p:cNvSpPr>
            <a:spLocks noGrp="1" noChangeArrowheads="1"/>
          </p:cNvSpPr>
          <p:nvPr>
            <p:ph type="title"/>
          </p:nvPr>
        </p:nvSpPr>
        <p:spPr>
          <a:xfrm>
            <a:off x="457200" y="152400"/>
            <a:ext cx="8229600" cy="1143000"/>
          </a:xfrm>
        </p:spPr>
        <p:txBody>
          <a:bodyPr/>
          <a:lstStyle/>
          <a:p>
            <a:r>
              <a:rPr lang="en-US" sz="4000" b="1" dirty="0"/>
              <a:t>References</a:t>
            </a:r>
            <a:endParaRPr lang="tr-TR" sz="4000" b="1" dirty="0"/>
          </a:p>
        </p:txBody>
      </p:sp>
      <p:sp>
        <p:nvSpPr>
          <p:cNvPr id="5" name="Slide Number Placeholder 4"/>
          <p:cNvSpPr>
            <a:spLocks noGrp="1"/>
          </p:cNvSpPr>
          <p:nvPr>
            <p:ph type="sldNum" sz="quarter" idx="12"/>
          </p:nvPr>
        </p:nvSpPr>
        <p:spPr/>
        <p:txBody>
          <a:bodyPr>
            <a:normAutofit/>
          </a:bodyPr>
          <a:lstStyle/>
          <a:p>
            <a:fld id="{873C3B64-C785-44CA-8443-53C55DF4B013}" type="slidenum">
              <a:rPr lang="tr-TR"/>
              <a:pPr/>
              <a:t>20</a:t>
            </a:fld>
            <a:endParaRPr lang="tr-TR"/>
          </a:p>
        </p:txBody>
      </p:sp>
      <p:sp>
        <p:nvSpPr>
          <p:cNvPr id="135171" name="Rectangle 3"/>
          <p:cNvSpPr>
            <a:spLocks noGrp="1" noChangeArrowheads="1"/>
          </p:cNvSpPr>
          <p:nvPr>
            <p:ph sz="quarter" idx="1"/>
          </p:nvPr>
        </p:nvSpPr>
        <p:spPr>
          <a:xfrm>
            <a:off x="228600" y="1143000"/>
            <a:ext cx="8763000" cy="4708525"/>
          </a:xfrm>
        </p:spPr>
        <p:txBody>
          <a:bodyPr/>
          <a:lstStyle/>
          <a:p>
            <a:pPr>
              <a:buNone/>
            </a:pPr>
            <a:r>
              <a:rPr lang="en-US" sz="2400" dirty="0">
                <a:solidFill>
                  <a:schemeClr val="tx2"/>
                </a:solidFill>
              </a:rPr>
              <a:t>Python program that I wrote for demonstration: </a:t>
            </a:r>
            <a:r>
              <a:rPr lang="en-US" sz="2400" dirty="0">
                <a:solidFill>
                  <a:schemeClr val="tx2"/>
                </a:solidFill>
                <a:hlinkClick r:id="rId2"/>
              </a:rPr>
              <a:t>https://colab.research.google.com/drive/1pJA3iDK3Fbctdbu2mnVRK7OSchZoJuNq?usp=sharing</a:t>
            </a:r>
            <a:endParaRPr lang="en-US" sz="2400" dirty="0">
              <a:solidFill>
                <a:schemeClr val="tx2"/>
              </a:solidFill>
            </a:endParaRPr>
          </a:p>
          <a:p>
            <a:pPr>
              <a:buNone/>
            </a:pPr>
            <a:endParaRPr lang="en-US" sz="2400" dirty="0">
              <a:solidFill>
                <a:schemeClr val="tx2"/>
              </a:solidFill>
            </a:endParaRPr>
          </a:p>
          <a:p>
            <a:pPr>
              <a:buNone/>
            </a:pPr>
            <a:r>
              <a:rPr lang="en-US" sz="2400" dirty="0" err="1">
                <a:solidFill>
                  <a:schemeClr val="tx2"/>
                </a:solidFill>
              </a:rPr>
              <a:t>Ethem</a:t>
            </a:r>
            <a:r>
              <a:rPr lang="en-US" sz="2400" dirty="0">
                <a:solidFill>
                  <a:schemeClr val="tx2"/>
                </a:solidFill>
              </a:rPr>
              <a:t> </a:t>
            </a:r>
            <a:r>
              <a:rPr lang="en-US" sz="2400" dirty="0" err="1">
                <a:solidFill>
                  <a:schemeClr val="tx2"/>
                </a:solidFill>
              </a:rPr>
              <a:t>Alpaydin’s</a:t>
            </a:r>
            <a:r>
              <a:rPr lang="en-US" sz="2400" dirty="0">
                <a:solidFill>
                  <a:schemeClr val="tx2"/>
                </a:solidFill>
              </a:rPr>
              <a:t> book, Chapters 3 and 4</a:t>
            </a:r>
          </a:p>
          <a:p>
            <a:pPr>
              <a:buNone/>
            </a:pPr>
            <a:r>
              <a:rPr lang="en-US" sz="2400" dirty="0">
                <a:solidFill>
                  <a:schemeClr val="tx2"/>
                </a:solidFill>
              </a:rPr>
              <a:t>	</a:t>
            </a:r>
            <a:r>
              <a:rPr lang="en-US" sz="2400" dirty="0">
                <a:solidFill>
                  <a:schemeClr val="tx2"/>
                </a:solidFill>
                <a:hlinkClick r:id="rId3"/>
              </a:rPr>
              <a:t>https://www.cmpe.boun.edu.tr/~ethem/i2ml3e/</a:t>
            </a:r>
            <a:r>
              <a:rPr lang="en-US" sz="2400" dirty="0">
                <a:solidFill>
                  <a:schemeClr val="tx2"/>
                </a:solidFill>
              </a:rPr>
              <a:t> </a:t>
            </a:r>
          </a:p>
          <a:p>
            <a:pPr>
              <a:buNone/>
            </a:pPr>
            <a:endParaRPr lang="en-US" sz="2400" dirty="0">
              <a:solidFill>
                <a:schemeClr val="tx2"/>
              </a:solidFill>
            </a:endParaRPr>
          </a:p>
          <a:p>
            <a:pPr>
              <a:buNone/>
            </a:pPr>
            <a:r>
              <a:rPr lang="en-US" sz="2400" dirty="0">
                <a:solidFill>
                  <a:schemeClr val="tx2"/>
                </a:solidFill>
                <a:hlinkClick r:id="rId4"/>
              </a:rPr>
              <a:t>https://msu.edu/~kenfrank/introduction%20to%20logistic%20regression.pptx</a:t>
            </a:r>
            <a:r>
              <a:rPr lang="en-US" sz="2400" dirty="0">
                <a:solidFill>
                  <a:schemeClr val="tx2"/>
                </a:solidFill>
              </a:rPr>
              <a:t> </a:t>
            </a:r>
          </a:p>
          <a:p>
            <a:pPr>
              <a:buNone/>
            </a:pPr>
            <a:endParaRPr lang="en-US" sz="2400" dirty="0">
              <a:solidFill>
                <a:schemeClr val="tx2"/>
              </a:solidFill>
            </a:endParaRPr>
          </a:p>
          <a:p>
            <a:pPr>
              <a:buNone/>
            </a:pPr>
            <a:r>
              <a:rPr lang="en-US" sz="2400" dirty="0">
                <a:solidFill>
                  <a:schemeClr val="tx2"/>
                </a:solidFill>
                <a:hlinkClick r:id="rId5"/>
              </a:rPr>
              <a:t>https://en.wikipedia.org/wiki/Logistic_regression#Model_fitting</a:t>
            </a:r>
            <a:r>
              <a:rPr lang="en-US" sz="2400" dirty="0">
                <a:solidFill>
                  <a:schemeClr val="tx2"/>
                </a:solidFill>
              </a:rPr>
              <a:t> </a:t>
            </a:r>
          </a:p>
          <a:p>
            <a:pPr>
              <a:buNone/>
            </a:pPr>
            <a:endParaRPr lang="en-US" sz="2400" dirty="0">
              <a:solidFill>
                <a:schemeClr val="tx2"/>
              </a:solidFill>
            </a:endParaRPr>
          </a:p>
          <a:p>
            <a:pPr>
              <a:buNone/>
            </a:pPr>
            <a:endParaRPr lang="en-US" sz="2400" dirty="0">
              <a:solidFill>
                <a:schemeClr val="tx2"/>
              </a:solidFill>
            </a:endParaRPr>
          </a:p>
          <a:p>
            <a:pPr>
              <a:buNone/>
            </a:pPr>
            <a:endParaRPr lang="en-US" sz="2400" dirty="0">
              <a:solidFill>
                <a:schemeClr val="tx2"/>
              </a:solidFill>
            </a:endParaRPr>
          </a:p>
          <a:p>
            <a:pPr>
              <a:buNone/>
            </a:pPr>
            <a:endParaRPr lang="tr-TR" sz="2400" dirty="0">
              <a:solidFill>
                <a:schemeClr val="tx2"/>
              </a:solidFill>
            </a:endParaRPr>
          </a:p>
        </p:txBody>
      </p:sp>
    </p:spTree>
    <p:extLst>
      <p:ext uri="{BB962C8B-B14F-4D97-AF65-F5344CB8AC3E}">
        <p14:creationId xmlns:p14="http://schemas.microsoft.com/office/powerpoint/2010/main" val="623714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noFill/>
        </p:spPr>
        <p:txBody>
          <a:bodyPr lIns="92075" tIns="46038" rIns="92075" bIns="46038"/>
          <a:lstStyle/>
          <a:p>
            <a:pPr eaLnBrk="1" hangingPunct="1"/>
            <a:r>
              <a:rPr lang="en-US" sz="4000" b="1" i="1" dirty="0"/>
              <a:t>Why not “just” regression?</a:t>
            </a:r>
          </a:p>
        </p:txBody>
      </p:sp>
      <p:sp>
        <p:nvSpPr>
          <p:cNvPr id="50179" name="Rectangle 3"/>
          <p:cNvSpPr>
            <a:spLocks noGrp="1" noChangeArrowheads="1"/>
          </p:cNvSpPr>
          <p:nvPr>
            <p:ph type="body" idx="1"/>
          </p:nvPr>
        </p:nvSpPr>
        <p:spPr>
          <a:xfrm>
            <a:off x="457200" y="1295400"/>
            <a:ext cx="8229600" cy="4525963"/>
          </a:xfrm>
          <a:noFill/>
        </p:spPr>
        <p:txBody>
          <a:bodyPr lIns="92075" tIns="46038" rIns="92075" bIns="46038"/>
          <a:lstStyle/>
          <a:p>
            <a:pPr eaLnBrk="1" hangingPunct="1">
              <a:buFontTx/>
              <a:buNone/>
            </a:pPr>
            <a:r>
              <a:rPr lang="en-US" dirty="0">
                <a:latin typeface="Benguiat Frisky" pitchFamily="66" charset="0"/>
              </a:rPr>
              <a:t>In ordinary regression (OLS) : </a:t>
            </a:r>
          </a:p>
          <a:p>
            <a:pPr eaLnBrk="1" hangingPunct="1">
              <a:buClr>
                <a:schemeClr val="hlink"/>
              </a:buClr>
              <a:buFont typeface="Wingdings" pitchFamily="2" charset="2"/>
              <a:buChar char="§"/>
            </a:pPr>
            <a:r>
              <a:rPr lang="en-US" i="1" dirty="0">
                <a:latin typeface="Benguiat Frisky" pitchFamily="66" charset="0"/>
              </a:rPr>
              <a:t>y</a:t>
            </a:r>
            <a:r>
              <a:rPr lang="en-US" dirty="0">
                <a:latin typeface="Benguiat Frisky" pitchFamily="66" charset="0"/>
              </a:rPr>
              <a:t> = </a:t>
            </a:r>
            <a:r>
              <a:rPr lang="en-US" i="1" dirty="0">
                <a:latin typeface="Benguiat Frisky" pitchFamily="66" charset="0"/>
              </a:rPr>
              <a:t>w</a:t>
            </a:r>
            <a:r>
              <a:rPr lang="en-US" i="1" baseline="-25000" dirty="0">
                <a:latin typeface="Benguiat Frisky" pitchFamily="66" charset="0"/>
              </a:rPr>
              <a:t>0</a:t>
            </a:r>
            <a:r>
              <a:rPr lang="en-US" dirty="0">
                <a:latin typeface="Benguiat Frisky" pitchFamily="66" charset="0"/>
              </a:rPr>
              <a:t> + </a:t>
            </a:r>
            <a:r>
              <a:rPr lang="en-US" i="1" dirty="0" err="1">
                <a:latin typeface="Benguiat Frisky" pitchFamily="66" charset="0"/>
                <a:sym typeface="Symbol" pitchFamily="18" charset="2"/>
              </a:rPr>
              <a:t>w</a:t>
            </a:r>
            <a:r>
              <a:rPr lang="en-US" dirty="0" err="1">
                <a:latin typeface="Benguiat Frisky" pitchFamily="66" charset="0"/>
                <a:sym typeface="Symbol" pitchFamily="18" charset="2"/>
              </a:rPr>
              <a:t></a:t>
            </a:r>
            <a:r>
              <a:rPr lang="en-US" i="1" dirty="0" err="1">
                <a:latin typeface="Benguiat Frisky" pitchFamily="66" charset="0"/>
              </a:rPr>
              <a:t>H</a:t>
            </a:r>
            <a:r>
              <a:rPr lang="en-US" dirty="0">
                <a:latin typeface="Benguiat Frisky" pitchFamily="66" charset="0"/>
              </a:rPr>
              <a:t>   and  </a:t>
            </a:r>
            <a:r>
              <a:rPr lang="en-US" i="1" dirty="0">
                <a:latin typeface="Benguiat Frisky" pitchFamily="66" charset="0"/>
              </a:rPr>
              <a:t>r</a:t>
            </a:r>
            <a:r>
              <a:rPr lang="en-US" dirty="0">
                <a:latin typeface="Benguiat Frisky" pitchFamily="66" charset="0"/>
              </a:rPr>
              <a:t> = </a:t>
            </a:r>
            <a:r>
              <a:rPr lang="en-US" i="1" dirty="0">
                <a:latin typeface="Benguiat Frisky" pitchFamily="66" charset="0"/>
              </a:rPr>
              <a:t>y</a:t>
            </a:r>
            <a:r>
              <a:rPr lang="en-US" dirty="0">
                <a:latin typeface="Benguiat Frisky" pitchFamily="66" charset="0"/>
              </a:rPr>
              <a:t> + </a:t>
            </a:r>
            <a:r>
              <a:rPr lang="en-US" i="1" dirty="0">
                <a:latin typeface="Benguiat Frisky" pitchFamily="66" charset="0"/>
                <a:sym typeface="Symbol" panose="05050102010706020507" pitchFamily="18" charset="2"/>
              </a:rPr>
              <a:t></a:t>
            </a:r>
            <a:r>
              <a:rPr lang="en-US" dirty="0">
                <a:latin typeface="Benguiat Frisky" pitchFamily="66" charset="0"/>
              </a:rPr>
              <a:t> </a:t>
            </a:r>
          </a:p>
          <a:p>
            <a:pPr eaLnBrk="1" hangingPunct="1">
              <a:buClr>
                <a:schemeClr val="hlink"/>
              </a:buClr>
              <a:buFont typeface="Wingdings" pitchFamily="2" charset="2"/>
              <a:buChar char="§"/>
            </a:pPr>
            <a:r>
              <a:rPr lang="en-US" dirty="0">
                <a:latin typeface="Benguiat Frisky" pitchFamily="66" charset="0"/>
              </a:rPr>
              <a:t>Minimize MSE (sum of squares of </a:t>
            </a:r>
            <a:r>
              <a:rPr lang="en-US" dirty="0">
                <a:latin typeface="Benguiat Frisky" pitchFamily="66" charset="0"/>
                <a:sym typeface="Symbol" panose="05050102010706020507" pitchFamily="18" charset="2"/>
              </a:rPr>
              <a:t> values - residuals). </a:t>
            </a:r>
            <a:endParaRPr lang="en-US" dirty="0">
              <a:latin typeface="Benguiat Frisky" pitchFamily="66" charset="0"/>
            </a:endParaRPr>
          </a:p>
          <a:p>
            <a:pPr eaLnBrk="1" hangingPunct="1">
              <a:buFontTx/>
              <a:buNone/>
            </a:pPr>
            <a:r>
              <a:rPr lang="en-US" dirty="0">
                <a:latin typeface="Benguiat Frisky" pitchFamily="66" charset="0"/>
              </a:rPr>
              <a:t>But when </a:t>
            </a:r>
            <a:r>
              <a:rPr lang="en-US" i="1" dirty="0">
                <a:latin typeface="Benguiat Frisky" pitchFamily="66" charset="0"/>
              </a:rPr>
              <a:t>r</a:t>
            </a:r>
            <a:r>
              <a:rPr lang="en-US" dirty="0">
                <a:latin typeface="Benguiat Frisky" pitchFamily="66" charset="0"/>
              </a:rPr>
              <a:t> </a:t>
            </a:r>
            <a:r>
              <a:rPr lang="en-US" dirty="0">
                <a:latin typeface="Benguiat Frisky" pitchFamily="66" charset="0"/>
                <a:sym typeface="Symbol" panose="05050102010706020507" pitchFamily="18" charset="2"/>
              </a:rPr>
              <a:t></a:t>
            </a:r>
            <a:r>
              <a:rPr lang="en-US" dirty="0">
                <a:latin typeface="Benguiat Frisky" pitchFamily="66" charset="0"/>
              </a:rPr>
              <a:t> {0, 1} :</a:t>
            </a:r>
          </a:p>
          <a:p>
            <a:pPr eaLnBrk="1" hangingPunct="1">
              <a:buClr>
                <a:schemeClr val="hlink"/>
              </a:buClr>
              <a:buFont typeface="Wingdings" pitchFamily="2" charset="2"/>
              <a:buChar char="§"/>
            </a:pPr>
            <a:r>
              <a:rPr lang="en-US" dirty="0">
                <a:latin typeface="Benguiat Frisky" pitchFamily="66" charset="0"/>
              </a:rPr>
              <a:t>The error is hard to define because the predicted values, </a:t>
            </a:r>
            <a:r>
              <a:rPr lang="en-US" i="1" dirty="0">
                <a:latin typeface="Benguiat Frisky" pitchFamily="66" charset="0"/>
              </a:rPr>
              <a:t>y</a:t>
            </a:r>
            <a:r>
              <a:rPr lang="en-US" dirty="0">
                <a:latin typeface="Benguiat Frisky" pitchFamily="66" charset="0"/>
              </a:rPr>
              <a:t>, can be greater than 1 or less than 0.</a:t>
            </a:r>
          </a:p>
          <a:p>
            <a:pPr eaLnBrk="1" hangingPunct="1">
              <a:buClr>
                <a:schemeClr val="hlink"/>
              </a:buClr>
              <a:buFont typeface="Wingdings" pitchFamily="2" charset="2"/>
              <a:buChar char="§"/>
            </a:pPr>
            <a:r>
              <a:rPr lang="en-US" i="1" dirty="0">
                <a:latin typeface="Benguiat Frisky" pitchFamily="66" charset="0"/>
                <a:sym typeface="Symbol" panose="05050102010706020507" pitchFamily="18" charset="2"/>
              </a:rPr>
              <a:t></a:t>
            </a:r>
            <a:r>
              <a:rPr lang="en-US" dirty="0">
                <a:latin typeface="Benguiat Frisky" pitchFamily="66" charset="0"/>
              </a:rPr>
              <a:t> is not normally distributed because </a:t>
            </a:r>
            <a:r>
              <a:rPr lang="en-US" i="1" dirty="0">
                <a:latin typeface="Benguiat Frisky" pitchFamily="66" charset="0"/>
              </a:rPr>
              <a:t>r</a:t>
            </a:r>
            <a:r>
              <a:rPr lang="en-US" dirty="0">
                <a:latin typeface="Benguiat Frisky" pitchFamily="66" charset="0"/>
              </a:rPr>
              <a:t> takes on only two values.</a:t>
            </a:r>
          </a:p>
          <a:p>
            <a:pPr eaLnBrk="1" hangingPunct="1">
              <a:buClr>
                <a:schemeClr val="hlink"/>
              </a:buClr>
              <a:buFont typeface="Wingdings" pitchFamily="2" charset="2"/>
              <a:buChar char="§"/>
            </a:pPr>
            <a:endParaRPr lang="en-US" dirty="0">
              <a:latin typeface="Benguiat Frisky" pitchFamily="66" charset="0"/>
            </a:endParaRPr>
          </a:p>
        </p:txBody>
      </p:sp>
    </p:spTree>
    <p:extLst>
      <p:ext uri="{BB962C8B-B14F-4D97-AF65-F5344CB8AC3E}">
        <p14:creationId xmlns:p14="http://schemas.microsoft.com/office/powerpoint/2010/main" val="2773530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a:xfrm>
            <a:off x="457200" y="76200"/>
            <a:ext cx="8229600" cy="1143000"/>
          </a:xfrm>
        </p:spPr>
        <p:txBody>
          <a:bodyPr/>
          <a:lstStyle/>
          <a:p>
            <a:r>
              <a:rPr lang="tr-TR" sz="4000" dirty="0"/>
              <a:t>Bayes’ Rule</a:t>
            </a:r>
          </a:p>
        </p:txBody>
      </p:sp>
      <mc:AlternateContent xmlns:mc="http://schemas.openxmlformats.org/markup-compatibility/2006" xmlns:a14="http://schemas.microsoft.com/office/drawing/2010/main">
        <mc:Choice Requires="a14">
          <p:sp>
            <p:nvSpPr>
              <p:cNvPr id="137241" name="Object 25"/>
              <p:cNvSpPr txBox="1">
                <a:spLocks noGrp="1"/>
              </p:cNvSpPr>
              <p:nvPr>
                <p:ph sz="quarter" idx="1"/>
              </p:nvPr>
            </p:nvSpPr>
            <p:spPr bwMode="auto">
              <a:xfrm>
                <a:off x="3036888" y="2233613"/>
                <a:ext cx="3284537" cy="976313"/>
              </a:xfrm>
              <a:prstGeom prst="rect">
                <a:avLst/>
              </a:prstGeom>
              <a:noFill/>
            </p:spPr>
            <p:txBody>
              <a:bodyPr>
                <a:normAutofit fontScale="85000" lnSpcReduction="10000"/>
              </a:bodyPr>
              <a:lstStyle/>
              <a:p>
                <a:pPr>
                  <a:buNone/>
                </a:pPr>
                <a14:m>
                  <m:oMathPara xmlns:m="http://schemas.openxmlformats.org/officeDocument/2006/math">
                    <m:oMathParaPr>
                      <m:jc m:val="centerGroup"/>
                    </m:oMathParaPr>
                    <m:oMath xmlns:m="http://schemas.openxmlformats.org/officeDocument/2006/math">
                      <m:r>
                        <a:rPr lang="en-US" i="1" smtClean="0">
                          <a:solidFill>
                            <a:srgbClr val="000000"/>
                          </a:solidFill>
                          <a:latin typeface="Cambria Math" panose="02040503050406030204" pitchFamily="18" charset="0"/>
                        </a:rPr>
                        <m:t>𝑃</m:t>
                      </m:r>
                      <m:d>
                        <m:dPr>
                          <m:ctrlPr>
                            <a:rPr lang="en-US" i="1">
                              <a:solidFill>
                                <a:srgbClr val="000000"/>
                              </a:solidFill>
                              <a:latin typeface="Cambria Math" panose="02040503050406030204" pitchFamily="18" charset="0"/>
                            </a:rPr>
                          </m:ctrlPr>
                        </m:dPr>
                        <m:e>
                          <m:r>
                            <a:rPr lang="en-US" b="0" i="1" smtClean="0">
                              <a:solidFill>
                                <a:srgbClr val="000000"/>
                              </a:solidFill>
                              <a:latin typeface="Cambria Math" panose="02040503050406030204" pitchFamily="18" charset="0"/>
                            </a:rPr>
                            <m:t>𝑟</m:t>
                          </m:r>
                          <m:r>
                            <a:rPr lang="en-US" i="1">
                              <a:solidFill>
                                <a:srgbClr val="000000"/>
                              </a:solidFill>
                              <a:latin typeface="Cambria Math" panose="02040503050406030204" pitchFamily="18" charset="0"/>
                            </a:rPr>
                            <m:t>|</m:t>
                          </m:r>
                          <m:r>
                            <a:rPr lang="en-US" b="0" i="1" smtClean="0">
                              <a:solidFill>
                                <a:srgbClr val="000000"/>
                              </a:solidFill>
                              <a:latin typeface="Cambria Math" panose="02040503050406030204" pitchFamily="18" charset="0"/>
                            </a:rPr>
                            <m:t>𝐻</m:t>
                          </m:r>
                        </m:e>
                      </m:d>
                      <m:r>
                        <a:rPr lang="en-US" i="1">
                          <a:solidFill>
                            <a:srgbClr val="000000"/>
                          </a:solidFill>
                          <a:latin typeface="Cambria Math" panose="02040503050406030204" pitchFamily="18" charset="0"/>
                        </a:rPr>
                        <m:t>=</m:t>
                      </m:r>
                      <m:f>
                        <m:fPr>
                          <m:ctrlPr>
                            <a:rPr lang="en-US" i="1">
                              <a:solidFill>
                                <a:srgbClr val="000000"/>
                              </a:solidFill>
                              <a:latin typeface="Cambria Math" panose="02040503050406030204" pitchFamily="18" charset="0"/>
                            </a:rPr>
                          </m:ctrlPr>
                        </m:fPr>
                        <m:num>
                          <m:r>
                            <a:rPr lang="en-US" i="1">
                              <a:solidFill>
                                <a:srgbClr val="000000"/>
                              </a:solidFill>
                              <a:latin typeface="Cambria Math" panose="02040503050406030204" pitchFamily="18" charset="0"/>
                            </a:rPr>
                            <m:t>𝑃</m:t>
                          </m:r>
                          <m:d>
                            <m:dPr>
                              <m:ctrlPr>
                                <a:rPr lang="en-US" i="1">
                                  <a:solidFill>
                                    <a:srgbClr val="000000"/>
                                  </a:solidFill>
                                  <a:latin typeface="Cambria Math" panose="02040503050406030204" pitchFamily="18" charset="0"/>
                                </a:rPr>
                              </m:ctrlPr>
                            </m:dPr>
                            <m:e>
                              <m:r>
                                <a:rPr lang="en-US" b="0" i="1" smtClean="0">
                                  <a:solidFill>
                                    <a:srgbClr val="000000"/>
                                  </a:solidFill>
                                  <a:latin typeface="Cambria Math" panose="02040503050406030204" pitchFamily="18" charset="0"/>
                                </a:rPr>
                                <m:t>𝑟</m:t>
                              </m:r>
                            </m:e>
                          </m:d>
                          <m:r>
                            <a:rPr lang="en-US" i="0">
                              <a:solidFill>
                                <a:srgbClr val="000000"/>
                              </a:solidFill>
                              <a:latin typeface="Cambria Math" panose="02040503050406030204" pitchFamily="18" charset="0"/>
                            </a:rPr>
                            <m:t> </m:t>
                          </m:r>
                          <m:r>
                            <a:rPr lang="en-US" b="0" i="1" smtClean="0">
                              <a:solidFill>
                                <a:srgbClr val="000000"/>
                              </a:solidFill>
                              <a:latin typeface="Cambria Math" panose="02040503050406030204" pitchFamily="18" charset="0"/>
                            </a:rPr>
                            <m:t>𝑃</m:t>
                          </m:r>
                          <m:d>
                            <m:dPr>
                              <m:ctrlPr>
                                <a:rPr lang="en-US" i="1">
                                  <a:solidFill>
                                    <a:srgbClr val="000000"/>
                                  </a:solidFill>
                                  <a:latin typeface="Cambria Math" panose="02040503050406030204" pitchFamily="18" charset="0"/>
                                </a:rPr>
                              </m:ctrlPr>
                            </m:dPr>
                            <m:e>
                              <m:r>
                                <a:rPr lang="en-US" b="0" i="1" smtClean="0">
                                  <a:solidFill>
                                    <a:srgbClr val="000000"/>
                                  </a:solidFill>
                                  <a:latin typeface="Cambria Math" panose="02040503050406030204" pitchFamily="18" charset="0"/>
                                </a:rPr>
                                <m:t>𝐻</m:t>
                              </m:r>
                              <m:r>
                                <a:rPr lang="en-US" i="1">
                                  <a:solidFill>
                                    <a:srgbClr val="000000"/>
                                  </a:solidFill>
                                  <a:latin typeface="Cambria Math" panose="02040503050406030204" pitchFamily="18" charset="0"/>
                                </a:rPr>
                                <m:t>|</m:t>
                              </m:r>
                              <m:r>
                                <a:rPr lang="en-US" b="0" i="1" smtClean="0">
                                  <a:solidFill>
                                    <a:srgbClr val="000000"/>
                                  </a:solidFill>
                                  <a:latin typeface="Cambria Math" panose="02040503050406030204" pitchFamily="18" charset="0"/>
                                </a:rPr>
                                <m:t>𝑟</m:t>
                              </m:r>
                            </m:e>
                          </m:d>
                        </m:num>
                        <m:den>
                          <m:r>
                            <a:rPr lang="en-US" b="0" i="1" smtClean="0">
                              <a:solidFill>
                                <a:srgbClr val="000000"/>
                              </a:solidFill>
                              <a:latin typeface="Cambria Math" panose="02040503050406030204" pitchFamily="18" charset="0"/>
                            </a:rPr>
                            <m:t>𝑃</m:t>
                          </m:r>
                          <m:d>
                            <m:dPr>
                              <m:ctrlPr>
                                <a:rPr lang="en-US" i="1">
                                  <a:solidFill>
                                    <a:srgbClr val="000000"/>
                                  </a:solidFill>
                                  <a:latin typeface="Cambria Math" panose="02040503050406030204" pitchFamily="18" charset="0"/>
                                </a:rPr>
                              </m:ctrlPr>
                            </m:dPr>
                            <m:e>
                              <m:r>
                                <a:rPr lang="en-US" b="0" i="1" smtClean="0">
                                  <a:solidFill>
                                    <a:srgbClr val="000000"/>
                                  </a:solidFill>
                                  <a:latin typeface="Cambria Math" panose="02040503050406030204" pitchFamily="18" charset="0"/>
                                </a:rPr>
                                <m:t>𝐻</m:t>
                              </m:r>
                            </m:e>
                          </m:d>
                        </m:den>
                      </m:f>
                    </m:oMath>
                  </m:oMathPara>
                </a14:m>
                <a:endParaRPr lang="en-US" dirty="0"/>
              </a:p>
            </p:txBody>
          </p:sp>
        </mc:Choice>
        <mc:Fallback xmlns="">
          <p:sp>
            <p:nvSpPr>
              <p:cNvPr id="137241" name="Object 25"/>
              <p:cNvSpPr txBox="1">
                <a:spLocks noGrp="1" noRot="1" noChangeAspect="1" noMove="1" noResize="1" noEditPoints="1" noAdjustHandles="1" noChangeArrowheads="1" noChangeShapeType="1" noTextEdit="1"/>
              </p:cNvSpPr>
              <p:nvPr>
                <p:ph sz="quarter" idx="1"/>
              </p:nvPr>
            </p:nvSpPr>
            <p:spPr bwMode="auto">
              <a:xfrm>
                <a:off x="3036888" y="2233613"/>
                <a:ext cx="3284537" cy="976313"/>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7243" name="Object 27"/>
              <p:cNvSpPr txBox="1">
                <a:spLocks noGrp="1"/>
              </p:cNvSpPr>
              <p:nvPr>
                <p:ph sz="quarter" idx="2"/>
              </p:nvPr>
            </p:nvSpPr>
            <p:spPr bwMode="auto">
              <a:xfrm>
                <a:off x="381000" y="3733800"/>
                <a:ext cx="8686800" cy="3048000"/>
              </a:xfrm>
              <a:prstGeom prst="rect">
                <a:avLst/>
              </a:prstGeom>
              <a:noFill/>
            </p:spPr>
            <p:txBody>
              <a:bodyPr>
                <a:normAutofit fontScale="85000" lnSpcReduction="10000"/>
              </a:bodyPr>
              <a:lstStyle/>
              <a:p>
                <a:pPr indent="0">
                  <a:buNone/>
                </a:pPr>
                <a:r>
                  <a:rPr lang="en-US" dirty="0">
                    <a:solidFill>
                      <a:srgbClr val="000000"/>
                    </a:solidFill>
                    <a:latin typeface="Cambria Math" panose="02040503050406030204" pitchFamily="18" charset="0"/>
                  </a:rPr>
                  <a:t>r is the class-label (pass/fail)</a:t>
                </a:r>
              </a:p>
              <a:p>
                <a:pPr indent="0">
                  <a:buNone/>
                </a:pPr>
                <a14:m>
                  <m:oMathPara xmlns:m="http://schemas.openxmlformats.org/officeDocument/2006/math">
                    <m:oMathParaPr>
                      <m:jc m:val="left"/>
                    </m:oMathParaPr>
                    <m:oMath xmlns:m="http://schemas.openxmlformats.org/officeDocument/2006/math">
                      <m:r>
                        <a:rPr lang="en-US" i="1" smtClean="0">
                          <a:solidFill>
                            <a:srgbClr val="000000"/>
                          </a:solidFill>
                          <a:latin typeface="Cambria Math" panose="02040503050406030204" pitchFamily="18" charset="0"/>
                        </a:rPr>
                        <m:t>𝑃</m:t>
                      </m:r>
                      <m:d>
                        <m:dPr>
                          <m:ctrlPr>
                            <a:rPr lang="en-US" i="1">
                              <a:solidFill>
                                <a:srgbClr val="000000"/>
                              </a:solidFill>
                              <a:latin typeface="Cambria Math" panose="02040503050406030204" pitchFamily="18" charset="0"/>
                            </a:rPr>
                          </m:ctrlPr>
                        </m:dPr>
                        <m:e>
                          <m:r>
                            <a:rPr lang="en-US" b="0" i="1" smtClean="0">
                              <a:solidFill>
                                <a:srgbClr val="000000"/>
                              </a:solidFill>
                              <a:latin typeface="Cambria Math" panose="02040503050406030204" pitchFamily="18" charset="0"/>
                            </a:rPr>
                            <m:t>𝑟</m:t>
                          </m:r>
                          <m:r>
                            <a:rPr lang="en-US" i="1">
                              <a:solidFill>
                                <a:srgbClr val="000000"/>
                              </a:solidFill>
                              <a:latin typeface="Cambria Math" panose="02040503050406030204" pitchFamily="18" charset="0"/>
                            </a:rPr>
                            <m:t>=0</m:t>
                          </m:r>
                        </m:e>
                      </m:d>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𝑃</m:t>
                      </m:r>
                      <m:d>
                        <m:dPr>
                          <m:ctrlPr>
                            <a:rPr lang="en-US" i="1">
                              <a:solidFill>
                                <a:srgbClr val="000000"/>
                              </a:solidFill>
                              <a:latin typeface="Cambria Math" panose="02040503050406030204" pitchFamily="18" charset="0"/>
                            </a:rPr>
                          </m:ctrlPr>
                        </m:dPr>
                        <m:e>
                          <m:r>
                            <a:rPr lang="en-US" b="0" i="1" smtClean="0">
                              <a:solidFill>
                                <a:srgbClr val="000000"/>
                              </a:solidFill>
                              <a:latin typeface="Cambria Math" panose="02040503050406030204" pitchFamily="18" charset="0"/>
                            </a:rPr>
                            <m:t>𝑟</m:t>
                          </m:r>
                          <m:r>
                            <a:rPr lang="en-US" i="1">
                              <a:solidFill>
                                <a:srgbClr val="000000"/>
                              </a:solidFill>
                              <a:latin typeface="Cambria Math" panose="02040503050406030204" pitchFamily="18" charset="0"/>
                            </a:rPr>
                            <m:t>=1</m:t>
                          </m:r>
                        </m:e>
                      </m:d>
                      <m:r>
                        <a:rPr lang="en-US" i="1">
                          <a:solidFill>
                            <a:srgbClr val="000000"/>
                          </a:solidFill>
                          <a:latin typeface="Cambria Math" panose="02040503050406030204" pitchFamily="18" charset="0"/>
                        </a:rPr>
                        <m:t>=1</m:t>
                      </m:r>
                    </m:oMath>
                  </m:oMathPara>
                </a14:m>
                <a:endParaRPr lang="en-US" i="1" dirty="0">
                  <a:solidFill>
                    <a:srgbClr val="000000"/>
                  </a:solidFill>
                  <a:latin typeface="Cambria Math" panose="02040503050406030204" pitchFamily="18" charset="0"/>
                </a:endParaRPr>
              </a:p>
              <a:p>
                <a:pPr indent="0">
                  <a:buNone/>
                </a:pPr>
                <a14:m>
                  <m:oMathPara xmlns:m="http://schemas.openxmlformats.org/officeDocument/2006/math">
                    <m:oMathParaPr>
                      <m:jc m:val="left"/>
                    </m:oMathParaPr>
                    <m:oMath xmlns:m="http://schemas.openxmlformats.org/officeDocument/2006/math">
                      <m:r>
                        <a:rPr lang="en-US" i="1">
                          <a:solidFill>
                            <a:srgbClr val="000000"/>
                          </a:solidFill>
                          <a:latin typeface="Cambria Math" panose="02040503050406030204" pitchFamily="18" charset="0"/>
                        </a:rPr>
                        <m:t>𝑃</m:t>
                      </m:r>
                      <m:d>
                        <m:dPr>
                          <m:ctrlPr>
                            <a:rPr lang="en-US" i="1">
                              <a:solidFill>
                                <a:srgbClr val="000000"/>
                              </a:solidFill>
                              <a:latin typeface="Cambria Math" panose="02040503050406030204" pitchFamily="18" charset="0"/>
                            </a:rPr>
                          </m:ctrlPr>
                        </m:dPr>
                        <m:e>
                          <m:r>
                            <a:rPr lang="en-US" b="0" i="1" smtClean="0">
                              <a:solidFill>
                                <a:srgbClr val="000000"/>
                              </a:solidFill>
                              <a:latin typeface="Cambria Math" panose="02040503050406030204" pitchFamily="18" charset="0"/>
                            </a:rPr>
                            <m:t>𝐻</m:t>
                          </m:r>
                        </m:e>
                      </m:d>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𝑝</m:t>
                      </m:r>
                      <m:d>
                        <m:dPr>
                          <m:ctrlPr>
                            <a:rPr lang="en-US" i="1">
                              <a:solidFill>
                                <a:srgbClr val="000000"/>
                              </a:solidFill>
                              <a:latin typeface="Cambria Math" panose="02040503050406030204" pitchFamily="18" charset="0"/>
                            </a:rPr>
                          </m:ctrlPr>
                        </m:dPr>
                        <m:e>
                          <m:r>
                            <a:rPr lang="en-US" b="0" i="1" smtClean="0">
                              <a:solidFill>
                                <a:srgbClr val="000000"/>
                              </a:solidFill>
                              <a:latin typeface="Cambria Math" panose="02040503050406030204" pitchFamily="18" charset="0"/>
                            </a:rPr>
                            <m:t>𝐻</m:t>
                          </m:r>
                          <m:r>
                            <a:rPr lang="en-US" b="0" i="1" smtClean="0">
                              <a:solidFill>
                                <a:srgbClr val="000000"/>
                              </a:solidFill>
                              <a:latin typeface="Cambria Math" panose="02040503050406030204" pitchFamily="18" charset="0"/>
                            </a:rPr>
                            <m:t> | </m:t>
                          </m:r>
                          <m:r>
                            <a:rPr lang="en-US" i="1">
                              <a:solidFill>
                                <a:srgbClr val="000000"/>
                              </a:solidFill>
                              <a:latin typeface="Cambria Math" panose="02040503050406030204" pitchFamily="18" charset="0"/>
                            </a:rPr>
                            <m:t>𝑟</m:t>
                          </m:r>
                          <m:r>
                            <a:rPr lang="en-US" i="1">
                              <a:solidFill>
                                <a:srgbClr val="000000"/>
                              </a:solidFill>
                              <a:latin typeface="Cambria Math" panose="02040503050406030204" pitchFamily="18" charset="0"/>
                            </a:rPr>
                            <m:t>=1</m:t>
                          </m:r>
                        </m:e>
                      </m:d>
                      <m:r>
                        <a:rPr lang="en-US" i="1">
                          <a:solidFill>
                            <a:srgbClr val="000000"/>
                          </a:solidFill>
                          <a:latin typeface="Cambria Math" panose="02040503050406030204" pitchFamily="18" charset="0"/>
                        </a:rPr>
                        <m:t>𝑃</m:t>
                      </m:r>
                      <m:d>
                        <m:dPr>
                          <m:ctrlPr>
                            <a:rPr lang="en-US" i="1">
                              <a:solidFill>
                                <a:srgbClr val="000000"/>
                              </a:solidFill>
                              <a:latin typeface="Cambria Math" panose="02040503050406030204" pitchFamily="18" charset="0"/>
                            </a:rPr>
                          </m:ctrlPr>
                        </m:dPr>
                        <m:e>
                          <m:r>
                            <a:rPr lang="en-US" i="1">
                              <a:solidFill>
                                <a:srgbClr val="000000"/>
                              </a:solidFill>
                              <a:latin typeface="Cambria Math" panose="02040503050406030204" pitchFamily="18" charset="0"/>
                            </a:rPr>
                            <m:t>𝑟</m:t>
                          </m:r>
                          <m:r>
                            <a:rPr lang="en-US" i="1">
                              <a:solidFill>
                                <a:srgbClr val="000000"/>
                              </a:solidFill>
                              <a:latin typeface="Cambria Math" panose="02040503050406030204" pitchFamily="18" charset="0"/>
                            </a:rPr>
                            <m:t>=1</m:t>
                          </m:r>
                        </m:e>
                      </m:d>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𝑝</m:t>
                      </m:r>
                      <m:d>
                        <m:dPr>
                          <m:ctrlPr>
                            <a:rPr lang="en-US" i="1">
                              <a:solidFill>
                                <a:srgbClr val="000000"/>
                              </a:solidFill>
                              <a:latin typeface="Cambria Math" panose="02040503050406030204" pitchFamily="18" charset="0"/>
                            </a:rPr>
                          </m:ctrlPr>
                        </m:dPr>
                        <m:e>
                          <m:r>
                            <a:rPr lang="en-US" b="0" i="1" smtClean="0">
                              <a:solidFill>
                                <a:srgbClr val="000000"/>
                              </a:solidFill>
                              <a:latin typeface="Cambria Math" panose="02040503050406030204" pitchFamily="18" charset="0"/>
                            </a:rPr>
                            <m:t>𝐻</m:t>
                          </m:r>
                          <m:r>
                            <a:rPr lang="en-US" b="0" i="1" smtClean="0">
                              <a:solidFill>
                                <a:srgbClr val="000000"/>
                              </a:solidFill>
                              <a:latin typeface="Cambria Math" panose="02040503050406030204" pitchFamily="18" charset="0"/>
                            </a:rPr>
                            <m:t> | </m:t>
                          </m:r>
                          <m:r>
                            <a:rPr lang="en-US" i="1">
                              <a:solidFill>
                                <a:srgbClr val="000000"/>
                              </a:solidFill>
                              <a:latin typeface="Cambria Math" panose="02040503050406030204" pitchFamily="18" charset="0"/>
                            </a:rPr>
                            <m:t>𝑟</m:t>
                          </m:r>
                          <m:r>
                            <a:rPr lang="en-US" i="1">
                              <a:solidFill>
                                <a:srgbClr val="000000"/>
                              </a:solidFill>
                              <a:latin typeface="Cambria Math" panose="02040503050406030204" pitchFamily="18" charset="0"/>
                            </a:rPr>
                            <m:t>=0</m:t>
                          </m:r>
                        </m:e>
                      </m:d>
                      <m:r>
                        <a:rPr lang="en-US" i="1">
                          <a:solidFill>
                            <a:srgbClr val="000000"/>
                          </a:solidFill>
                          <a:latin typeface="Cambria Math" panose="02040503050406030204" pitchFamily="18" charset="0"/>
                        </a:rPr>
                        <m:t>𝑃</m:t>
                      </m:r>
                      <m:d>
                        <m:dPr>
                          <m:ctrlPr>
                            <a:rPr lang="en-US" i="1">
                              <a:solidFill>
                                <a:srgbClr val="000000"/>
                              </a:solidFill>
                              <a:latin typeface="Cambria Math" panose="02040503050406030204" pitchFamily="18" charset="0"/>
                            </a:rPr>
                          </m:ctrlPr>
                        </m:dPr>
                        <m:e>
                          <m:r>
                            <a:rPr lang="en-US" i="1">
                              <a:solidFill>
                                <a:srgbClr val="000000"/>
                              </a:solidFill>
                              <a:latin typeface="Cambria Math" panose="02040503050406030204" pitchFamily="18" charset="0"/>
                            </a:rPr>
                            <m:t>𝑟</m:t>
                          </m:r>
                          <m:r>
                            <a:rPr lang="en-US" i="1">
                              <a:solidFill>
                                <a:srgbClr val="000000"/>
                              </a:solidFill>
                              <a:latin typeface="Cambria Math" panose="02040503050406030204" pitchFamily="18" charset="0"/>
                            </a:rPr>
                            <m:t>=0</m:t>
                          </m:r>
                        </m:e>
                      </m:d>
                    </m:oMath>
                    <m:oMath xmlns:m="http://schemas.openxmlformats.org/officeDocument/2006/math">
                      <m:r>
                        <a:rPr lang="en-US" b="0" i="1" smtClean="0">
                          <a:solidFill>
                            <a:srgbClr val="000000"/>
                          </a:solidFill>
                          <a:latin typeface="Cambria Math" panose="02040503050406030204" pitchFamily="18" charset="0"/>
                        </a:rPr>
                        <m:t>𝑃</m:t>
                      </m:r>
                      <m:d>
                        <m:dPr>
                          <m:ctrlPr>
                            <a:rPr lang="en-US" i="1">
                              <a:solidFill>
                                <a:srgbClr val="000000"/>
                              </a:solidFill>
                              <a:latin typeface="Cambria Math" panose="02040503050406030204" pitchFamily="18" charset="0"/>
                            </a:rPr>
                          </m:ctrlPr>
                        </m:dPr>
                        <m:e>
                          <m:r>
                            <a:rPr lang="en-US" i="1">
                              <a:solidFill>
                                <a:srgbClr val="000000"/>
                              </a:solidFill>
                              <a:latin typeface="Cambria Math" panose="02040503050406030204" pitchFamily="18" charset="0"/>
                            </a:rPr>
                            <m:t>𝑟</m:t>
                          </m:r>
                          <m:r>
                            <a:rPr lang="en-US" i="1">
                              <a:solidFill>
                                <a:srgbClr val="000000"/>
                              </a:solidFill>
                              <a:latin typeface="Cambria Math" panose="02040503050406030204" pitchFamily="18" charset="0"/>
                            </a:rPr>
                            <m:t>=0 | </m:t>
                          </m:r>
                          <m:r>
                            <a:rPr lang="en-US" b="0" i="1" smtClean="0">
                              <a:solidFill>
                                <a:srgbClr val="000000"/>
                              </a:solidFill>
                              <a:latin typeface="Cambria Math" panose="02040503050406030204" pitchFamily="18" charset="0"/>
                            </a:rPr>
                            <m:t>𝐻</m:t>
                          </m:r>
                        </m:e>
                      </m:d>
                      <m:r>
                        <a:rPr lang="en-US" i="1">
                          <a:solidFill>
                            <a:srgbClr val="000000"/>
                          </a:solidFill>
                          <a:latin typeface="Cambria Math" panose="02040503050406030204" pitchFamily="18" charset="0"/>
                        </a:rPr>
                        <m:t>+</m:t>
                      </m:r>
                      <m:r>
                        <a:rPr lang="en-US" i="1">
                          <a:solidFill>
                            <a:srgbClr val="000000"/>
                          </a:solidFill>
                          <a:latin typeface="Cambria Math" panose="02040503050406030204" pitchFamily="18" charset="0"/>
                        </a:rPr>
                        <m:t>𝑃</m:t>
                      </m:r>
                      <m:d>
                        <m:dPr>
                          <m:ctrlPr>
                            <a:rPr lang="en-US" i="1">
                              <a:solidFill>
                                <a:srgbClr val="000000"/>
                              </a:solidFill>
                              <a:latin typeface="Cambria Math" panose="02040503050406030204" pitchFamily="18" charset="0"/>
                            </a:rPr>
                          </m:ctrlPr>
                        </m:dPr>
                        <m:e>
                          <m:r>
                            <a:rPr lang="en-US" i="1">
                              <a:solidFill>
                                <a:srgbClr val="000000"/>
                              </a:solidFill>
                              <a:latin typeface="Cambria Math" panose="02040503050406030204" pitchFamily="18" charset="0"/>
                            </a:rPr>
                            <m:t>𝑟</m:t>
                          </m:r>
                          <m:r>
                            <a:rPr lang="en-US" i="1">
                              <a:solidFill>
                                <a:srgbClr val="000000"/>
                              </a:solidFill>
                              <a:latin typeface="Cambria Math" panose="02040503050406030204" pitchFamily="18" charset="0"/>
                            </a:rPr>
                            <m:t>=1 | </m:t>
                          </m:r>
                          <m:r>
                            <a:rPr lang="en-US" b="0" i="1" smtClean="0">
                              <a:solidFill>
                                <a:srgbClr val="000000"/>
                              </a:solidFill>
                              <a:latin typeface="Cambria Math" panose="02040503050406030204" pitchFamily="18" charset="0"/>
                            </a:rPr>
                            <m:t>𝐻</m:t>
                          </m:r>
                        </m:e>
                      </m:d>
                      <m:r>
                        <a:rPr lang="en-US" i="1">
                          <a:solidFill>
                            <a:srgbClr val="000000"/>
                          </a:solidFill>
                          <a:latin typeface="Cambria Math" panose="02040503050406030204" pitchFamily="18" charset="0"/>
                        </a:rPr>
                        <m:t>=1</m:t>
                      </m:r>
                    </m:oMath>
                  </m:oMathPara>
                </a14:m>
                <a:endParaRPr lang="en-US" i="1" dirty="0">
                  <a:solidFill>
                    <a:srgbClr val="000000"/>
                  </a:solidFill>
                  <a:latin typeface="Cambria Math" panose="02040503050406030204" pitchFamily="18" charset="0"/>
                </a:endParaRPr>
              </a:p>
              <a:p>
                <a:pPr indent="0">
                  <a:buNone/>
                </a:pPr>
                <a:endParaRPr lang="en-US" i="1" dirty="0">
                  <a:solidFill>
                    <a:srgbClr val="000000"/>
                  </a:solidFill>
                  <a:latin typeface="Cambria Math" panose="02040503050406030204" pitchFamily="18" charset="0"/>
                </a:endParaRPr>
              </a:p>
              <a:p>
                <a:pPr indent="0">
                  <a:buNone/>
                </a:pPr>
                <a:r>
                  <a:rPr lang="en-US" dirty="0">
                    <a:solidFill>
                      <a:srgbClr val="000000"/>
                    </a:solidFill>
                    <a:latin typeface="Cambria Math" panose="02040503050406030204" pitchFamily="18" charset="0"/>
                  </a:rPr>
                  <a:t>For extending Bayes’ rule to multivariate case to use more than one independent variables we will assume conditional independence (more on this later)</a:t>
                </a:r>
              </a:p>
              <a:p>
                <a:pPr indent="0">
                  <a:buNone/>
                </a:pPr>
                <a:endParaRPr lang="en-US" i="1" dirty="0">
                  <a:solidFill>
                    <a:srgbClr val="000000"/>
                  </a:solidFill>
                  <a:latin typeface="Cambria Math" panose="02040503050406030204" pitchFamily="18" charset="0"/>
                </a:endParaRPr>
              </a:p>
            </p:txBody>
          </p:sp>
        </mc:Choice>
        <mc:Fallback xmlns="">
          <p:sp>
            <p:nvSpPr>
              <p:cNvPr id="137243" name="Object 27"/>
              <p:cNvSpPr txBox="1">
                <a:spLocks noGrp="1" noRot="1" noChangeAspect="1" noMove="1" noResize="1" noEditPoints="1" noAdjustHandles="1" noChangeArrowheads="1" noChangeShapeType="1" noTextEdit="1"/>
              </p:cNvSpPr>
              <p:nvPr>
                <p:ph sz="quarter" idx="2"/>
              </p:nvPr>
            </p:nvSpPr>
            <p:spPr bwMode="auto">
              <a:xfrm>
                <a:off x="381000" y="3733800"/>
                <a:ext cx="8686800" cy="3048000"/>
              </a:xfrm>
              <a:prstGeom prst="rect">
                <a:avLst/>
              </a:prstGeom>
              <a:blipFill>
                <a:blip r:embed="rId3"/>
                <a:stretch>
                  <a:fillRect t="-2800" b="-2200"/>
                </a:stretch>
              </a:blipFill>
            </p:spPr>
            <p:txBody>
              <a:bodyPr/>
              <a:lstStyle/>
              <a:p>
                <a:r>
                  <a:rPr lang="en-US">
                    <a:noFill/>
                  </a:rPr>
                  <a:t> </a:t>
                </a:r>
              </a:p>
            </p:txBody>
          </p:sp>
        </mc:Fallback>
      </mc:AlternateContent>
      <p:sp>
        <p:nvSpPr>
          <p:cNvPr id="14" name="Slide Number Placeholder 5"/>
          <p:cNvSpPr>
            <a:spLocks noGrp="1"/>
          </p:cNvSpPr>
          <p:nvPr>
            <p:ph type="sldNum" sz="quarter" idx="16"/>
          </p:nvPr>
        </p:nvSpPr>
        <p:spPr>
          <a:xfrm>
            <a:off x="0" y="-258762"/>
            <a:ext cx="0" cy="0"/>
          </a:xfrm>
        </p:spPr>
        <p:txBody>
          <a:bodyPr>
            <a:normAutofit fontScale="25000" lnSpcReduction="20000"/>
          </a:bodyPr>
          <a:lstStyle/>
          <a:p>
            <a:fld id="{677507B4-FC13-4347-893B-755CC9BA2349}" type="slidenum">
              <a:rPr lang="tr-TR">
                <a:solidFill>
                  <a:schemeClr val="tx2"/>
                </a:solidFill>
                <a:latin typeface="+mj-lt"/>
              </a:rPr>
              <a:pPr/>
              <a:t>4</a:t>
            </a:fld>
            <a:endParaRPr lang="tr-TR" dirty="0">
              <a:solidFill>
                <a:schemeClr val="tx2"/>
              </a:solidFill>
              <a:latin typeface="+mj-lt"/>
            </a:endParaRPr>
          </a:p>
        </p:txBody>
      </p:sp>
      <p:sp>
        <p:nvSpPr>
          <p:cNvPr id="137221" name="Text Box 5"/>
          <p:cNvSpPr txBox="1">
            <a:spLocks noChangeArrowheads="1"/>
          </p:cNvSpPr>
          <p:nvPr/>
        </p:nvSpPr>
        <p:spPr bwMode="auto">
          <a:xfrm>
            <a:off x="1755775" y="1801813"/>
            <a:ext cx="1368425" cy="396875"/>
          </a:xfrm>
          <a:prstGeom prst="rect">
            <a:avLst/>
          </a:prstGeom>
          <a:noFill/>
          <a:ln w="9525">
            <a:noFill/>
            <a:miter lim="800000"/>
            <a:headEnd/>
            <a:tailEnd/>
          </a:ln>
          <a:effectLst/>
        </p:spPr>
        <p:txBody>
          <a:bodyPr>
            <a:spAutoFit/>
          </a:bodyPr>
          <a:lstStyle/>
          <a:p>
            <a:r>
              <a:rPr lang="tr-TR" sz="2000" i="1">
                <a:solidFill>
                  <a:schemeClr val="tx2"/>
                </a:solidFill>
                <a:latin typeface="+mj-lt"/>
              </a:rPr>
              <a:t>posterior</a:t>
            </a:r>
          </a:p>
        </p:txBody>
      </p:sp>
      <p:cxnSp>
        <p:nvCxnSpPr>
          <p:cNvPr id="137223" name="AutoShape 7"/>
          <p:cNvCxnSpPr>
            <a:cxnSpLocks noChangeShapeType="1"/>
          </p:cNvCxnSpPr>
          <p:nvPr/>
        </p:nvCxnSpPr>
        <p:spPr bwMode="auto">
          <a:xfrm rot="16200000" flipH="1">
            <a:off x="2647950" y="2278063"/>
            <a:ext cx="409575" cy="466725"/>
          </a:xfrm>
          <a:prstGeom prst="curvedConnector2">
            <a:avLst/>
          </a:prstGeom>
          <a:noFill/>
          <a:ln w="9525">
            <a:solidFill>
              <a:schemeClr val="tx1"/>
            </a:solidFill>
            <a:round/>
            <a:headEnd/>
            <a:tailEnd type="triangle" w="med" len="med"/>
          </a:ln>
          <a:effectLst/>
        </p:spPr>
      </p:cxnSp>
      <p:sp>
        <p:nvSpPr>
          <p:cNvPr id="137224" name="Text Box 8"/>
          <p:cNvSpPr txBox="1">
            <a:spLocks noChangeArrowheads="1"/>
          </p:cNvSpPr>
          <p:nvPr/>
        </p:nvSpPr>
        <p:spPr bwMode="auto">
          <a:xfrm>
            <a:off x="5219700" y="1406526"/>
            <a:ext cx="1178015" cy="400110"/>
          </a:xfrm>
          <a:prstGeom prst="rect">
            <a:avLst/>
          </a:prstGeom>
          <a:noFill/>
          <a:ln w="9525">
            <a:noFill/>
            <a:miter lim="800000"/>
            <a:headEnd/>
            <a:tailEnd/>
          </a:ln>
          <a:effectLst/>
        </p:spPr>
        <p:txBody>
          <a:bodyPr wrap="none">
            <a:spAutoFit/>
          </a:bodyPr>
          <a:lstStyle/>
          <a:p>
            <a:r>
              <a:rPr lang="tr-TR" sz="2000" i="1" dirty="0">
                <a:solidFill>
                  <a:schemeClr val="tx2"/>
                </a:solidFill>
                <a:latin typeface="+mj-lt"/>
              </a:rPr>
              <a:t>likelihood</a:t>
            </a:r>
          </a:p>
        </p:txBody>
      </p:sp>
      <p:sp>
        <p:nvSpPr>
          <p:cNvPr id="137225" name="Text Box 9"/>
          <p:cNvSpPr txBox="1">
            <a:spLocks noChangeArrowheads="1"/>
          </p:cNvSpPr>
          <p:nvPr/>
        </p:nvSpPr>
        <p:spPr bwMode="auto">
          <a:xfrm>
            <a:off x="3995738" y="1406526"/>
            <a:ext cx="683200" cy="400110"/>
          </a:xfrm>
          <a:prstGeom prst="rect">
            <a:avLst/>
          </a:prstGeom>
          <a:noFill/>
          <a:ln w="9525">
            <a:noFill/>
            <a:miter lim="800000"/>
            <a:headEnd/>
            <a:tailEnd/>
          </a:ln>
          <a:effectLst/>
        </p:spPr>
        <p:txBody>
          <a:bodyPr wrap="none">
            <a:spAutoFit/>
          </a:bodyPr>
          <a:lstStyle/>
          <a:p>
            <a:r>
              <a:rPr lang="tr-TR" sz="2000" i="1">
                <a:solidFill>
                  <a:schemeClr val="tx2"/>
                </a:solidFill>
                <a:latin typeface="+mj-lt"/>
              </a:rPr>
              <a:t>prior</a:t>
            </a:r>
          </a:p>
        </p:txBody>
      </p:sp>
      <p:sp>
        <p:nvSpPr>
          <p:cNvPr id="137226" name="Text Box 10"/>
          <p:cNvSpPr txBox="1">
            <a:spLocks noChangeArrowheads="1"/>
          </p:cNvSpPr>
          <p:nvPr/>
        </p:nvSpPr>
        <p:spPr bwMode="auto">
          <a:xfrm>
            <a:off x="6096000" y="3104096"/>
            <a:ext cx="1090363" cy="400110"/>
          </a:xfrm>
          <a:prstGeom prst="rect">
            <a:avLst/>
          </a:prstGeom>
          <a:noFill/>
          <a:ln w="9525">
            <a:noFill/>
            <a:miter lim="800000"/>
            <a:headEnd/>
            <a:tailEnd/>
          </a:ln>
          <a:effectLst/>
        </p:spPr>
        <p:txBody>
          <a:bodyPr wrap="none">
            <a:spAutoFit/>
          </a:bodyPr>
          <a:lstStyle/>
          <a:p>
            <a:r>
              <a:rPr lang="tr-TR" sz="2000" i="1" dirty="0">
                <a:solidFill>
                  <a:schemeClr val="tx2"/>
                </a:solidFill>
                <a:latin typeface="+mj-lt"/>
              </a:rPr>
              <a:t>evidence</a:t>
            </a:r>
          </a:p>
        </p:txBody>
      </p:sp>
      <p:sp>
        <p:nvSpPr>
          <p:cNvPr id="137229" name="Line 13"/>
          <p:cNvSpPr>
            <a:spLocks noChangeShapeType="1"/>
          </p:cNvSpPr>
          <p:nvPr/>
        </p:nvSpPr>
        <p:spPr bwMode="auto">
          <a:xfrm flipH="1" flipV="1">
            <a:off x="5791200" y="2971800"/>
            <a:ext cx="660400" cy="187324"/>
          </a:xfrm>
          <a:prstGeom prst="line">
            <a:avLst/>
          </a:prstGeom>
          <a:noFill/>
          <a:ln w="9525">
            <a:solidFill>
              <a:schemeClr val="tx1"/>
            </a:solidFill>
            <a:round/>
            <a:headEnd/>
            <a:tailEnd type="triangle" w="med" len="med"/>
          </a:ln>
          <a:effectLst/>
        </p:spPr>
        <p:txBody>
          <a:bodyPr/>
          <a:lstStyle/>
          <a:p>
            <a:endParaRPr lang="tr-TR">
              <a:solidFill>
                <a:schemeClr val="tx2"/>
              </a:solidFill>
              <a:latin typeface="+mj-lt"/>
            </a:endParaRPr>
          </a:p>
        </p:txBody>
      </p:sp>
      <p:sp>
        <p:nvSpPr>
          <p:cNvPr id="137230" name="Line 14"/>
          <p:cNvSpPr>
            <a:spLocks noChangeShapeType="1"/>
          </p:cNvSpPr>
          <p:nvPr/>
        </p:nvSpPr>
        <p:spPr bwMode="auto">
          <a:xfrm>
            <a:off x="4500563" y="1874838"/>
            <a:ext cx="215900" cy="360363"/>
          </a:xfrm>
          <a:prstGeom prst="line">
            <a:avLst/>
          </a:prstGeom>
          <a:noFill/>
          <a:ln w="9525">
            <a:solidFill>
              <a:schemeClr val="tx1"/>
            </a:solidFill>
            <a:round/>
            <a:headEnd/>
            <a:tailEnd type="triangle" w="med" len="med"/>
          </a:ln>
          <a:effectLst/>
        </p:spPr>
        <p:txBody>
          <a:bodyPr/>
          <a:lstStyle/>
          <a:p>
            <a:endParaRPr lang="tr-TR">
              <a:solidFill>
                <a:schemeClr val="tx2"/>
              </a:solidFill>
              <a:latin typeface="+mj-lt"/>
            </a:endParaRPr>
          </a:p>
        </p:txBody>
      </p:sp>
      <p:sp>
        <p:nvSpPr>
          <p:cNvPr id="137231" name="Line 15"/>
          <p:cNvSpPr>
            <a:spLocks noChangeShapeType="1"/>
          </p:cNvSpPr>
          <p:nvPr/>
        </p:nvSpPr>
        <p:spPr bwMode="auto">
          <a:xfrm flipH="1">
            <a:off x="5795963" y="1874838"/>
            <a:ext cx="144462" cy="358775"/>
          </a:xfrm>
          <a:prstGeom prst="line">
            <a:avLst/>
          </a:prstGeom>
          <a:noFill/>
          <a:ln w="9525">
            <a:solidFill>
              <a:schemeClr val="tx1"/>
            </a:solidFill>
            <a:round/>
            <a:headEnd/>
            <a:tailEnd type="triangle" w="med" len="med"/>
          </a:ln>
          <a:effectLst/>
        </p:spPr>
        <p:txBody>
          <a:bodyPr/>
          <a:lstStyle/>
          <a:p>
            <a:endParaRPr lang="tr-TR">
              <a:solidFill>
                <a:schemeClr val="tx2"/>
              </a:solidFill>
              <a:latin typeface="+mj-lt"/>
            </a:endParaRPr>
          </a:p>
        </p:txBody>
      </p:sp>
    </p:spTree>
    <p:extLst>
      <p:ext uri="{BB962C8B-B14F-4D97-AF65-F5344CB8AC3E}">
        <p14:creationId xmlns:p14="http://schemas.microsoft.com/office/powerpoint/2010/main" val="2408330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a:xfrm>
            <a:off x="457200" y="0"/>
            <a:ext cx="8229600" cy="1143000"/>
          </a:xfrm>
          <a:noFill/>
        </p:spPr>
        <p:txBody>
          <a:bodyPr lIns="92075" tIns="46038" rIns="92075" bIns="46038"/>
          <a:lstStyle/>
          <a:p>
            <a:pPr eaLnBrk="1" hangingPunct="1"/>
            <a:r>
              <a:rPr lang="en-US" sz="4000" b="1" dirty="0"/>
              <a:t>Generative vs Discriminative</a:t>
            </a:r>
            <a:endParaRPr lang="en-US" b="1" dirty="0"/>
          </a:p>
        </p:txBody>
      </p:sp>
      <p:sp>
        <p:nvSpPr>
          <p:cNvPr id="49155" name="Rectangle 3"/>
          <p:cNvSpPr>
            <a:spLocks noGrp="1" noChangeArrowheads="1"/>
          </p:cNvSpPr>
          <p:nvPr>
            <p:ph type="body" sz="half" idx="1"/>
          </p:nvPr>
        </p:nvSpPr>
        <p:spPr>
          <a:xfrm>
            <a:off x="228600" y="914400"/>
            <a:ext cx="8839200" cy="4983162"/>
          </a:xfrm>
          <a:noFill/>
        </p:spPr>
        <p:txBody>
          <a:bodyPr lIns="92075" tIns="46038" rIns="92075" bIns="46038"/>
          <a:lstStyle/>
          <a:p>
            <a:pPr eaLnBrk="1" hangingPunct="1">
              <a:lnSpc>
                <a:spcPct val="90000"/>
              </a:lnSpc>
              <a:buClr>
                <a:schemeClr val="hlink"/>
              </a:buClr>
              <a:buFont typeface="Wingdings" pitchFamily="2" charset="2"/>
              <a:buChar char="§"/>
            </a:pPr>
            <a:r>
              <a:rPr lang="en-US" sz="2400" dirty="0">
                <a:latin typeface="Arial" panose="020B0604020202020204" pitchFamily="34" charset="0"/>
                <a:cs typeface="Arial" panose="020B0604020202020204" pitchFamily="34" charset="0"/>
              </a:rPr>
              <a:t>To estimate the posterior probability using Bayes’ rule for classification, we typically assume the likelihood </a:t>
            </a:r>
            <a:r>
              <a:rPr lang="en-US" sz="2400" i="1" dirty="0">
                <a:latin typeface="Arial" panose="020B0604020202020204" pitchFamily="34" charset="0"/>
                <a:cs typeface="Arial" panose="020B0604020202020204" pitchFamily="34" charset="0"/>
              </a:rPr>
              <a:t>P</a:t>
            </a:r>
            <a:r>
              <a:rPr lang="en-US" sz="2400" dirty="0">
                <a:latin typeface="Arial" panose="020B0604020202020204" pitchFamily="34" charset="0"/>
                <a:cs typeface="Arial" panose="020B0604020202020204" pitchFamily="34" charset="0"/>
              </a:rPr>
              <a:t>(X|C=</a:t>
            </a:r>
            <a:r>
              <a:rPr lang="en-US" sz="2400" i="1" dirty="0">
                <a:latin typeface="Arial" panose="020B0604020202020204" pitchFamily="34" charset="0"/>
                <a:cs typeface="Arial" panose="020B0604020202020204" pitchFamily="34" charset="0"/>
              </a:rPr>
              <a:t>c</a:t>
            </a:r>
            <a:r>
              <a:rPr lang="en-US" sz="2400" dirty="0">
                <a:latin typeface="Arial" panose="020B0604020202020204" pitchFamily="34" charset="0"/>
                <a:cs typeface="Arial" panose="020B0604020202020204" pitchFamily="34" charset="0"/>
              </a:rPr>
              <a:t>) for each class </a:t>
            </a:r>
            <a:r>
              <a:rPr lang="en-US" sz="2400" i="1" dirty="0">
                <a:latin typeface="Arial" panose="020B0604020202020204" pitchFamily="34" charset="0"/>
                <a:cs typeface="Arial" panose="020B0604020202020204" pitchFamily="34" charset="0"/>
              </a:rPr>
              <a:t>c</a:t>
            </a:r>
            <a:r>
              <a:rPr lang="en-US" sz="2400" dirty="0">
                <a:latin typeface="Arial" panose="020B0604020202020204" pitchFamily="34" charset="0"/>
                <a:cs typeface="Arial" panose="020B0604020202020204" pitchFamily="34" charset="0"/>
              </a:rPr>
              <a:t> to follow a distribution (Gaussian, Bernoulli, or Multinomial) that generates the observations (independent variables). Naïve Bayes, Discriminant Analysis, HMM, Gaussian Mixture Models are examples of generative models. Variational Autoencoders are recently popular, they can be used for generating fake observations as well as classification. </a:t>
            </a:r>
          </a:p>
          <a:p>
            <a:pPr eaLnBrk="1" hangingPunct="1">
              <a:lnSpc>
                <a:spcPct val="90000"/>
              </a:lnSpc>
              <a:buClr>
                <a:schemeClr val="hlink"/>
              </a:buClr>
              <a:buFont typeface="Wingdings" pitchFamily="2" charset="2"/>
              <a:buChar char="§"/>
            </a:pPr>
            <a:r>
              <a:rPr lang="en-US" sz="2400" dirty="0">
                <a:latin typeface="Arial" panose="020B0604020202020204" pitchFamily="34" charset="0"/>
                <a:cs typeface="Arial" panose="020B0604020202020204" pitchFamily="34" charset="0"/>
              </a:rPr>
              <a:t>Famous quote from Vladimir </a:t>
            </a:r>
            <a:r>
              <a:rPr lang="en-US" sz="2400" dirty="0" err="1">
                <a:latin typeface="Arial" panose="020B0604020202020204" pitchFamily="34" charset="0"/>
                <a:cs typeface="Arial" panose="020B0604020202020204" pitchFamily="34" charset="0"/>
              </a:rPr>
              <a:t>Vapnik</a:t>
            </a:r>
            <a:r>
              <a:rPr lang="en-US" sz="2400" dirty="0">
                <a:latin typeface="Arial" panose="020B0604020202020204" pitchFamily="34" charset="0"/>
                <a:cs typeface="Arial" panose="020B0604020202020204" pitchFamily="34" charset="0"/>
              </a:rPr>
              <a:t> in machine learning: "When solving a problem of interest, do not solve a more general problem as an intermediate step“.</a:t>
            </a:r>
          </a:p>
          <a:p>
            <a:pPr eaLnBrk="1" hangingPunct="1">
              <a:lnSpc>
                <a:spcPct val="90000"/>
              </a:lnSpc>
              <a:buClr>
                <a:schemeClr val="hlink"/>
              </a:buClr>
              <a:buFont typeface="Wingdings" pitchFamily="2" charset="2"/>
              <a:buChar char="§"/>
            </a:pPr>
            <a:r>
              <a:rPr lang="en-US" sz="2400" dirty="0">
                <a:latin typeface="Arial" panose="020B0604020202020204" pitchFamily="34" charset="0"/>
                <a:cs typeface="Arial" panose="020B0604020202020204" pitchFamily="34" charset="0"/>
              </a:rPr>
              <a:t>In discriminative models, as we directly model the posterior probability we </a:t>
            </a:r>
            <a:r>
              <a:rPr lang="en-US" sz="2400" dirty="0"/>
              <a:t>rely on fewer assumptions about the underlying data distribution</a:t>
            </a:r>
            <a:r>
              <a:rPr lang="en-US" sz="2400" dirty="0">
                <a:latin typeface="Arial" panose="020B0604020202020204" pitchFamily="34" charset="0"/>
                <a:cs typeface="Arial" panose="020B0604020202020204" pitchFamily="34" charset="0"/>
              </a:rPr>
              <a:t>. Logistic Regression is a discriminative classifier as well as SVMs, Decision Trees, Neural Networks, KNN and so on.  </a:t>
            </a:r>
          </a:p>
          <a:p>
            <a:pPr eaLnBrk="1" hangingPunct="1">
              <a:lnSpc>
                <a:spcPct val="90000"/>
              </a:lnSpc>
              <a:buClr>
                <a:schemeClr val="hlink"/>
              </a:buClr>
              <a:buFont typeface="Wingdings" pitchFamily="2" charset="2"/>
              <a:buChar char="§"/>
            </a:pPr>
            <a:endParaRPr lang="en-US" sz="2400" dirty="0">
              <a:latin typeface="Arial" panose="020B0604020202020204" pitchFamily="34" charset="0"/>
              <a:cs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a:xfrm>
            <a:off x="452716" y="174065"/>
            <a:ext cx="8229600" cy="1143000"/>
          </a:xfrm>
          <a:noFill/>
        </p:spPr>
        <p:txBody>
          <a:bodyPr lIns="92075" tIns="46038" rIns="92075" bIns="46038"/>
          <a:lstStyle/>
          <a:p>
            <a:pPr eaLnBrk="1" hangingPunct="1"/>
            <a:r>
              <a:rPr lang="en-US" sz="4000" b="1" dirty="0"/>
              <a:t>Logistic Regression</a:t>
            </a:r>
          </a:p>
        </p:txBody>
      </p:sp>
      <p:sp>
        <p:nvSpPr>
          <p:cNvPr id="49155" name="Rectangle 3"/>
          <p:cNvSpPr>
            <a:spLocks noGrp="1" noChangeArrowheads="1"/>
          </p:cNvSpPr>
          <p:nvPr>
            <p:ph type="body" sz="half" idx="1"/>
          </p:nvPr>
        </p:nvSpPr>
        <p:spPr>
          <a:xfrm>
            <a:off x="475128" y="1287930"/>
            <a:ext cx="8592672" cy="4983162"/>
          </a:xfrm>
          <a:noFill/>
        </p:spPr>
        <p:txBody>
          <a:bodyPr lIns="92075" tIns="46038" rIns="92075" bIns="46038"/>
          <a:lstStyle/>
          <a:p>
            <a:pPr eaLnBrk="1" hangingPunct="1">
              <a:lnSpc>
                <a:spcPct val="90000"/>
              </a:lnSpc>
              <a:buClr>
                <a:schemeClr val="hlink"/>
              </a:buClr>
              <a:buFont typeface="Wingdings" pitchFamily="2" charset="2"/>
              <a:buChar char="§"/>
            </a:pPr>
            <a:r>
              <a:rPr lang="en-US" sz="2400" dirty="0">
                <a:latin typeface="Arial" panose="020B0604020202020204" pitchFamily="34" charset="0"/>
                <a:cs typeface="Arial" panose="020B0604020202020204" pitchFamily="34" charset="0"/>
              </a:rPr>
              <a:t>Uses regression to model the odds ratio or equivalently its logarithm. </a:t>
            </a:r>
          </a:p>
          <a:p>
            <a:pPr eaLnBrk="1" hangingPunct="1">
              <a:lnSpc>
                <a:spcPct val="90000"/>
              </a:lnSpc>
              <a:buClr>
                <a:schemeClr val="hlink"/>
              </a:buClr>
              <a:buFont typeface="Wingdings" pitchFamily="2" charset="2"/>
              <a:buChar char="§"/>
            </a:pPr>
            <a:r>
              <a:rPr lang="en-US" sz="2400" dirty="0">
                <a:latin typeface="Arial" panose="020B0604020202020204" pitchFamily="34" charset="0"/>
                <a:cs typeface="Arial" panose="020B0604020202020204" pitchFamily="34" charset="0"/>
              </a:rPr>
              <a:t>Class-labels are not directly used as the dependent variable. The log-odds (the logarithm of the odds ratio) is modeled as a linear combination of the independent variables. </a:t>
            </a:r>
          </a:p>
          <a:p>
            <a:pPr eaLnBrk="1" hangingPunct="1">
              <a:lnSpc>
                <a:spcPct val="90000"/>
              </a:lnSpc>
              <a:buClr>
                <a:schemeClr val="hlink"/>
              </a:buClr>
              <a:buFont typeface="Wingdings" pitchFamily="2" charset="2"/>
              <a:buChar char="§"/>
            </a:pPr>
            <a:endParaRPr lang="en-US" sz="2400" dirty="0">
              <a:latin typeface="Arial" panose="020B0604020202020204" pitchFamily="34" charset="0"/>
              <a:cs typeface="Arial" panose="020B0604020202020204" pitchFamily="34" charset="0"/>
            </a:endParaRPr>
          </a:p>
          <a:p>
            <a:pPr eaLnBrk="1" hangingPunct="1">
              <a:lnSpc>
                <a:spcPct val="90000"/>
              </a:lnSpc>
              <a:buFontTx/>
              <a:buNone/>
            </a:pPr>
            <a:r>
              <a:rPr lang="en-US" sz="2400" dirty="0">
                <a:latin typeface="Benguiat Frisky" pitchFamily="66" charset="0"/>
              </a:rPr>
              <a:t>For the example problem:  log(</a:t>
            </a:r>
            <a:r>
              <a:rPr lang="en-US" sz="2400" i="1" dirty="0">
                <a:latin typeface="Benguiat Frisky" pitchFamily="66" charset="0"/>
              </a:rPr>
              <a:t>p</a:t>
            </a:r>
            <a:r>
              <a:rPr lang="en-US" sz="2400" dirty="0">
                <a:latin typeface="Benguiat Frisky" pitchFamily="66" charset="0"/>
              </a:rPr>
              <a:t>/(1</a:t>
            </a:r>
            <a:r>
              <a:rPr lang="en-US" sz="2400" dirty="0">
                <a:sym typeface="Symbol" panose="05050102010706020507" pitchFamily="18" charset="2"/>
              </a:rPr>
              <a:t></a:t>
            </a:r>
            <a:r>
              <a:rPr lang="en-US" sz="2400" i="1" dirty="0">
                <a:latin typeface="Benguiat Frisky" pitchFamily="66" charset="0"/>
              </a:rPr>
              <a:t>p</a:t>
            </a:r>
            <a:r>
              <a:rPr lang="en-US" sz="2400" dirty="0">
                <a:latin typeface="Benguiat Frisky" pitchFamily="66" charset="0"/>
              </a:rPr>
              <a:t>)) = </a:t>
            </a:r>
            <a:r>
              <a:rPr lang="en-US" sz="2400" i="1" dirty="0">
                <a:latin typeface="Benguiat Frisky" pitchFamily="66" charset="0"/>
                <a:sym typeface="Symbol" pitchFamily="18" charset="2"/>
              </a:rPr>
              <a:t>w</a:t>
            </a:r>
            <a:r>
              <a:rPr lang="en-US" sz="2400" i="1" baseline="-25000" dirty="0">
                <a:latin typeface="Benguiat Frisky" pitchFamily="66" charset="0"/>
                <a:sym typeface="Symbol" pitchFamily="18" charset="2"/>
              </a:rPr>
              <a:t>0</a:t>
            </a:r>
            <a:r>
              <a:rPr lang="en-US" sz="2400" dirty="0">
                <a:latin typeface="Benguiat Frisky" pitchFamily="66" charset="0"/>
              </a:rPr>
              <a:t> + </a:t>
            </a:r>
            <a:r>
              <a:rPr lang="en-US" sz="2400" i="1" dirty="0" err="1">
                <a:latin typeface="Benguiat Frisky" pitchFamily="66" charset="0"/>
              </a:rPr>
              <a:t>w</a:t>
            </a:r>
            <a:r>
              <a:rPr lang="en-US" sz="2400" dirty="0" err="1">
                <a:latin typeface="Benguiat Frisky" pitchFamily="66" charset="0"/>
                <a:sym typeface="Symbol" panose="05050102010706020507" pitchFamily="18" charset="2"/>
              </a:rPr>
              <a:t></a:t>
            </a:r>
            <a:r>
              <a:rPr lang="en-US" sz="2400" i="1" dirty="0" err="1">
                <a:latin typeface="Benguiat Frisky" pitchFamily="66" charset="0"/>
                <a:sym typeface="Symbol" panose="05050102010706020507" pitchFamily="18" charset="2"/>
              </a:rPr>
              <a:t>H</a:t>
            </a:r>
            <a:endParaRPr lang="en-US" sz="2400" i="1" dirty="0">
              <a:latin typeface="Benguiat Frisky" pitchFamily="66" charset="0"/>
            </a:endParaRPr>
          </a:p>
          <a:p>
            <a:pPr eaLnBrk="1" hangingPunct="1">
              <a:lnSpc>
                <a:spcPct val="90000"/>
              </a:lnSpc>
              <a:buClr>
                <a:schemeClr val="hlink"/>
              </a:buClr>
              <a:buFont typeface="Wingdings" pitchFamily="2" charset="2"/>
              <a:buChar char="§"/>
            </a:pPr>
            <a:r>
              <a:rPr lang="en-US" sz="2400" i="1" dirty="0">
                <a:latin typeface="Benguiat Frisky" pitchFamily="66" charset="0"/>
              </a:rPr>
              <a:t>p</a:t>
            </a:r>
            <a:r>
              <a:rPr lang="en-US" sz="2400" dirty="0">
                <a:latin typeface="Benguiat Frisky" pitchFamily="66" charset="0"/>
              </a:rPr>
              <a:t> is the probability of class-1, </a:t>
            </a:r>
            <a:r>
              <a:rPr lang="en-US" sz="2400" i="1" dirty="0">
                <a:latin typeface="Benguiat Frisky" pitchFamily="66" charset="0"/>
              </a:rPr>
              <a:t>P</a:t>
            </a:r>
            <a:r>
              <a:rPr lang="en-US" sz="2400" dirty="0">
                <a:latin typeface="Benguiat Frisky" pitchFamily="66" charset="0"/>
              </a:rPr>
              <a:t>(</a:t>
            </a:r>
            <a:r>
              <a:rPr lang="en-US" sz="2400" i="1" dirty="0">
                <a:latin typeface="Benguiat Frisky" pitchFamily="66" charset="0"/>
              </a:rPr>
              <a:t>r</a:t>
            </a:r>
            <a:r>
              <a:rPr lang="en-US" sz="2400" dirty="0">
                <a:latin typeface="Benguiat Frisky" pitchFamily="66" charset="0"/>
              </a:rPr>
              <a:t>=1 | </a:t>
            </a:r>
            <a:r>
              <a:rPr lang="en-US" sz="2400" i="1" dirty="0">
                <a:latin typeface="Benguiat Frisky" pitchFamily="66" charset="0"/>
              </a:rPr>
              <a:t>H</a:t>
            </a:r>
            <a:r>
              <a:rPr lang="en-US" sz="2400" dirty="0">
                <a:latin typeface="Benguiat Frisky" pitchFamily="66" charset="0"/>
              </a:rPr>
              <a:t>) </a:t>
            </a:r>
          </a:p>
          <a:p>
            <a:pPr lvl="1" eaLnBrk="1" hangingPunct="1">
              <a:lnSpc>
                <a:spcPct val="90000"/>
              </a:lnSpc>
              <a:buClr>
                <a:schemeClr val="hlink"/>
              </a:buClr>
              <a:buFont typeface="Wingdings" pitchFamily="2" charset="2"/>
              <a:buChar char="§"/>
            </a:pPr>
            <a:r>
              <a:rPr lang="en-US" sz="2000" dirty="0">
                <a:latin typeface="Benguiat Frisky" pitchFamily="66" charset="0"/>
              </a:rPr>
              <a:t>Range is [0, 1]</a:t>
            </a:r>
          </a:p>
          <a:p>
            <a:pPr eaLnBrk="1" hangingPunct="1">
              <a:lnSpc>
                <a:spcPct val="90000"/>
              </a:lnSpc>
              <a:buClr>
                <a:schemeClr val="hlink"/>
              </a:buClr>
              <a:buFont typeface="Wingdings" pitchFamily="2" charset="2"/>
              <a:buChar char="§"/>
            </a:pPr>
            <a:r>
              <a:rPr lang="en-US" sz="2400" i="1" dirty="0">
                <a:latin typeface="Benguiat Frisky" pitchFamily="66" charset="0"/>
              </a:rPr>
              <a:t>p</a:t>
            </a:r>
            <a:r>
              <a:rPr lang="en-US" sz="2400" dirty="0">
                <a:latin typeface="Benguiat Frisky" pitchFamily="66" charset="0"/>
              </a:rPr>
              <a:t>/(1</a:t>
            </a:r>
            <a:r>
              <a:rPr lang="en-US" sz="2400" dirty="0">
                <a:sym typeface="Symbol" panose="05050102010706020507" pitchFamily="18" charset="2"/>
              </a:rPr>
              <a:t></a:t>
            </a:r>
            <a:r>
              <a:rPr lang="en-US" sz="2400" i="1" dirty="0">
                <a:latin typeface="Benguiat Frisky" pitchFamily="66" charset="0"/>
              </a:rPr>
              <a:t>p</a:t>
            </a:r>
            <a:r>
              <a:rPr lang="en-US" sz="2400" dirty="0">
                <a:latin typeface="Benguiat Frisky" pitchFamily="66" charset="0"/>
              </a:rPr>
              <a:t>) is the “odds ratio”</a:t>
            </a:r>
          </a:p>
          <a:p>
            <a:pPr lvl="1" eaLnBrk="1" hangingPunct="1">
              <a:lnSpc>
                <a:spcPct val="90000"/>
              </a:lnSpc>
              <a:buClr>
                <a:schemeClr val="hlink"/>
              </a:buClr>
              <a:buFont typeface="Wingdings" pitchFamily="2" charset="2"/>
              <a:buChar char="§"/>
            </a:pPr>
            <a:r>
              <a:rPr lang="en-US" sz="2000" dirty="0">
                <a:latin typeface="Benguiat Frisky" pitchFamily="66" charset="0"/>
              </a:rPr>
              <a:t>Range is [0, ∞)</a:t>
            </a:r>
          </a:p>
          <a:p>
            <a:pPr eaLnBrk="1" hangingPunct="1">
              <a:lnSpc>
                <a:spcPct val="90000"/>
              </a:lnSpc>
              <a:buClr>
                <a:schemeClr val="hlink"/>
              </a:buClr>
              <a:buFont typeface="Wingdings" pitchFamily="2" charset="2"/>
              <a:buChar char="§"/>
            </a:pPr>
            <a:r>
              <a:rPr lang="en-US" sz="2400" dirty="0">
                <a:latin typeface="Benguiat Frisky" pitchFamily="66" charset="0"/>
              </a:rPr>
              <a:t>log(</a:t>
            </a:r>
            <a:r>
              <a:rPr lang="en-US" sz="2400" i="1" dirty="0">
                <a:latin typeface="Benguiat Frisky" pitchFamily="66" charset="0"/>
              </a:rPr>
              <a:t>p</a:t>
            </a:r>
            <a:r>
              <a:rPr lang="en-US" sz="2400" dirty="0">
                <a:latin typeface="Benguiat Frisky" pitchFamily="66" charset="0"/>
              </a:rPr>
              <a:t>/(1</a:t>
            </a:r>
            <a:r>
              <a:rPr lang="en-US" sz="2400" dirty="0">
                <a:sym typeface="Symbol" panose="05050102010706020507" pitchFamily="18" charset="2"/>
              </a:rPr>
              <a:t></a:t>
            </a:r>
            <a:r>
              <a:rPr lang="en-US" sz="2400" i="1" dirty="0">
                <a:latin typeface="Benguiat Frisky" pitchFamily="66" charset="0"/>
              </a:rPr>
              <a:t>p</a:t>
            </a:r>
            <a:r>
              <a:rPr lang="en-US" sz="2400" dirty="0">
                <a:latin typeface="Benguiat Frisky" pitchFamily="66" charset="0"/>
              </a:rPr>
              <a:t>)): log odds ratio, or “logit”</a:t>
            </a:r>
          </a:p>
          <a:p>
            <a:pPr lvl="1" eaLnBrk="1" hangingPunct="1">
              <a:lnSpc>
                <a:spcPct val="90000"/>
              </a:lnSpc>
              <a:buClr>
                <a:schemeClr val="hlink"/>
              </a:buClr>
              <a:buFont typeface="Wingdings" pitchFamily="2" charset="2"/>
              <a:buChar char="§"/>
            </a:pPr>
            <a:r>
              <a:rPr lang="en-US" sz="2000" dirty="0">
                <a:latin typeface="Benguiat Frisky" pitchFamily="66" charset="0"/>
              </a:rPr>
              <a:t>Range is (-∞, +∞)</a:t>
            </a:r>
            <a:endParaRPr lang="en-US" sz="2000" dirty="0"/>
          </a:p>
          <a:p>
            <a:pPr eaLnBrk="1" hangingPunct="1">
              <a:lnSpc>
                <a:spcPct val="90000"/>
              </a:lnSpc>
              <a:buClr>
                <a:schemeClr val="hlink"/>
              </a:buClr>
              <a:buFont typeface="Wingdings" pitchFamily="2" charset="2"/>
              <a:buChar char="§"/>
            </a:pPr>
            <a:endParaRPr lang="en-US" sz="2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233821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2" name="Picture 2" descr="https://upload.wikimedia.org/wikipedia/commons/thumb/8/88/Logistic-curve.svg/320px-Logistic-curve.svg.png">
            <a:extLst>
              <a:ext uri="{FF2B5EF4-FFF2-40B4-BE49-F238E27FC236}">
                <a16:creationId xmlns:a16="http://schemas.microsoft.com/office/drawing/2014/main" id="{F81B44AC-D0B6-4AAB-97F2-19E2935D489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69825" y="4087904"/>
            <a:ext cx="3777803" cy="2514600"/>
          </a:xfrm>
          <a:prstGeom prst="rect">
            <a:avLst/>
          </a:prstGeom>
          <a:noFill/>
          <a:extLst>
            <a:ext uri="{909E8E84-426E-40DD-AFC4-6F175D3DCCD1}">
              <a14:hiddenFill xmlns:a14="http://schemas.microsoft.com/office/drawing/2010/main">
                <a:solidFill>
                  <a:srgbClr val="FFFFFF"/>
                </a:solidFill>
              </a14:hiddenFill>
            </a:ext>
          </a:extLst>
        </p:spPr>
      </p:pic>
      <p:sp>
        <p:nvSpPr>
          <p:cNvPr id="12291" name="Rectangle 2"/>
          <p:cNvSpPr>
            <a:spLocks noGrp="1" noChangeArrowheads="1"/>
          </p:cNvSpPr>
          <p:nvPr>
            <p:ph type="title"/>
          </p:nvPr>
        </p:nvSpPr>
        <p:spPr>
          <a:xfrm>
            <a:off x="457200" y="152400"/>
            <a:ext cx="8229600" cy="1143000"/>
          </a:xfrm>
          <a:noFill/>
        </p:spPr>
        <p:txBody>
          <a:bodyPr lIns="92075" tIns="46038" rIns="92075" bIns="46038"/>
          <a:lstStyle/>
          <a:p>
            <a:pPr eaLnBrk="1" hangingPunct="1"/>
            <a:r>
              <a:rPr lang="en-US" sz="4000" b="1" dirty="0"/>
              <a:t>Logit Function</a:t>
            </a:r>
          </a:p>
        </p:txBody>
      </p:sp>
      <p:sp>
        <p:nvSpPr>
          <p:cNvPr id="51203" name="Rectangle 3"/>
          <p:cNvSpPr>
            <a:spLocks noGrp="1" noChangeArrowheads="1"/>
          </p:cNvSpPr>
          <p:nvPr>
            <p:ph type="body" idx="1"/>
          </p:nvPr>
        </p:nvSpPr>
        <p:spPr>
          <a:noFill/>
        </p:spPr>
        <p:txBody>
          <a:bodyPr lIns="92075" tIns="46038" rIns="92075" bIns="46038"/>
          <a:lstStyle/>
          <a:p>
            <a:pPr eaLnBrk="1" hangingPunct="1">
              <a:lnSpc>
                <a:spcPct val="90000"/>
              </a:lnSpc>
              <a:buFontTx/>
              <a:buNone/>
            </a:pPr>
            <a:r>
              <a:rPr lang="en-US" sz="2400" i="1" dirty="0">
                <a:latin typeface="Arial" panose="020B0604020202020204" pitchFamily="34" charset="0"/>
                <a:cs typeface="Arial" panose="020B0604020202020204" pitchFamily="34" charset="0"/>
              </a:rPr>
              <a:t>a</a:t>
            </a:r>
            <a:r>
              <a:rPr lang="en-US" sz="2400" dirty="0">
                <a:latin typeface="Arial" panose="020B0604020202020204" pitchFamily="34" charset="0"/>
                <a:cs typeface="Arial" panose="020B0604020202020204" pitchFamily="34" charset="0"/>
              </a:rPr>
              <a:t>= logit(</a:t>
            </a:r>
            <a:r>
              <a:rPr lang="en-US" sz="2400" i="1" dirty="0">
                <a:latin typeface="Arial" panose="020B0604020202020204" pitchFamily="34" charset="0"/>
                <a:cs typeface="Arial" panose="020B0604020202020204" pitchFamily="34" charset="0"/>
              </a:rPr>
              <a:t>p</a:t>
            </a:r>
            <a:r>
              <a:rPr lang="en-US" sz="2400" dirty="0">
                <a:latin typeface="Arial" panose="020B0604020202020204" pitchFamily="34" charset="0"/>
                <a:cs typeface="Arial" panose="020B0604020202020204" pitchFamily="34" charset="0"/>
              </a:rPr>
              <a:t>) = log(</a:t>
            </a:r>
            <a:r>
              <a:rPr lang="en-US" sz="2400" i="1" dirty="0">
                <a:latin typeface="Arial" panose="020B0604020202020204" pitchFamily="34" charset="0"/>
                <a:cs typeface="Arial" panose="020B0604020202020204" pitchFamily="34" charset="0"/>
              </a:rPr>
              <a:t>p</a:t>
            </a:r>
            <a:r>
              <a:rPr lang="en-US" sz="2400" dirty="0">
                <a:latin typeface="Arial" panose="020B0604020202020204" pitchFamily="34" charset="0"/>
                <a:cs typeface="Arial" panose="020B0604020202020204" pitchFamily="34" charset="0"/>
              </a:rPr>
              <a:t>/(1</a:t>
            </a:r>
            <a:r>
              <a:rPr lang="en-US" sz="2400" dirty="0">
                <a:sym typeface="Symbol" panose="05050102010706020507" pitchFamily="18" charset="2"/>
              </a:rPr>
              <a:t></a:t>
            </a:r>
            <a:r>
              <a:rPr lang="en-US" sz="2400" i="1" dirty="0">
                <a:latin typeface="Arial" panose="020B0604020202020204" pitchFamily="34" charset="0"/>
                <a:cs typeface="Arial" panose="020B0604020202020204" pitchFamily="34" charset="0"/>
              </a:rPr>
              <a:t>p</a:t>
            </a:r>
            <a:r>
              <a:rPr lang="en-US" sz="2400" dirty="0">
                <a:latin typeface="Arial" panose="020B0604020202020204" pitchFamily="34" charset="0"/>
                <a:cs typeface="Arial" panose="020B0604020202020204" pitchFamily="34" charset="0"/>
              </a:rPr>
              <a:t>))</a:t>
            </a:r>
          </a:p>
          <a:p>
            <a:pPr marL="0" indent="0" eaLnBrk="1" hangingPunct="1">
              <a:lnSpc>
                <a:spcPct val="90000"/>
              </a:lnSpc>
              <a:buClr>
                <a:schemeClr val="hlink"/>
              </a:buClr>
              <a:buNone/>
            </a:pPr>
            <a:endParaRPr lang="en-US" sz="2400" dirty="0"/>
          </a:p>
          <a:p>
            <a:pPr marL="0" indent="0" eaLnBrk="1" hangingPunct="1">
              <a:lnSpc>
                <a:spcPct val="90000"/>
              </a:lnSpc>
              <a:buClr>
                <a:schemeClr val="hlink"/>
              </a:buClr>
              <a:buNone/>
            </a:pPr>
            <a:r>
              <a:rPr lang="en-US" sz="2400" dirty="0"/>
              <a:t>By simple algebraic manipulation,</a:t>
            </a:r>
          </a:p>
          <a:p>
            <a:pPr lvl="1" eaLnBrk="1" hangingPunct="1">
              <a:lnSpc>
                <a:spcPct val="90000"/>
              </a:lnSpc>
              <a:buClr>
                <a:schemeClr val="hlink"/>
              </a:buClr>
              <a:buFont typeface="Wingdings" pitchFamily="2" charset="2"/>
              <a:buChar char="§"/>
            </a:pPr>
            <a:r>
              <a:rPr lang="en-US" sz="2400" i="1" dirty="0"/>
              <a:t>p</a:t>
            </a:r>
            <a:r>
              <a:rPr lang="en-US" sz="2400" dirty="0"/>
              <a:t> = exp(</a:t>
            </a:r>
            <a:r>
              <a:rPr lang="en-US" sz="2400" i="1" dirty="0"/>
              <a:t>a</a:t>
            </a:r>
            <a:r>
              <a:rPr lang="en-US" sz="2400" dirty="0"/>
              <a:t>) / (1 + exp(</a:t>
            </a:r>
            <a:r>
              <a:rPr lang="en-US" sz="2400" i="1" dirty="0"/>
              <a:t>a</a:t>
            </a:r>
            <a:r>
              <a:rPr lang="en-US" sz="2400" dirty="0"/>
              <a:t>)) </a:t>
            </a:r>
          </a:p>
          <a:p>
            <a:pPr lvl="1" eaLnBrk="1" hangingPunct="1">
              <a:lnSpc>
                <a:spcPct val="90000"/>
              </a:lnSpc>
              <a:buClr>
                <a:schemeClr val="hlink"/>
              </a:buClr>
              <a:buFont typeface="Wingdings" pitchFamily="2" charset="2"/>
              <a:buChar char="§"/>
            </a:pPr>
            <a:r>
              <a:rPr lang="en-US" sz="2400" i="1" dirty="0"/>
              <a:t>p</a:t>
            </a:r>
            <a:r>
              <a:rPr lang="en-US" sz="2400" dirty="0"/>
              <a:t> = 1 / (1 + exp(</a:t>
            </a:r>
            <a:r>
              <a:rPr lang="en-US" sz="2400" dirty="0">
                <a:sym typeface="Symbol" panose="05050102010706020507" pitchFamily="18" charset="2"/>
              </a:rPr>
              <a:t></a:t>
            </a:r>
            <a:r>
              <a:rPr lang="en-US" sz="2400" i="1" dirty="0"/>
              <a:t>a</a:t>
            </a:r>
            <a:r>
              <a:rPr lang="en-US" sz="2400" dirty="0"/>
              <a:t>)) </a:t>
            </a:r>
          </a:p>
          <a:p>
            <a:pPr marL="457200" lvl="1" indent="0" eaLnBrk="1" hangingPunct="1">
              <a:lnSpc>
                <a:spcPct val="90000"/>
              </a:lnSpc>
              <a:buClr>
                <a:schemeClr val="hlink"/>
              </a:buClr>
              <a:buNone/>
            </a:pPr>
            <a:endParaRPr lang="en-US" sz="2400" dirty="0"/>
          </a:p>
          <a:p>
            <a:pPr eaLnBrk="1" hangingPunct="1">
              <a:lnSpc>
                <a:spcPct val="90000"/>
              </a:lnSpc>
              <a:buClr>
                <a:schemeClr val="hlink"/>
              </a:buClr>
              <a:buFont typeface="Wingdings" pitchFamily="2" charset="2"/>
              <a:buChar char="§"/>
            </a:pPr>
            <a:r>
              <a:rPr lang="en-US" sz="2400" dirty="0">
                <a:latin typeface="Benguiat Frisky" pitchFamily="66" charset="0"/>
              </a:rPr>
              <a:t>The inverse of logit is </a:t>
            </a:r>
            <a:br>
              <a:rPr lang="en-US" sz="2400" dirty="0">
                <a:latin typeface="Benguiat Frisky" pitchFamily="66" charset="0"/>
              </a:rPr>
            </a:br>
            <a:r>
              <a:rPr lang="en-US" sz="2400" dirty="0">
                <a:latin typeface="Benguiat Frisky" pitchFamily="66" charset="0"/>
              </a:rPr>
              <a:t>logistic sigmoid, “</a:t>
            </a:r>
            <a:r>
              <a:rPr lang="en-US" sz="2400" dirty="0" err="1">
                <a:latin typeface="Benguiat Frisky" pitchFamily="66" charset="0"/>
              </a:rPr>
              <a:t>logsig</a:t>
            </a:r>
            <a:r>
              <a:rPr lang="en-US" sz="2400" dirty="0">
                <a:latin typeface="Benguiat Frisky" pitchFamily="66" charset="0"/>
              </a:rPr>
              <a:t>”</a:t>
            </a:r>
          </a:p>
          <a:p>
            <a:pPr eaLnBrk="1" hangingPunct="1">
              <a:lnSpc>
                <a:spcPct val="90000"/>
              </a:lnSpc>
              <a:buFontTx/>
              <a:buNone/>
            </a:pPr>
            <a:r>
              <a:rPr lang="en-US" sz="2400" i="1" dirty="0">
                <a:latin typeface="Benguiat Frisky" pitchFamily="66" charset="0"/>
              </a:rPr>
              <a:t>p</a:t>
            </a:r>
            <a:r>
              <a:rPr lang="en-US" sz="2400" dirty="0">
                <a:latin typeface="Benguiat Frisky" pitchFamily="66" charset="0"/>
              </a:rPr>
              <a:t> = </a:t>
            </a:r>
            <a:r>
              <a:rPr lang="en-US" sz="2400" dirty="0" err="1">
                <a:latin typeface="Benguiat Frisky" pitchFamily="66" charset="0"/>
              </a:rPr>
              <a:t>logsig</a:t>
            </a:r>
            <a:r>
              <a:rPr lang="en-US" sz="2400" dirty="0">
                <a:latin typeface="Benguiat Frisky" pitchFamily="66" charset="0"/>
              </a:rPr>
              <a:t>(</a:t>
            </a:r>
            <a:r>
              <a:rPr lang="en-US" sz="2400" i="1" dirty="0"/>
              <a:t>a</a:t>
            </a:r>
            <a:r>
              <a:rPr lang="en-US" sz="2400" dirty="0">
                <a:latin typeface="Benguiat Frisky" pitchFamily="66" charset="0"/>
              </a:rPr>
              <a:t>)</a:t>
            </a:r>
          </a:p>
          <a:p>
            <a:pPr eaLnBrk="1" hangingPunct="1">
              <a:lnSpc>
                <a:spcPct val="90000"/>
              </a:lnSpc>
              <a:buClr>
                <a:schemeClr val="hlink"/>
              </a:buClr>
              <a:buFont typeface="Wingdings" pitchFamily="2" charset="2"/>
              <a:buChar char="§"/>
            </a:pPr>
            <a:endParaRPr lang="en-US" sz="2400" dirty="0"/>
          </a:p>
        </p:txBody>
      </p:sp>
      <p:pic>
        <p:nvPicPr>
          <p:cNvPr id="10242" name="Picture 2" descr="https://upload.wikimedia.org/wikipedia/commons/thumb/c/c8/Logit.svg/350px-Logit.svg.png">
            <a:extLst>
              <a:ext uri="{FF2B5EF4-FFF2-40B4-BE49-F238E27FC236}">
                <a16:creationId xmlns:a16="http://schemas.microsoft.com/office/drawing/2014/main" id="{1A04BC7D-E3EE-4F1F-A0B7-0D0775B39F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72150" y="1143000"/>
            <a:ext cx="3333750" cy="2171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32702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10" name="Rectangle 2"/>
          <p:cNvSpPr>
            <a:spLocks noGrp="1" noChangeArrowheads="1"/>
          </p:cNvSpPr>
          <p:nvPr>
            <p:ph type="title"/>
          </p:nvPr>
        </p:nvSpPr>
        <p:spPr>
          <a:xfrm>
            <a:off x="0" y="274638"/>
            <a:ext cx="9144000" cy="1143000"/>
          </a:xfrm>
        </p:spPr>
        <p:txBody>
          <a:bodyPr/>
          <a:lstStyle/>
          <a:p>
            <a:r>
              <a:rPr lang="en-US" sz="4000" dirty="0"/>
              <a:t>Remember w</a:t>
            </a:r>
            <a:r>
              <a:rPr lang="tr-TR" sz="4000" dirty="0"/>
              <a:t>hat a </a:t>
            </a:r>
            <a:r>
              <a:rPr lang="en-US" sz="4000" dirty="0"/>
              <a:t>p</a:t>
            </a:r>
            <a:r>
              <a:rPr lang="tr-TR" sz="4000" dirty="0"/>
              <a:t>erceptron </a:t>
            </a:r>
            <a:r>
              <a:rPr lang="en-US" sz="4000" dirty="0"/>
              <a:t>d</a:t>
            </a:r>
            <a:r>
              <a:rPr lang="tr-TR" sz="4000" dirty="0"/>
              <a:t>oes</a:t>
            </a:r>
            <a:r>
              <a:rPr lang="en-US" sz="4000" dirty="0"/>
              <a:t> …</a:t>
            </a:r>
            <a:r>
              <a:rPr lang="tr-TR" sz="4000" dirty="0"/>
              <a:t> </a:t>
            </a:r>
          </a:p>
        </p:txBody>
      </p:sp>
      <p:sp>
        <p:nvSpPr>
          <p:cNvPr id="401426" name="Rectangle 18"/>
          <p:cNvSpPr>
            <a:spLocks noGrp="1" noChangeArrowheads="1"/>
          </p:cNvSpPr>
          <p:nvPr>
            <p:ph sz="quarter" idx="2"/>
          </p:nvPr>
        </p:nvSpPr>
        <p:spPr>
          <a:xfrm>
            <a:off x="304800" y="1417638"/>
            <a:ext cx="8763000" cy="4168140"/>
          </a:xfrm>
        </p:spPr>
        <p:txBody>
          <a:bodyPr>
            <a:normAutofit/>
          </a:bodyPr>
          <a:lstStyle/>
          <a:p>
            <a:pPr marL="0" indent="0">
              <a:buNone/>
            </a:pPr>
            <a:r>
              <a:rPr lang="en-US" sz="2800" dirty="0">
                <a:solidFill>
                  <a:schemeClr val="tx2"/>
                </a:solidFill>
                <a:latin typeface="+mj-lt"/>
              </a:rPr>
              <a:t>…for c</a:t>
            </a:r>
            <a:r>
              <a:rPr lang="tr-TR" sz="2800" dirty="0">
                <a:solidFill>
                  <a:schemeClr val="tx2"/>
                </a:solidFill>
                <a:latin typeface="+mj-lt"/>
              </a:rPr>
              <a:t>lassification</a:t>
            </a:r>
            <a:r>
              <a:rPr lang="en-US" sz="2800" dirty="0">
                <a:solidFill>
                  <a:schemeClr val="tx2"/>
                </a:solidFill>
                <a:latin typeface="+mj-lt"/>
              </a:rPr>
              <a:t> it returns 0 or 1* based on</a:t>
            </a:r>
          </a:p>
          <a:p>
            <a:pPr marL="0" indent="0">
              <a:buNone/>
            </a:pPr>
            <a:r>
              <a:rPr lang="en-US" sz="2800" dirty="0">
                <a:solidFill>
                  <a:schemeClr val="tx2"/>
                </a:solidFill>
                <a:latin typeface="+mj-lt"/>
              </a:rPr>
              <a:t>[</a:t>
            </a:r>
            <a:r>
              <a:rPr lang="tr-TR" sz="2800" i="1" dirty="0">
                <a:solidFill>
                  <a:schemeClr val="tx2"/>
                </a:solidFill>
                <a:latin typeface="+mj-lt"/>
              </a:rPr>
              <a:t>w</a:t>
            </a:r>
            <a:r>
              <a:rPr lang="en-US" sz="2800" baseline="30000" dirty="0">
                <a:solidFill>
                  <a:schemeClr val="tx2"/>
                </a:solidFill>
                <a:latin typeface="+mj-lt"/>
              </a:rPr>
              <a:t>T</a:t>
            </a:r>
            <a:r>
              <a:rPr lang="en-US" sz="2800" i="1" dirty="0">
                <a:solidFill>
                  <a:schemeClr val="tx2"/>
                </a:solidFill>
                <a:latin typeface="+mj-lt"/>
              </a:rPr>
              <a:t>x</a:t>
            </a:r>
            <a:r>
              <a:rPr lang="tr-TR" sz="2800" dirty="0">
                <a:solidFill>
                  <a:schemeClr val="tx2"/>
                </a:solidFill>
                <a:latin typeface="+mj-lt"/>
              </a:rPr>
              <a:t>+</a:t>
            </a:r>
            <a:r>
              <a:rPr lang="tr-TR" sz="2800" i="1" dirty="0">
                <a:solidFill>
                  <a:schemeClr val="tx2"/>
                </a:solidFill>
                <a:latin typeface="+mj-lt"/>
              </a:rPr>
              <a:t>w</a:t>
            </a:r>
            <a:r>
              <a:rPr lang="tr-TR" sz="2800" i="1" baseline="-25000" dirty="0">
                <a:solidFill>
                  <a:schemeClr val="tx2"/>
                </a:solidFill>
                <a:latin typeface="+mj-lt"/>
              </a:rPr>
              <a:t>0</a:t>
            </a:r>
            <a:r>
              <a:rPr lang="tr-TR" sz="2800" dirty="0">
                <a:solidFill>
                  <a:schemeClr val="tx2"/>
                </a:solidFill>
                <a:latin typeface="+mj-lt"/>
              </a:rPr>
              <a:t>&gt;0</a:t>
            </a:r>
            <a:r>
              <a:rPr lang="en-US" sz="2800" dirty="0">
                <a:solidFill>
                  <a:schemeClr val="tx2"/>
                </a:solidFill>
                <a:latin typeface="+mj-lt"/>
              </a:rPr>
              <a:t>] (using a step function)</a:t>
            </a:r>
            <a:endParaRPr lang="tr-TR" sz="2800" dirty="0">
              <a:latin typeface="+mj-lt"/>
            </a:endParaRPr>
          </a:p>
        </p:txBody>
      </p:sp>
      <p:sp>
        <p:nvSpPr>
          <p:cNvPr id="70" name="Slide Number Placeholder 5"/>
          <p:cNvSpPr>
            <a:spLocks noGrp="1"/>
          </p:cNvSpPr>
          <p:nvPr>
            <p:ph type="sldNum" sz="quarter" idx="16"/>
          </p:nvPr>
        </p:nvSpPr>
        <p:spPr/>
        <p:txBody>
          <a:bodyPr>
            <a:normAutofit fontScale="25000" lnSpcReduction="20000"/>
          </a:bodyPr>
          <a:lstStyle/>
          <a:p>
            <a:fld id="{9A1D7678-640D-4EA5-9CE4-07B498351891}" type="slidenum">
              <a:rPr lang="tr-TR">
                <a:latin typeface="+mj-lt"/>
              </a:rPr>
              <a:pPr/>
              <a:t>8</a:t>
            </a:fld>
            <a:endParaRPr lang="tr-TR">
              <a:latin typeface="+mj-lt"/>
            </a:endParaRPr>
          </a:p>
        </p:txBody>
      </p:sp>
      <p:grpSp>
        <p:nvGrpSpPr>
          <p:cNvPr id="9" name="Group 8">
            <a:extLst>
              <a:ext uri="{FF2B5EF4-FFF2-40B4-BE49-F238E27FC236}">
                <a16:creationId xmlns:a16="http://schemas.microsoft.com/office/drawing/2014/main" id="{6307E2F4-903C-4C45-9247-33DEF6084B88}"/>
              </a:ext>
            </a:extLst>
          </p:cNvPr>
          <p:cNvGrpSpPr/>
          <p:nvPr/>
        </p:nvGrpSpPr>
        <p:grpSpPr>
          <a:xfrm>
            <a:off x="827584" y="2350467"/>
            <a:ext cx="4310090" cy="5903069"/>
            <a:chOff x="4222723" y="2132856"/>
            <a:chExt cx="4310090" cy="5903069"/>
          </a:xfrm>
        </p:grpSpPr>
        <p:sp>
          <p:nvSpPr>
            <p:cNvPr id="401423" name="Text Box 15"/>
            <p:cNvSpPr txBox="1">
              <a:spLocks noChangeArrowheads="1"/>
            </p:cNvSpPr>
            <p:nvPr/>
          </p:nvSpPr>
          <p:spPr bwMode="auto">
            <a:xfrm>
              <a:off x="4222723" y="4958656"/>
              <a:ext cx="982961" cy="461665"/>
            </a:xfrm>
            <a:prstGeom prst="rect">
              <a:avLst/>
            </a:prstGeom>
            <a:noFill/>
            <a:ln w="9525">
              <a:noFill/>
              <a:miter lim="800000"/>
              <a:headEnd/>
              <a:tailEnd/>
            </a:ln>
            <a:effectLst/>
          </p:spPr>
          <p:txBody>
            <a:bodyPr wrap="none">
              <a:spAutoFit/>
            </a:bodyPr>
            <a:lstStyle/>
            <a:p>
              <a:r>
                <a:rPr lang="tr-TR" sz="2400" i="1" dirty="0">
                  <a:latin typeface="+mj-lt"/>
                </a:rPr>
                <a:t>x</a:t>
              </a:r>
              <a:r>
                <a:rPr lang="tr-TR" sz="2400" i="1" baseline="-25000" dirty="0">
                  <a:latin typeface="+mj-lt"/>
                </a:rPr>
                <a:t>0</a:t>
              </a:r>
              <a:r>
                <a:rPr lang="tr-TR" sz="2400" dirty="0">
                  <a:latin typeface="+mj-lt"/>
                </a:rPr>
                <a:t>=+1</a:t>
              </a:r>
            </a:p>
          </p:txBody>
        </p:sp>
        <p:sp>
          <p:nvSpPr>
            <p:cNvPr id="401427" name="Line 19"/>
            <p:cNvSpPr>
              <a:spLocks noChangeShapeType="1"/>
            </p:cNvSpPr>
            <p:nvPr/>
          </p:nvSpPr>
          <p:spPr bwMode="auto">
            <a:xfrm>
              <a:off x="7092950" y="4005263"/>
              <a:ext cx="1439863" cy="1587"/>
            </a:xfrm>
            <a:prstGeom prst="line">
              <a:avLst/>
            </a:prstGeom>
            <a:noFill/>
            <a:ln w="9525">
              <a:solidFill>
                <a:schemeClr val="tx1"/>
              </a:solidFill>
              <a:round/>
              <a:headEnd/>
              <a:tailEnd type="triangle" w="med" len="med"/>
            </a:ln>
            <a:effectLst/>
          </p:spPr>
          <p:txBody>
            <a:bodyPr/>
            <a:lstStyle/>
            <a:p>
              <a:endParaRPr lang="tr-TR">
                <a:latin typeface="+mj-lt"/>
              </a:endParaRPr>
            </a:p>
          </p:txBody>
        </p:sp>
        <p:sp>
          <p:nvSpPr>
            <p:cNvPr id="401428" name="Oval 20"/>
            <p:cNvSpPr>
              <a:spLocks noChangeArrowheads="1"/>
            </p:cNvSpPr>
            <p:nvPr/>
          </p:nvSpPr>
          <p:spPr bwMode="auto">
            <a:xfrm>
              <a:off x="5797550" y="2852738"/>
              <a:ext cx="431800" cy="431800"/>
            </a:xfrm>
            <a:prstGeom prst="ellipse">
              <a:avLst/>
            </a:prstGeom>
            <a:solidFill>
              <a:srgbClr val="99CCFF"/>
            </a:solidFill>
            <a:ln w="9525">
              <a:solidFill>
                <a:schemeClr val="tx1"/>
              </a:solidFill>
              <a:round/>
              <a:headEnd/>
              <a:tailEnd/>
            </a:ln>
            <a:effectLst/>
          </p:spPr>
          <p:txBody>
            <a:bodyPr wrap="none" anchor="ctr"/>
            <a:lstStyle/>
            <a:p>
              <a:pPr algn="ctr"/>
              <a:endParaRPr lang="en-GB">
                <a:solidFill>
                  <a:srgbClr val="99CCFF"/>
                </a:solidFill>
                <a:latin typeface="+mj-lt"/>
              </a:endParaRPr>
            </a:p>
          </p:txBody>
        </p:sp>
        <p:sp>
          <p:nvSpPr>
            <p:cNvPr id="401429" name="Oval 21"/>
            <p:cNvSpPr>
              <a:spLocks noChangeArrowheads="1"/>
            </p:cNvSpPr>
            <p:nvPr/>
          </p:nvSpPr>
          <p:spPr bwMode="auto">
            <a:xfrm>
              <a:off x="5797550" y="4652963"/>
              <a:ext cx="431800" cy="431800"/>
            </a:xfrm>
            <a:prstGeom prst="ellipse">
              <a:avLst/>
            </a:prstGeom>
            <a:solidFill>
              <a:schemeClr val="accent1"/>
            </a:solidFill>
            <a:ln w="9525">
              <a:solidFill>
                <a:schemeClr val="tx1"/>
              </a:solidFill>
              <a:round/>
              <a:headEnd/>
              <a:tailEnd/>
            </a:ln>
            <a:effectLst/>
          </p:spPr>
          <p:txBody>
            <a:bodyPr wrap="none" anchor="ctr"/>
            <a:lstStyle/>
            <a:p>
              <a:endParaRPr lang="tr-TR">
                <a:latin typeface="+mj-lt"/>
              </a:endParaRPr>
            </a:p>
          </p:txBody>
        </p:sp>
        <p:sp>
          <p:nvSpPr>
            <p:cNvPr id="401430" name="Line 22"/>
            <p:cNvSpPr>
              <a:spLocks noChangeShapeType="1"/>
            </p:cNvSpPr>
            <p:nvPr/>
          </p:nvSpPr>
          <p:spPr bwMode="auto">
            <a:xfrm flipV="1">
              <a:off x="6013450" y="3286125"/>
              <a:ext cx="0" cy="1366838"/>
            </a:xfrm>
            <a:prstGeom prst="line">
              <a:avLst/>
            </a:prstGeom>
            <a:noFill/>
            <a:ln w="9525">
              <a:solidFill>
                <a:schemeClr val="tx1"/>
              </a:solidFill>
              <a:round/>
              <a:headEnd/>
              <a:tailEnd type="oval" w="med" len="med"/>
            </a:ln>
            <a:effectLst/>
          </p:spPr>
          <p:txBody>
            <a:bodyPr/>
            <a:lstStyle/>
            <a:p>
              <a:endParaRPr lang="tr-TR">
                <a:latin typeface="+mj-lt"/>
              </a:endParaRPr>
            </a:p>
          </p:txBody>
        </p:sp>
        <p:sp>
          <p:nvSpPr>
            <p:cNvPr id="401431" name="Line 23"/>
            <p:cNvSpPr>
              <a:spLocks noChangeShapeType="1"/>
            </p:cNvSpPr>
            <p:nvPr/>
          </p:nvSpPr>
          <p:spPr bwMode="auto">
            <a:xfrm flipV="1">
              <a:off x="4789488" y="3213100"/>
              <a:ext cx="1077912" cy="1439863"/>
            </a:xfrm>
            <a:prstGeom prst="line">
              <a:avLst/>
            </a:prstGeom>
            <a:noFill/>
            <a:ln w="9525">
              <a:solidFill>
                <a:schemeClr val="tx1"/>
              </a:solidFill>
              <a:round/>
              <a:headEnd/>
              <a:tailEnd type="oval" w="med" len="med"/>
            </a:ln>
            <a:effectLst/>
          </p:spPr>
          <p:txBody>
            <a:bodyPr/>
            <a:lstStyle/>
            <a:p>
              <a:endParaRPr lang="tr-TR">
                <a:latin typeface="+mj-lt"/>
              </a:endParaRPr>
            </a:p>
          </p:txBody>
        </p:sp>
        <p:sp>
          <p:nvSpPr>
            <p:cNvPr id="401432" name="Oval 24"/>
            <p:cNvSpPr>
              <a:spLocks noChangeArrowheads="1"/>
            </p:cNvSpPr>
            <p:nvPr/>
          </p:nvSpPr>
          <p:spPr bwMode="auto">
            <a:xfrm>
              <a:off x="4500563" y="4652963"/>
              <a:ext cx="431800" cy="431800"/>
            </a:xfrm>
            <a:prstGeom prst="ellipse">
              <a:avLst/>
            </a:prstGeom>
            <a:noFill/>
            <a:ln w="9525">
              <a:solidFill>
                <a:schemeClr val="tx1"/>
              </a:solidFill>
              <a:round/>
              <a:headEnd/>
              <a:tailEnd/>
            </a:ln>
            <a:effectLst/>
          </p:spPr>
          <p:txBody>
            <a:bodyPr wrap="none" anchor="ctr"/>
            <a:lstStyle/>
            <a:p>
              <a:endParaRPr lang="tr-TR">
                <a:latin typeface="+mj-lt"/>
              </a:endParaRPr>
            </a:p>
          </p:txBody>
        </p:sp>
        <p:sp>
          <p:nvSpPr>
            <p:cNvPr id="401433" name="Text Box 25"/>
            <p:cNvSpPr txBox="1">
              <a:spLocks noChangeArrowheads="1"/>
            </p:cNvSpPr>
            <p:nvPr/>
          </p:nvSpPr>
          <p:spPr bwMode="auto">
            <a:xfrm>
              <a:off x="6027757" y="3409949"/>
              <a:ext cx="404278" cy="461665"/>
            </a:xfrm>
            <a:prstGeom prst="rect">
              <a:avLst/>
            </a:prstGeom>
            <a:noFill/>
            <a:ln w="9525">
              <a:noFill/>
              <a:miter lim="800000"/>
              <a:headEnd/>
              <a:tailEnd/>
            </a:ln>
            <a:effectLst/>
          </p:spPr>
          <p:txBody>
            <a:bodyPr wrap="none">
              <a:spAutoFit/>
            </a:bodyPr>
            <a:lstStyle/>
            <a:p>
              <a:r>
                <a:rPr lang="tr-TR" sz="2400" i="1" dirty="0">
                  <a:latin typeface="+mj-lt"/>
                </a:rPr>
                <a:t>w</a:t>
              </a:r>
            </a:p>
          </p:txBody>
        </p:sp>
        <p:sp>
          <p:nvSpPr>
            <p:cNvPr id="401434" name="Text Box 26"/>
            <p:cNvSpPr txBox="1">
              <a:spLocks noChangeArrowheads="1"/>
            </p:cNvSpPr>
            <p:nvPr/>
          </p:nvSpPr>
          <p:spPr bwMode="auto">
            <a:xfrm>
              <a:off x="4957954" y="3325415"/>
              <a:ext cx="521297" cy="461665"/>
            </a:xfrm>
            <a:prstGeom prst="rect">
              <a:avLst/>
            </a:prstGeom>
            <a:noFill/>
            <a:ln w="9525">
              <a:noFill/>
              <a:miter lim="800000"/>
              <a:headEnd/>
              <a:tailEnd/>
            </a:ln>
            <a:effectLst/>
          </p:spPr>
          <p:txBody>
            <a:bodyPr wrap="none">
              <a:spAutoFit/>
            </a:bodyPr>
            <a:lstStyle/>
            <a:p>
              <a:r>
                <a:rPr lang="tr-TR" sz="2400" i="1" dirty="0">
                  <a:latin typeface="+mj-lt"/>
                </a:rPr>
                <a:t>w</a:t>
              </a:r>
              <a:r>
                <a:rPr lang="tr-TR" sz="2400" i="1" baseline="-25000" dirty="0">
                  <a:latin typeface="+mj-lt"/>
                </a:rPr>
                <a:t>0</a:t>
              </a:r>
            </a:p>
          </p:txBody>
        </p:sp>
        <mc:AlternateContent xmlns:mc="http://schemas.openxmlformats.org/markup-compatibility/2006" xmlns:a14="http://schemas.microsoft.com/office/drawing/2010/main">
          <mc:Choice Requires="a14">
            <p:sp>
              <p:nvSpPr>
                <p:cNvPr id="401435" name="Text Box 27"/>
                <p:cNvSpPr txBox="1">
                  <a:spLocks noChangeArrowheads="1"/>
                </p:cNvSpPr>
                <p:nvPr/>
              </p:nvSpPr>
              <p:spPr bwMode="auto">
                <a:xfrm>
                  <a:off x="6020531" y="2132856"/>
                  <a:ext cx="446404" cy="461665"/>
                </a:xfrm>
                <a:prstGeom prst="rect">
                  <a:avLst/>
                </a:prstGeom>
                <a:noFill/>
                <a:ln w="9525">
                  <a:noFill/>
                  <a:miter lim="800000"/>
                  <a:headEnd/>
                  <a:tailEnd/>
                </a:ln>
                <a:effectLst/>
              </p:spPr>
              <p:txBody>
                <a:bodyPr wrap="none">
                  <a:spAutoFit/>
                </a:bodyPr>
                <a:lstStyle/>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𝑦</m:t>
                        </m:r>
                      </m:oMath>
                    </m:oMathPara>
                  </a14:m>
                  <a:endParaRPr lang="tr-TR" sz="2400" i="1" dirty="0">
                    <a:latin typeface="+mj-lt"/>
                  </a:endParaRPr>
                </a:p>
              </p:txBody>
            </p:sp>
          </mc:Choice>
          <mc:Fallback xmlns="">
            <p:sp>
              <p:nvSpPr>
                <p:cNvPr id="401435" name="Text Box 27"/>
                <p:cNvSpPr txBox="1">
                  <a:spLocks noRot="1" noChangeAspect="1" noMove="1" noResize="1" noEditPoints="1" noAdjustHandles="1" noChangeArrowheads="1" noChangeShapeType="1" noTextEdit="1"/>
                </p:cNvSpPr>
                <p:nvPr/>
              </p:nvSpPr>
              <p:spPr bwMode="auto">
                <a:xfrm>
                  <a:off x="6020531" y="2132856"/>
                  <a:ext cx="446404" cy="461665"/>
                </a:xfrm>
                <a:prstGeom prst="rect">
                  <a:avLst/>
                </a:prstGeom>
                <a:blipFill>
                  <a:blip r:embed="rId2"/>
                  <a:stretch>
                    <a:fillRect b="-13333"/>
                  </a:stretch>
                </a:blipFill>
                <a:ln w="9525">
                  <a:noFill/>
                  <a:miter lim="800000"/>
                  <a:headEnd/>
                  <a:tailEnd/>
                </a:ln>
                <a:effectLst/>
              </p:spPr>
              <p:txBody>
                <a:bodyPr/>
                <a:lstStyle/>
                <a:p>
                  <a:r>
                    <a:rPr lang="en-US">
                      <a:noFill/>
                    </a:rPr>
                    <a:t> </a:t>
                  </a:r>
                </a:p>
              </p:txBody>
            </p:sp>
          </mc:Fallback>
        </mc:AlternateContent>
        <p:sp>
          <p:nvSpPr>
            <p:cNvPr id="401437" name="Line 29"/>
            <p:cNvSpPr>
              <a:spLocks noChangeShapeType="1"/>
            </p:cNvSpPr>
            <p:nvPr/>
          </p:nvSpPr>
          <p:spPr bwMode="auto">
            <a:xfrm flipV="1">
              <a:off x="7812088" y="2636838"/>
              <a:ext cx="0" cy="2592387"/>
            </a:xfrm>
            <a:prstGeom prst="line">
              <a:avLst/>
            </a:prstGeom>
            <a:noFill/>
            <a:ln w="9525">
              <a:solidFill>
                <a:schemeClr val="tx1"/>
              </a:solidFill>
              <a:round/>
              <a:headEnd/>
              <a:tailEnd type="triangle" w="med" len="med"/>
            </a:ln>
            <a:effectLst/>
          </p:spPr>
          <p:txBody>
            <a:bodyPr/>
            <a:lstStyle/>
            <a:p>
              <a:endParaRPr lang="tr-TR">
                <a:latin typeface="+mj-lt"/>
              </a:endParaRPr>
            </a:p>
          </p:txBody>
        </p:sp>
        <p:sp>
          <p:nvSpPr>
            <p:cNvPr id="401438" name="Line 30"/>
            <p:cNvSpPr>
              <a:spLocks noChangeShapeType="1"/>
            </p:cNvSpPr>
            <p:nvPr/>
          </p:nvSpPr>
          <p:spPr bwMode="auto">
            <a:xfrm flipV="1">
              <a:off x="6948488" y="2781300"/>
              <a:ext cx="1225550" cy="1728788"/>
            </a:xfrm>
            <a:prstGeom prst="line">
              <a:avLst/>
            </a:prstGeom>
            <a:noFill/>
            <a:ln w="9525">
              <a:solidFill>
                <a:srgbClr val="3333FF"/>
              </a:solidFill>
              <a:round/>
              <a:headEnd/>
              <a:tailEnd/>
            </a:ln>
            <a:effectLst/>
          </p:spPr>
          <p:txBody>
            <a:bodyPr/>
            <a:lstStyle/>
            <a:p>
              <a:endParaRPr lang="tr-TR">
                <a:latin typeface="+mj-lt"/>
              </a:endParaRPr>
            </a:p>
          </p:txBody>
        </p:sp>
        <p:sp>
          <p:nvSpPr>
            <p:cNvPr id="401443" name="Text Box 35"/>
            <p:cNvSpPr txBox="1">
              <a:spLocks noChangeArrowheads="1"/>
            </p:cNvSpPr>
            <p:nvPr/>
          </p:nvSpPr>
          <p:spPr bwMode="auto">
            <a:xfrm>
              <a:off x="5838179" y="2781300"/>
              <a:ext cx="356188" cy="461665"/>
            </a:xfrm>
            <a:prstGeom prst="rect">
              <a:avLst/>
            </a:prstGeom>
            <a:noFill/>
            <a:ln w="9525">
              <a:noFill/>
              <a:miter lim="800000"/>
              <a:headEnd/>
              <a:tailEnd/>
            </a:ln>
            <a:effectLst/>
          </p:spPr>
          <p:txBody>
            <a:bodyPr wrap="none">
              <a:spAutoFit/>
            </a:bodyPr>
            <a:lstStyle/>
            <a:p>
              <a:r>
                <a:rPr lang="en-US" sz="2400" i="1" dirty="0">
                  <a:latin typeface="+mn-lt"/>
                  <a:cs typeface="Arial" panose="020B0604020202020204" pitchFamily="34" charset="0"/>
                </a:rPr>
                <a:t>a</a:t>
              </a:r>
              <a:endParaRPr lang="tr-TR" sz="2400" i="1" dirty="0">
                <a:latin typeface="+mn-lt"/>
                <a:cs typeface="Arial" panose="020B0604020202020204" pitchFamily="34" charset="0"/>
              </a:endParaRPr>
            </a:p>
          </p:txBody>
        </p:sp>
        <p:sp>
          <p:nvSpPr>
            <p:cNvPr id="401446" name="Line 38"/>
            <p:cNvSpPr>
              <a:spLocks noChangeShapeType="1"/>
            </p:cNvSpPr>
            <p:nvPr/>
          </p:nvSpPr>
          <p:spPr bwMode="auto">
            <a:xfrm>
              <a:off x="7215206" y="3571876"/>
              <a:ext cx="1008063" cy="0"/>
            </a:xfrm>
            <a:prstGeom prst="line">
              <a:avLst/>
            </a:prstGeom>
            <a:noFill/>
            <a:ln w="28575">
              <a:solidFill>
                <a:srgbClr val="FF0000"/>
              </a:solidFill>
              <a:round/>
              <a:headEnd/>
              <a:tailEnd/>
            </a:ln>
            <a:effectLst/>
          </p:spPr>
          <p:txBody>
            <a:bodyPr/>
            <a:lstStyle/>
            <a:p>
              <a:endParaRPr lang="tr-TR">
                <a:latin typeface="+mj-lt"/>
              </a:endParaRPr>
            </a:p>
          </p:txBody>
        </p:sp>
        <p:sp>
          <p:nvSpPr>
            <p:cNvPr id="401447" name="Line 39"/>
            <p:cNvSpPr>
              <a:spLocks noChangeShapeType="1"/>
            </p:cNvSpPr>
            <p:nvPr/>
          </p:nvSpPr>
          <p:spPr bwMode="auto">
            <a:xfrm>
              <a:off x="6372225" y="4005263"/>
              <a:ext cx="936625" cy="0"/>
            </a:xfrm>
            <a:prstGeom prst="line">
              <a:avLst/>
            </a:prstGeom>
            <a:noFill/>
            <a:ln w="28575">
              <a:solidFill>
                <a:srgbClr val="FF0000"/>
              </a:solidFill>
              <a:round/>
              <a:headEnd/>
              <a:tailEnd/>
            </a:ln>
            <a:effectLst/>
          </p:spPr>
          <p:txBody>
            <a:bodyPr/>
            <a:lstStyle/>
            <a:p>
              <a:endParaRPr lang="tr-TR">
                <a:latin typeface="+mj-lt"/>
              </a:endParaRPr>
            </a:p>
          </p:txBody>
        </p:sp>
        <p:sp>
          <p:nvSpPr>
            <p:cNvPr id="401462" name="Oval 54"/>
            <p:cNvSpPr>
              <a:spLocks noChangeArrowheads="1"/>
            </p:cNvSpPr>
            <p:nvPr/>
          </p:nvSpPr>
          <p:spPr bwMode="auto">
            <a:xfrm>
              <a:off x="4714875" y="7748588"/>
              <a:ext cx="71438" cy="71437"/>
            </a:xfrm>
            <a:prstGeom prst="ellipse">
              <a:avLst/>
            </a:prstGeom>
            <a:solidFill>
              <a:srgbClr val="FF0000"/>
            </a:solidFill>
            <a:ln w="9525">
              <a:solidFill>
                <a:schemeClr val="tx1"/>
              </a:solidFill>
              <a:round/>
              <a:headEnd/>
              <a:tailEnd/>
            </a:ln>
            <a:effectLst/>
          </p:spPr>
          <p:txBody>
            <a:bodyPr wrap="none" anchor="ctr"/>
            <a:lstStyle/>
            <a:p>
              <a:pPr algn="ctr"/>
              <a:endParaRPr lang="en-GB">
                <a:solidFill>
                  <a:srgbClr val="FF0000"/>
                </a:solidFill>
                <a:latin typeface="+mj-lt"/>
              </a:endParaRPr>
            </a:p>
          </p:txBody>
        </p:sp>
        <p:sp>
          <p:nvSpPr>
            <p:cNvPr id="401463" name="Oval 55"/>
            <p:cNvSpPr>
              <a:spLocks noChangeArrowheads="1"/>
            </p:cNvSpPr>
            <p:nvPr/>
          </p:nvSpPr>
          <p:spPr bwMode="auto">
            <a:xfrm>
              <a:off x="4930775" y="7964488"/>
              <a:ext cx="71438" cy="71437"/>
            </a:xfrm>
            <a:prstGeom prst="ellipse">
              <a:avLst/>
            </a:prstGeom>
            <a:solidFill>
              <a:srgbClr val="FF0000"/>
            </a:solidFill>
            <a:ln w="9525">
              <a:solidFill>
                <a:schemeClr val="tx1"/>
              </a:solidFill>
              <a:round/>
              <a:headEnd/>
              <a:tailEnd/>
            </a:ln>
            <a:effectLst/>
          </p:spPr>
          <p:txBody>
            <a:bodyPr wrap="none" anchor="ctr"/>
            <a:lstStyle/>
            <a:p>
              <a:pPr algn="ctr"/>
              <a:endParaRPr lang="en-GB">
                <a:solidFill>
                  <a:srgbClr val="FF0000"/>
                </a:solidFill>
                <a:latin typeface="+mj-lt"/>
              </a:endParaRPr>
            </a:p>
          </p:txBody>
        </p:sp>
        <p:grpSp>
          <p:nvGrpSpPr>
            <p:cNvPr id="401466" name="Group 58"/>
            <p:cNvGrpSpPr>
              <a:grpSpLocks/>
            </p:cNvGrpSpPr>
            <p:nvPr/>
          </p:nvGrpSpPr>
          <p:grpSpPr bwMode="auto">
            <a:xfrm>
              <a:off x="7885113" y="3933825"/>
              <a:ext cx="144462" cy="142875"/>
              <a:chOff x="4150" y="3748"/>
              <a:chExt cx="91" cy="90"/>
            </a:xfrm>
          </p:grpSpPr>
          <p:sp>
            <p:nvSpPr>
              <p:cNvPr id="401464" name="Line 56"/>
              <p:cNvSpPr>
                <a:spLocks noChangeShapeType="1"/>
              </p:cNvSpPr>
              <p:nvPr/>
            </p:nvSpPr>
            <p:spPr bwMode="auto">
              <a:xfrm>
                <a:off x="4150" y="3748"/>
                <a:ext cx="91" cy="90"/>
              </a:xfrm>
              <a:prstGeom prst="line">
                <a:avLst/>
              </a:prstGeom>
              <a:noFill/>
              <a:ln w="9525">
                <a:solidFill>
                  <a:srgbClr val="66FF33"/>
                </a:solidFill>
                <a:round/>
                <a:headEnd/>
                <a:tailEnd/>
              </a:ln>
              <a:effectLst/>
            </p:spPr>
            <p:txBody>
              <a:bodyPr/>
              <a:lstStyle/>
              <a:p>
                <a:endParaRPr lang="tr-TR">
                  <a:latin typeface="+mj-lt"/>
                </a:endParaRPr>
              </a:p>
            </p:txBody>
          </p:sp>
          <p:sp>
            <p:nvSpPr>
              <p:cNvPr id="401465" name="Line 57"/>
              <p:cNvSpPr>
                <a:spLocks noChangeShapeType="1"/>
              </p:cNvSpPr>
              <p:nvPr/>
            </p:nvSpPr>
            <p:spPr bwMode="auto">
              <a:xfrm flipH="1">
                <a:off x="4150" y="3748"/>
                <a:ext cx="91" cy="90"/>
              </a:xfrm>
              <a:prstGeom prst="line">
                <a:avLst/>
              </a:prstGeom>
              <a:noFill/>
              <a:ln w="9525">
                <a:solidFill>
                  <a:srgbClr val="66FF33"/>
                </a:solidFill>
                <a:round/>
                <a:headEnd/>
                <a:tailEnd/>
              </a:ln>
              <a:effectLst/>
            </p:spPr>
            <p:txBody>
              <a:bodyPr/>
              <a:lstStyle/>
              <a:p>
                <a:endParaRPr lang="tr-TR">
                  <a:latin typeface="+mj-lt"/>
                </a:endParaRPr>
              </a:p>
            </p:txBody>
          </p:sp>
        </p:grpSp>
        <p:grpSp>
          <p:nvGrpSpPr>
            <p:cNvPr id="401467" name="Group 59"/>
            <p:cNvGrpSpPr>
              <a:grpSpLocks/>
            </p:cNvGrpSpPr>
            <p:nvPr/>
          </p:nvGrpSpPr>
          <p:grpSpPr bwMode="auto">
            <a:xfrm>
              <a:off x="7451725" y="3933825"/>
              <a:ext cx="144463" cy="142875"/>
              <a:chOff x="4150" y="3748"/>
              <a:chExt cx="91" cy="90"/>
            </a:xfrm>
          </p:grpSpPr>
          <p:sp>
            <p:nvSpPr>
              <p:cNvPr id="401468" name="Line 60"/>
              <p:cNvSpPr>
                <a:spLocks noChangeShapeType="1"/>
              </p:cNvSpPr>
              <p:nvPr/>
            </p:nvSpPr>
            <p:spPr bwMode="auto">
              <a:xfrm>
                <a:off x="4150" y="3748"/>
                <a:ext cx="91" cy="90"/>
              </a:xfrm>
              <a:prstGeom prst="line">
                <a:avLst/>
              </a:prstGeom>
              <a:noFill/>
              <a:ln w="9525">
                <a:solidFill>
                  <a:srgbClr val="66FF33"/>
                </a:solidFill>
                <a:round/>
                <a:headEnd/>
                <a:tailEnd/>
              </a:ln>
              <a:effectLst/>
            </p:spPr>
            <p:txBody>
              <a:bodyPr/>
              <a:lstStyle/>
              <a:p>
                <a:endParaRPr lang="tr-TR">
                  <a:latin typeface="+mj-lt"/>
                </a:endParaRPr>
              </a:p>
            </p:txBody>
          </p:sp>
          <p:sp>
            <p:nvSpPr>
              <p:cNvPr id="401469" name="Line 61"/>
              <p:cNvSpPr>
                <a:spLocks noChangeShapeType="1"/>
              </p:cNvSpPr>
              <p:nvPr/>
            </p:nvSpPr>
            <p:spPr bwMode="auto">
              <a:xfrm flipH="1">
                <a:off x="4150" y="3748"/>
                <a:ext cx="91" cy="90"/>
              </a:xfrm>
              <a:prstGeom prst="line">
                <a:avLst/>
              </a:prstGeom>
              <a:noFill/>
              <a:ln w="9525">
                <a:solidFill>
                  <a:srgbClr val="66FF33"/>
                </a:solidFill>
                <a:round/>
                <a:headEnd/>
                <a:tailEnd/>
              </a:ln>
              <a:effectLst/>
            </p:spPr>
            <p:txBody>
              <a:bodyPr/>
              <a:lstStyle/>
              <a:p>
                <a:endParaRPr lang="tr-TR">
                  <a:latin typeface="+mj-lt"/>
                </a:endParaRPr>
              </a:p>
            </p:txBody>
          </p:sp>
        </p:grpSp>
        <p:grpSp>
          <p:nvGrpSpPr>
            <p:cNvPr id="401470" name="Group 62"/>
            <p:cNvGrpSpPr>
              <a:grpSpLocks/>
            </p:cNvGrpSpPr>
            <p:nvPr/>
          </p:nvGrpSpPr>
          <p:grpSpPr bwMode="auto">
            <a:xfrm>
              <a:off x="7667625" y="3933825"/>
              <a:ext cx="144463" cy="142875"/>
              <a:chOff x="4150" y="3748"/>
              <a:chExt cx="91" cy="90"/>
            </a:xfrm>
          </p:grpSpPr>
          <p:sp>
            <p:nvSpPr>
              <p:cNvPr id="401471" name="Line 63"/>
              <p:cNvSpPr>
                <a:spLocks noChangeShapeType="1"/>
              </p:cNvSpPr>
              <p:nvPr/>
            </p:nvSpPr>
            <p:spPr bwMode="auto">
              <a:xfrm>
                <a:off x="4150" y="3748"/>
                <a:ext cx="91" cy="90"/>
              </a:xfrm>
              <a:prstGeom prst="line">
                <a:avLst/>
              </a:prstGeom>
              <a:noFill/>
              <a:ln w="9525">
                <a:solidFill>
                  <a:srgbClr val="66FF33"/>
                </a:solidFill>
                <a:round/>
                <a:headEnd/>
                <a:tailEnd/>
              </a:ln>
              <a:effectLst/>
            </p:spPr>
            <p:txBody>
              <a:bodyPr/>
              <a:lstStyle/>
              <a:p>
                <a:endParaRPr lang="tr-TR">
                  <a:latin typeface="+mj-lt"/>
                </a:endParaRPr>
              </a:p>
            </p:txBody>
          </p:sp>
          <p:sp>
            <p:nvSpPr>
              <p:cNvPr id="401472" name="Line 64"/>
              <p:cNvSpPr>
                <a:spLocks noChangeShapeType="1"/>
              </p:cNvSpPr>
              <p:nvPr/>
            </p:nvSpPr>
            <p:spPr bwMode="auto">
              <a:xfrm flipH="1">
                <a:off x="4150" y="3748"/>
                <a:ext cx="91" cy="90"/>
              </a:xfrm>
              <a:prstGeom prst="line">
                <a:avLst/>
              </a:prstGeom>
              <a:noFill/>
              <a:ln w="9525">
                <a:solidFill>
                  <a:srgbClr val="66FF33"/>
                </a:solidFill>
                <a:round/>
                <a:headEnd/>
                <a:tailEnd/>
              </a:ln>
              <a:effectLst/>
            </p:spPr>
            <p:txBody>
              <a:bodyPr/>
              <a:lstStyle/>
              <a:p>
                <a:endParaRPr lang="tr-TR">
                  <a:latin typeface="+mj-lt"/>
                </a:endParaRPr>
              </a:p>
            </p:txBody>
          </p:sp>
        </p:grpSp>
        <p:grpSp>
          <p:nvGrpSpPr>
            <p:cNvPr id="401473" name="Group 65"/>
            <p:cNvGrpSpPr>
              <a:grpSpLocks/>
            </p:cNvGrpSpPr>
            <p:nvPr/>
          </p:nvGrpSpPr>
          <p:grpSpPr bwMode="auto">
            <a:xfrm>
              <a:off x="7812088" y="3933825"/>
              <a:ext cx="144462" cy="142875"/>
              <a:chOff x="4150" y="3748"/>
              <a:chExt cx="91" cy="90"/>
            </a:xfrm>
          </p:grpSpPr>
          <p:sp>
            <p:nvSpPr>
              <p:cNvPr id="401474" name="Line 66"/>
              <p:cNvSpPr>
                <a:spLocks noChangeShapeType="1"/>
              </p:cNvSpPr>
              <p:nvPr/>
            </p:nvSpPr>
            <p:spPr bwMode="auto">
              <a:xfrm>
                <a:off x="4150" y="3748"/>
                <a:ext cx="91" cy="90"/>
              </a:xfrm>
              <a:prstGeom prst="line">
                <a:avLst/>
              </a:prstGeom>
              <a:noFill/>
              <a:ln w="9525">
                <a:solidFill>
                  <a:srgbClr val="66FF33"/>
                </a:solidFill>
                <a:round/>
                <a:headEnd/>
                <a:tailEnd/>
              </a:ln>
              <a:effectLst/>
            </p:spPr>
            <p:txBody>
              <a:bodyPr/>
              <a:lstStyle/>
              <a:p>
                <a:endParaRPr lang="tr-TR">
                  <a:latin typeface="+mj-lt"/>
                </a:endParaRPr>
              </a:p>
            </p:txBody>
          </p:sp>
          <p:sp>
            <p:nvSpPr>
              <p:cNvPr id="401475" name="Line 67"/>
              <p:cNvSpPr>
                <a:spLocks noChangeShapeType="1"/>
              </p:cNvSpPr>
              <p:nvPr/>
            </p:nvSpPr>
            <p:spPr bwMode="auto">
              <a:xfrm flipH="1">
                <a:off x="4150" y="3748"/>
                <a:ext cx="91" cy="90"/>
              </a:xfrm>
              <a:prstGeom prst="line">
                <a:avLst/>
              </a:prstGeom>
              <a:noFill/>
              <a:ln w="9525">
                <a:solidFill>
                  <a:srgbClr val="66FF33"/>
                </a:solidFill>
                <a:round/>
                <a:headEnd/>
                <a:tailEnd/>
              </a:ln>
              <a:effectLst/>
            </p:spPr>
            <p:txBody>
              <a:bodyPr/>
              <a:lstStyle/>
              <a:p>
                <a:endParaRPr lang="tr-TR">
                  <a:latin typeface="+mj-lt"/>
                </a:endParaRPr>
              </a:p>
            </p:txBody>
          </p:sp>
        </p:grpSp>
        <p:grpSp>
          <p:nvGrpSpPr>
            <p:cNvPr id="401476" name="Group 68"/>
            <p:cNvGrpSpPr>
              <a:grpSpLocks/>
            </p:cNvGrpSpPr>
            <p:nvPr/>
          </p:nvGrpSpPr>
          <p:grpSpPr bwMode="auto">
            <a:xfrm>
              <a:off x="6950075" y="3933825"/>
              <a:ext cx="144463" cy="142875"/>
              <a:chOff x="4150" y="3748"/>
              <a:chExt cx="91" cy="90"/>
            </a:xfrm>
          </p:grpSpPr>
          <p:sp>
            <p:nvSpPr>
              <p:cNvPr id="401477" name="Line 69"/>
              <p:cNvSpPr>
                <a:spLocks noChangeShapeType="1"/>
              </p:cNvSpPr>
              <p:nvPr/>
            </p:nvSpPr>
            <p:spPr bwMode="auto">
              <a:xfrm>
                <a:off x="4150" y="3748"/>
                <a:ext cx="91" cy="90"/>
              </a:xfrm>
              <a:prstGeom prst="line">
                <a:avLst/>
              </a:prstGeom>
              <a:noFill/>
              <a:ln w="9525">
                <a:solidFill>
                  <a:srgbClr val="FF33CC"/>
                </a:solidFill>
                <a:round/>
                <a:headEnd/>
                <a:tailEnd/>
              </a:ln>
              <a:effectLst/>
            </p:spPr>
            <p:txBody>
              <a:bodyPr/>
              <a:lstStyle/>
              <a:p>
                <a:endParaRPr lang="tr-TR">
                  <a:latin typeface="+mj-lt"/>
                </a:endParaRPr>
              </a:p>
            </p:txBody>
          </p:sp>
          <p:sp>
            <p:nvSpPr>
              <p:cNvPr id="401478" name="Line 70"/>
              <p:cNvSpPr>
                <a:spLocks noChangeShapeType="1"/>
              </p:cNvSpPr>
              <p:nvPr/>
            </p:nvSpPr>
            <p:spPr bwMode="auto">
              <a:xfrm flipH="1">
                <a:off x="4150" y="3748"/>
                <a:ext cx="91" cy="90"/>
              </a:xfrm>
              <a:prstGeom prst="line">
                <a:avLst/>
              </a:prstGeom>
              <a:noFill/>
              <a:ln w="9525">
                <a:solidFill>
                  <a:srgbClr val="FF33CC"/>
                </a:solidFill>
                <a:round/>
                <a:headEnd/>
                <a:tailEnd/>
              </a:ln>
              <a:effectLst/>
            </p:spPr>
            <p:txBody>
              <a:bodyPr/>
              <a:lstStyle/>
              <a:p>
                <a:endParaRPr lang="tr-TR">
                  <a:latin typeface="+mj-lt"/>
                </a:endParaRPr>
              </a:p>
            </p:txBody>
          </p:sp>
        </p:grpSp>
        <p:grpSp>
          <p:nvGrpSpPr>
            <p:cNvPr id="401479" name="Group 71"/>
            <p:cNvGrpSpPr>
              <a:grpSpLocks/>
            </p:cNvGrpSpPr>
            <p:nvPr/>
          </p:nvGrpSpPr>
          <p:grpSpPr bwMode="auto">
            <a:xfrm>
              <a:off x="6516688" y="3933825"/>
              <a:ext cx="144462" cy="142875"/>
              <a:chOff x="4150" y="3748"/>
              <a:chExt cx="91" cy="90"/>
            </a:xfrm>
          </p:grpSpPr>
          <p:sp>
            <p:nvSpPr>
              <p:cNvPr id="401480" name="Line 72"/>
              <p:cNvSpPr>
                <a:spLocks noChangeShapeType="1"/>
              </p:cNvSpPr>
              <p:nvPr/>
            </p:nvSpPr>
            <p:spPr bwMode="auto">
              <a:xfrm>
                <a:off x="4150" y="3748"/>
                <a:ext cx="91" cy="90"/>
              </a:xfrm>
              <a:prstGeom prst="line">
                <a:avLst/>
              </a:prstGeom>
              <a:noFill/>
              <a:ln w="9525">
                <a:solidFill>
                  <a:srgbClr val="FF33CC"/>
                </a:solidFill>
                <a:round/>
                <a:headEnd/>
                <a:tailEnd/>
              </a:ln>
              <a:effectLst/>
            </p:spPr>
            <p:txBody>
              <a:bodyPr/>
              <a:lstStyle/>
              <a:p>
                <a:endParaRPr lang="tr-TR">
                  <a:latin typeface="+mj-lt"/>
                </a:endParaRPr>
              </a:p>
            </p:txBody>
          </p:sp>
          <p:sp>
            <p:nvSpPr>
              <p:cNvPr id="401481" name="Line 73"/>
              <p:cNvSpPr>
                <a:spLocks noChangeShapeType="1"/>
              </p:cNvSpPr>
              <p:nvPr/>
            </p:nvSpPr>
            <p:spPr bwMode="auto">
              <a:xfrm flipH="1">
                <a:off x="4150" y="3748"/>
                <a:ext cx="91" cy="90"/>
              </a:xfrm>
              <a:prstGeom prst="line">
                <a:avLst/>
              </a:prstGeom>
              <a:noFill/>
              <a:ln w="9525">
                <a:solidFill>
                  <a:srgbClr val="FF33CC"/>
                </a:solidFill>
                <a:round/>
                <a:headEnd/>
                <a:tailEnd/>
              </a:ln>
              <a:effectLst/>
            </p:spPr>
            <p:txBody>
              <a:bodyPr/>
              <a:lstStyle/>
              <a:p>
                <a:endParaRPr lang="tr-TR">
                  <a:latin typeface="+mj-lt"/>
                </a:endParaRPr>
              </a:p>
            </p:txBody>
          </p:sp>
        </p:grpSp>
        <p:grpSp>
          <p:nvGrpSpPr>
            <p:cNvPr id="401482" name="Group 74"/>
            <p:cNvGrpSpPr>
              <a:grpSpLocks/>
            </p:cNvGrpSpPr>
            <p:nvPr/>
          </p:nvGrpSpPr>
          <p:grpSpPr bwMode="auto">
            <a:xfrm>
              <a:off x="6732588" y="3933825"/>
              <a:ext cx="144462" cy="142875"/>
              <a:chOff x="4150" y="3748"/>
              <a:chExt cx="91" cy="90"/>
            </a:xfrm>
          </p:grpSpPr>
          <p:sp>
            <p:nvSpPr>
              <p:cNvPr id="401483" name="Line 75"/>
              <p:cNvSpPr>
                <a:spLocks noChangeShapeType="1"/>
              </p:cNvSpPr>
              <p:nvPr/>
            </p:nvSpPr>
            <p:spPr bwMode="auto">
              <a:xfrm>
                <a:off x="4150" y="3748"/>
                <a:ext cx="91" cy="90"/>
              </a:xfrm>
              <a:prstGeom prst="line">
                <a:avLst/>
              </a:prstGeom>
              <a:noFill/>
              <a:ln w="9525">
                <a:solidFill>
                  <a:srgbClr val="FF33CC"/>
                </a:solidFill>
                <a:round/>
                <a:headEnd/>
                <a:tailEnd/>
              </a:ln>
              <a:effectLst/>
            </p:spPr>
            <p:txBody>
              <a:bodyPr/>
              <a:lstStyle/>
              <a:p>
                <a:endParaRPr lang="tr-TR">
                  <a:latin typeface="+mj-lt"/>
                </a:endParaRPr>
              </a:p>
            </p:txBody>
          </p:sp>
          <p:sp>
            <p:nvSpPr>
              <p:cNvPr id="401484" name="Line 76"/>
              <p:cNvSpPr>
                <a:spLocks noChangeShapeType="1"/>
              </p:cNvSpPr>
              <p:nvPr/>
            </p:nvSpPr>
            <p:spPr bwMode="auto">
              <a:xfrm flipH="1">
                <a:off x="4150" y="3748"/>
                <a:ext cx="91" cy="90"/>
              </a:xfrm>
              <a:prstGeom prst="line">
                <a:avLst/>
              </a:prstGeom>
              <a:noFill/>
              <a:ln w="9525">
                <a:solidFill>
                  <a:srgbClr val="FF33CC"/>
                </a:solidFill>
                <a:round/>
                <a:headEnd/>
                <a:tailEnd/>
              </a:ln>
              <a:effectLst/>
            </p:spPr>
            <p:txBody>
              <a:bodyPr/>
              <a:lstStyle/>
              <a:p>
                <a:endParaRPr lang="tr-TR">
                  <a:latin typeface="+mj-lt"/>
                </a:endParaRPr>
              </a:p>
            </p:txBody>
          </p:sp>
        </p:grpSp>
        <p:grpSp>
          <p:nvGrpSpPr>
            <p:cNvPr id="401485" name="Group 77"/>
            <p:cNvGrpSpPr>
              <a:grpSpLocks/>
            </p:cNvGrpSpPr>
            <p:nvPr/>
          </p:nvGrpSpPr>
          <p:grpSpPr bwMode="auto">
            <a:xfrm>
              <a:off x="6877050" y="3933825"/>
              <a:ext cx="144463" cy="142875"/>
              <a:chOff x="4150" y="3748"/>
              <a:chExt cx="91" cy="90"/>
            </a:xfrm>
          </p:grpSpPr>
          <p:sp>
            <p:nvSpPr>
              <p:cNvPr id="401486" name="Line 78"/>
              <p:cNvSpPr>
                <a:spLocks noChangeShapeType="1"/>
              </p:cNvSpPr>
              <p:nvPr/>
            </p:nvSpPr>
            <p:spPr bwMode="auto">
              <a:xfrm>
                <a:off x="4150" y="3748"/>
                <a:ext cx="91" cy="90"/>
              </a:xfrm>
              <a:prstGeom prst="line">
                <a:avLst/>
              </a:prstGeom>
              <a:noFill/>
              <a:ln w="9525">
                <a:solidFill>
                  <a:srgbClr val="FF33CC"/>
                </a:solidFill>
                <a:round/>
                <a:headEnd/>
                <a:tailEnd/>
              </a:ln>
              <a:effectLst/>
            </p:spPr>
            <p:txBody>
              <a:bodyPr/>
              <a:lstStyle/>
              <a:p>
                <a:endParaRPr lang="tr-TR">
                  <a:latin typeface="+mj-lt"/>
                </a:endParaRPr>
              </a:p>
            </p:txBody>
          </p:sp>
          <p:sp>
            <p:nvSpPr>
              <p:cNvPr id="401487" name="Line 79"/>
              <p:cNvSpPr>
                <a:spLocks noChangeShapeType="1"/>
              </p:cNvSpPr>
              <p:nvPr/>
            </p:nvSpPr>
            <p:spPr bwMode="auto">
              <a:xfrm flipH="1">
                <a:off x="4150" y="3748"/>
                <a:ext cx="91" cy="90"/>
              </a:xfrm>
              <a:prstGeom prst="line">
                <a:avLst/>
              </a:prstGeom>
              <a:noFill/>
              <a:ln w="9525">
                <a:solidFill>
                  <a:srgbClr val="FF33CC"/>
                </a:solidFill>
                <a:round/>
                <a:headEnd/>
                <a:tailEnd/>
              </a:ln>
              <a:effectLst/>
            </p:spPr>
            <p:txBody>
              <a:bodyPr/>
              <a:lstStyle/>
              <a:p>
                <a:endParaRPr lang="tr-TR">
                  <a:latin typeface="+mj-lt"/>
                </a:endParaRPr>
              </a:p>
            </p:txBody>
          </p:sp>
        </p:grpSp>
        <mc:AlternateContent xmlns:mc="http://schemas.openxmlformats.org/markup-compatibility/2006" xmlns:a14="http://schemas.microsoft.com/office/drawing/2010/main">
          <mc:Choice Requires="a14">
            <p:sp>
              <p:nvSpPr>
                <p:cNvPr id="401490" name="Object 82"/>
                <p:cNvSpPr txBox="1"/>
                <p:nvPr/>
              </p:nvSpPr>
              <p:spPr bwMode="auto">
                <a:xfrm>
                  <a:off x="4644008" y="5622503"/>
                  <a:ext cx="3652838" cy="758825"/>
                </a:xfrm>
                <a:prstGeom prst="rect">
                  <a:avLst/>
                </a:prstGeom>
                <a:noFill/>
                <a:extLst/>
              </p:spPr>
              <p:txBody>
                <a:bodyPr>
                  <a:normAutofit/>
                </a:bodyPr>
                <a:lstStyle/>
                <a:p>
                  <a:pPr/>
                  <a14:m>
                    <m:oMathPara xmlns:m="http://schemas.openxmlformats.org/officeDocument/2006/math">
                      <m:oMathParaPr>
                        <m:jc m:val="centerGroup"/>
                      </m:oMathParaPr>
                      <m:oMath xmlns:m="http://schemas.openxmlformats.org/officeDocument/2006/math">
                        <m:r>
                          <a:rPr lang="en-US" sz="1600" b="0" i="1" smtClean="0">
                            <a:ln>
                              <a:noFill/>
                            </a:ln>
                            <a:solidFill>
                              <a:schemeClr val="tx1"/>
                            </a:solidFill>
                            <a:latin typeface="Cambria Math" panose="02040503050406030204" pitchFamily="18" charset="0"/>
                          </a:rPr>
                          <m:t>𝑦</m:t>
                        </m:r>
                        <m:r>
                          <a:rPr lang="en-US" sz="1600" b="0" i="1" smtClean="0">
                            <a:ln>
                              <a:noFill/>
                            </a:ln>
                            <a:solidFill>
                              <a:schemeClr val="tx1"/>
                            </a:solidFill>
                            <a:latin typeface="Cambria Math" panose="02040503050406030204" pitchFamily="18" charset="0"/>
                          </a:rPr>
                          <m:t>=</m:t>
                        </m:r>
                        <m:r>
                          <a:rPr lang="en-US" sz="1600" b="0" i="1" smtClean="0">
                            <a:ln>
                              <a:noFill/>
                            </a:ln>
                            <a:solidFill>
                              <a:schemeClr val="tx1"/>
                            </a:solidFill>
                            <a:latin typeface="Cambria Math" panose="02040503050406030204" pitchFamily="18" charset="0"/>
                          </a:rPr>
                          <m:t>𝑙𝑜𝑔𝑠𝑖𝑔</m:t>
                        </m:r>
                        <m:d>
                          <m:dPr>
                            <m:ctrlPr>
                              <a:rPr lang="en-US" sz="1600" b="0" i="1" smtClean="0">
                                <a:ln>
                                  <a:noFill/>
                                </a:ln>
                                <a:solidFill>
                                  <a:schemeClr val="tx1"/>
                                </a:solidFill>
                                <a:latin typeface="Cambria Math" panose="02040503050406030204" pitchFamily="18" charset="0"/>
                              </a:rPr>
                            </m:ctrlPr>
                          </m:dPr>
                          <m:e>
                            <m:r>
                              <m:rPr>
                                <m:nor/>
                              </m:rPr>
                              <a:rPr lang="en-US" sz="1600" i="1" dirty="0">
                                <a:cs typeface="Arial" panose="020B0604020202020204" pitchFamily="34" charset="0"/>
                              </a:rPr>
                              <m:t>a</m:t>
                            </m:r>
                          </m:e>
                        </m:d>
                        <m:r>
                          <a:rPr lang="en-US" sz="1600" b="0" i="1" smtClean="0">
                            <a:ln>
                              <a:noFill/>
                            </a:ln>
                            <a:solidFill>
                              <a:schemeClr val="tx1"/>
                            </a:solidFill>
                            <a:latin typeface="Cambria Math" panose="02040503050406030204" pitchFamily="18" charset="0"/>
                          </a:rPr>
                          <m:t>=</m:t>
                        </m:r>
                        <m:f>
                          <m:fPr>
                            <m:ctrlPr>
                              <a:rPr lang="en-US" sz="1600" i="1">
                                <a:ln>
                                  <a:noFill/>
                                </a:ln>
                                <a:solidFill>
                                  <a:schemeClr val="tx1"/>
                                </a:solidFill>
                                <a:latin typeface="Cambria Math" panose="02040503050406030204" pitchFamily="18" charset="0"/>
                              </a:rPr>
                            </m:ctrlPr>
                          </m:fPr>
                          <m:num>
                            <m:r>
                              <a:rPr lang="en-US" sz="1600" i="1">
                                <a:ln>
                                  <a:noFill/>
                                </a:ln>
                                <a:solidFill>
                                  <a:schemeClr val="tx1"/>
                                </a:solidFill>
                                <a:latin typeface="Cambria Math" panose="02040503050406030204" pitchFamily="18" charset="0"/>
                              </a:rPr>
                              <m:t>1</m:t>
                            </m:r>
                          </m:num>
                          <m:den>
                            <m:r>
                              <a:rPr lang="en-US" sz="1600" i="1">
                                <a:ln>
                                  <a:noFill/>
                                </a:ln>
                                <a:solidFill>
                                  <a:schemeClr val="tx1"/>
                                </a:solidFill>
                                <a:latin typeface="Cambria Math" panose="02040503050406030204" pitchFamily="18" charset="0"/>
                              </a:rPr>
                              <m:t>1+</m:t>
                            </m:r>
                            <m:r>
                              <m:rPr>
                                <m:nor/>
                              </m:rPr>
                              <a:rPr lang="en-US" sz="1600" i="0">
                                <a:ln>
                                  <a:noFill/>
                                </a:ln>
                                <a:solidFill>
                                  <a:schemeClr val="tx1"/>
                                </a:solidFill>
                                <a:latin typeface="Cambria Math" panose="02040503050406030204" pitchFamily="18" charset="0"/>
                              </a:rPr>
                              <m:t>exp</m:t>
                            </m:r>
                            <m:r>
                              <a:rPr lang="en-US" sz="1600" i="1" smtClean="0">
                                <a:ln>
                                  <a:noFill/>
                                </a:ln>
                                <a:solidFill>
                                  <a:schemeClr val="tx1"/>
                                </a:solidFill>
                                <a:latin typeface="Cambria Math" panose="02040503050406030204" pitchFamily="18" charset="0"/>
                              </a:rPr>
                              <m:t>(</m:t>
                            </m:r>
                            <m:r>
                              <a:rPr lang="en-US" sz="1600" b="0" i="0" smtClean="0">
                                <a:ln>
                                  <a:noFill/>
                                </a:ln>
                                <a:solidFill>
                                  <a:schemeClr val="tx1"/>
                                </a:solidFill>
                                <a:latin typeface="Cambria Math" panose="02040503050406030204" pitchFamily="18" charset="0"/>
                              </a:rPr>
                              <m:t>−</m:t>
                            </m:r>
                            <m:r>
                              <m:rPr>
                                <m:nor/>
                              </m:rPr>
                              <a:rPr lang="en-US" sz="1600" b="0" i="1" smtClean="0">
                                <a:ln>
                                  <a:noFill/>
                                </a:ln>
                                <a:solidFill>
                                  <a:schemeClr val="tx1"/>
                                </a:solidFill>
                                <a:latin typeface="Cambria Math" panose="02040503050406030204" pitchFamily="18" charset="0"/>
                              </a:rPr>
                              <m:t>w</m:t>
                            </m:r>
                            <m:r>
                              <m:rPr>
                                <m:sty m:val="p"/>
                              </m:rPr>
                              <a:rPr lang="en-US" sz="1600" b="0" i="0" baseline="30000" smtClean="0">
                                <a:ln>
                                  <a:noFill/>
                                </a:ln>
                                <a:solidFill>
                                  <a:schemeClr val="tx1"/>
                                </a:solidFill>
                                <a:latin typeface="Cambria Math" panose="02040503050406030204" pitchFamily="18" charset="0"/>
                              </a:rPr>
                              <m:t>T</m:t>
                            </m:r>
                            <m:r>
                              <a:rPr lang="en-US" sz="1600" b="0" i="1" dirty="0" smtClean="0">
                                <a:latin typeface="Cambria Math" panose="02040503050406030204" pitchFamily="18" charset="0"/>
                              </a:rPr>
                              <m:t>𝑥</m:t>
                            </m:r>
                            <m:r>
                              <a:rPr lang="en-US" sz="1600" b="0" i="0" smtClean="0">
                                <a:ln>
                                  <a:noFill/>
                                </a:ln>
                                <a:solidFill>
                                  <a:schemeClr val="tx1"/>
                                </a:solidFill>
                                <a:latin typeface="Cambria Math" panose="02040503050406030204" pitchFamily="18" charset="0"/>
                              </a:rPr>
                              <m:t>−</m:t>
                            </m:r>
                            <m:r>
                              <m:rPr>
                                <m:nor/>
                              </m:rPr>
                              <a:rPr lang="tr-TR" sz="1600" i="1" dirty="0"/>
                              <m:t>w</m:t>
                            </m:r>
                            <m:r>
                              <m:rPr>
                                <m:nor/>
                              </m:rPr>
                              <a:rPr lang="tr-TR" sz="1600" i="1" baseline="-25000" dirty="0"/>
                              <m:t>0</m:t>
                            </m:r>
                            <m:r>
                              <m:rPr>
                                <m:nor/>
                              </m:rPr>
                              <a:rPr lang="tr-TR" sz="1600" baseline="-25000" dirty="0"/>
                              <m:t> </m:t>
                            </m:r>
                            <m:r>
                              <a:rPr lang="en-US" sz="1600" b="0" i="1" smtClean="0">
                                <a:ln>
                                  <a:noFill/>
                                </a:ln>
                                <a:solidFill>
                                  <a:schemeClr val="tx1"/>
                                </a:solidFill>
                                <a:latin typeface="Cambria Math" panose="02040503050406030204" pitchFamily="18" charset="0"/>
                              </a:rPr>
                              <m:t>)</m:t>
                            </m:r>
                          </m:den>
                        </m:f>
                      </m:oMath>
                    </m:oMathPara>
                  </a14:m>
                  <a:endParaRPr lang="en-US" sz="1600" dirty="0">
                    <a:ln>
                      <a:noFill/>
                    </a:ln>
                    <a:solidFill>
                      <a:schemeClr val="tx1"/>
                    </a:solidFill>
                  </a:endParaRPr>
                </a:p>
              </p:txBody>
            </p:sp>
          </mc:Choice>
          <mc:Fallback xmlns="">
            <p:sp>
              <p:nvSpPr>
                <p:cNvPr id="401490" name="Object 82"/>
                <p:cNvSpPr txBox="1">
                  <a:spLocks noRot="1" noChangeAspect="1" noMove="1" noResize="1" noEditPoints="1" noAdjustHandles="1" noChangeArrowheads="1" noChangeShapeType="1" noTextEdit="1"/>
                </p:cNvSpPr>
                <p:nvPr/>
              </p:nvSpPr>
              <p:spPr bwMode="auto">
                <a:xfrm>
                  <a:off x="4644008" y="5622503"/>
                  <a:ext cx="3652838" cy="758825"/>
                </a:xfrm>
                <a:prstGeom prst="rect">
                  <a:avLst/>
                </a:prstGeom>
                <a:blipFill>
                  <a:blip r:embed="rId3"/>
                  <a:stretch>
                    <a:fillRect/>
                  </a:stretch>
                </a:blipFill>
                <a:extLst/>
              </p:spPr>
              <p:txBody>
                <a:bodyPr/>
                <a:lstStyle/>
                <a:p>
                  <a:r>
                    <a:rPr lang="en-US">
                      <a:noFill/>
                    </a:rPr>
                    <a:t> </a:t>
                  </a:r>
                </a:p>
              </p:txBody>
            </p:sp>
          </mc:Fallback>
        </mc:AlternateContent>
        <p:sp>
          <p:nvSpPr>
            <p:cNvPr id="79" name="Freeform 78"/>
            <p:cNvSpPr/>
            <p:nvPr/>
          </p:nvSpPr>
          <p:spPr>
            <a:xfrm>
              <a:off x="6357950" y="3500438"/>
              <a:ext cx="1740694" cy="495300"/>
            </a:xfrm>
            <a:custGeom>
              <a:avLst/>
              <a:gdLst>
                <a:gd name="connsiteX0" fmla="*/ 1740694 w 1740694"/>
                <a:gd name="connsiteY0" fmla="*/ 53975 h 495300"/>
                <a:gd name="connsiteX1" fmla="*/ 1216819 w 1740694"/>
                <a:gd name="connsiteY1" fmla="*/ 58738 h 495300"/>
                <a:gd name="connsiteX2" fmla="*/ 654844 w 1740694"/>
                <a:gd name="connsiteY2" fmla="*/ 406400 h 495300"/>
                <a:gd name="connsiteX3" fmla="*/ 92869 w 1740694"/>
                <a:gd name="connsiteY3" fmla="*/ 482600 h 495300"/>
                <a:gd name="connsiteX4" fmla="*/ 97632 w 1740694"/>
                <a:gd name="connsiteY4" fmla="*/ 482600 h 495300"/>
                <a:gd name="connsiteX5" fmla="*/ 97632 w 1740694"/>
                <a:gd name="connsiteY5" fmla="*/ 48260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40694" h="495300">
                  <a:moveTo>
                    <a:pt x="1740694" y="53975"/>
                  </a:moveTo>
                  <a:cubicBezTo>
                    <a:pt x="1569244" y="26987"/>
                    <a:pt x="1397794" y="0"/>
                    <a:pt x="1216819" y="58738"/>
                  </a:cubicBezTo>
                  <a:cubicBezTo>
                    <a:pt x="1035844" y="117476"/>
                    <a:pt x="842169" y="335756"/>
                    <a:pt x="654844" y="406400"/>
                  </a:cubicBezTo>
                  <a:cubicBezTo>
                    <a:pt x="467519" y="477044"/>
                    <a:pt x="185738" y="469900"/>
                    <a:pt x="92869" y="482600"/>
                  </a:cubicBezTo>
                  <a:cubicBezTo>
                    <a:pt x="0" y="495300"/>
                    <a:pt x="97632" y="482600"/>
                    <a:pt x="97632" y="482600"/>
                  </a:cubicBezTo>
                  <a:lnTo>
                    <a:pt x="97632" y="482600"/>
                  </a:ln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tr-TR"/>
            </a:p>
          </p:txBody>
        </p:sp>
        <p:cxnSp>
          <p:nvCxnSpPr>
            <p:cNvPr id="3" name="Straight Arrow Connector 2">
              <a:extLst>
                <a:ext uri="{FF2B5EF4-FFF2-40B4-BE49-F238E27FC236}">
                  <a16:creationId xmlns:a16="http://schemas.microsoft.com/office/drawing/2014/main" id="{B6CF2B9D-C9DA-4A73-AA96-7F55B2664614}"/>
                </a:ext>
              </a:extLst>
            </p:cNvPr>
            <p:cNvCxnSpPr>
              <a:cxnSpLocks/>
            </p:cNvCxnSpPr>
            <p:nvPr/>
          </p:nvCxnSpPr>
          <p:spPr>
            <a:xfrm flipV="1">
              <a:off x="6020531" y="2355106"/>
              <a:ext cx="0" cy="49783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8" name="Text Box 15">
              <a:extLst>
                <a:ext uri="{FF2B5EF4-FFF2-40B4-BE49-F238E27FC236}">
                  <a16:creationId xmlns:a16="http://schemas.microsoft.com/office/drawing/2014/main" id="{FA30C7E0-A0F2-4CF6-A1AC-13E802FAA566}"/>
                </a:ext>
              </a:extLst>
            </p:cNvPr>
            <p:cNvSpPr txBox="1">
              <a:spLocks noChangeArrowheads="1"/>
            </p:cNvSpPr>
            <p:nvPr/>
          </p:nvSpPr>
          <p:spPr bwMode="auto">
            <a:xfrm>
              <a:off x="5858250" y="4958655"/>
              <a:ext cx="854721" cy="461665"/>
            </a:xfrm>
            <a:prstGeom prst="rect">
              <a:avLst/>
            </a:prstGeom>
            <a:noFill/>
            <a:ln w="9525">
              <a:noFill/>
              <a:miter lim="800000"/>
              <a:headEnd/>
              <a:tailEnd/>
            </a:ln>
            <a:effectLst/>
          </p:spPr>
          <p:txBody>
            <a:bodyPr wrap="none">
              <a:spAutoFit/>
            </a:bodyPr>
            <a:lstStyle/>
            <a:p>
              <a:r>
                <a:rPr lang="tr-TR" sz="2400" i="1" dirty="0">
                  <a:latin typeface="+mj-lt"/>
                </a:rPr>
                <a:t>x</a:t>
              </a:r>
              <a:r>
                <a:rPr lang="en-US" sz="2400" i="1" baseline="-25000" dirty="0">
                  <a:latin typeface="+mj-lt"/>
                </a:rPr>
                <a:t>1</a:t>
              </a:r>
              <a:r>
                <a:rPr lang="tr-TR" sz="2400" dirty="0">
                  <a:latin typeface="+mj-lt"/>
                </a:rPr>
                <a:t>=</a:t>
              </a:r>
              <a:r>
                <a:rPr lang="en-US" sz="2400" i="1" dirty="0">
                  <a:latin typeface="+mj-lt"/>
                </a:rPr>
                <a:t>H</a:t>
              </a:r>
              <a:endParaRPr lang="tr-TR" sz="2400" i="1" dirty="0">
                <a:latin typeface="+mj-lt"/>
              </a:endParaRPr>
            </a:p>
          </p:txBody>
        </p:sp>
      </p:grpSp>
      <p:sp>
        <p:nvSpPr>
          <p:cNvPr id="2" name="Rectangle 1">
            <a:extLst>
              <a:ext uri="{FF2B5EF4-FFF2-40B4-BE49-F238E27FC236}">
                <a16:creationId xmlns:a16="http://schemas.microsoft.com/office/drawing/2014/main" id="{24910FAB-EBF2-4E5D-9F5F-A23B7B8645B8}"/>
              </a:ext>
            </a:extLst>
          </p:cNvPr>
          <p:cNvSpPr/>
          <p:nvPr/>
        </p:nvSpPr>
        <p:spPr>
          <a:xfrm>
            <a:off x="6934199" y="6051670"/>
            <a:ext cx="2153771" cy="615553"/>
          </a:xfrm>
          <a:prstGeom prst="rect">
            <a:avLst/>
          </a:prstGeom>
        </p:spPr>
        <p:txBody>
          <a:bodyPr wrap="square">
            <a:spAutoFit/>
          </a:bodyPr>
          <a:lstStyle/>
          <a:p>
            <a:r>
              <a:rPr lang="en-US" dirty="0">
                <a:solidFill>
                  <a:schemeClr val="tx2"/>
                </a:solidFill>
              </a:rPr>
              <a:t>* </a:t>
            </a:r>
            <a:r>
              <a:rPr lang="en-US" sz="1600" dirty="0">
                <a:solidFill>
                  <a:schemeClr val="tx2"/>
                </a:solidFill>
              </a:rPr>
              <a:t>using Iverson bracket notation</a:t>
            </a:r>
            <a:endParaRPr lang="en-US" sz="1600" dirty="0"/>
          </a:p>
        </p:txBody>
      </p:sp>
      <p:sp>
        <p:nvSpPr>
          <p:cNvPr id="4" name="Rectangle 3">
            <a:extLst>
              <a:ext uri="{FF2B5EF4-FFF2-40B4-BE49-F238E27FC236}">
                <a16:creationId xmlns:a16="http://schemas.microsoft.com/office/drawing/2014/main" id="{455575C1-61A4-46AD-A567-6C3500C2406D}"/>
              </a:ext>
            </a:extLst>
          </p:cNvPr>
          <p:cNvSpPr/>
          <p:nvPr/>
        </p:nvSpPr>
        <p:spPr>
          <a:xfrm>
            <a:off x="5391577" y="2656344"/>
            <a:ext cx="3600009" cy="2677656"/>
          </a:xfrm>
          <a:prstGeom prst="rect">
            <a:avLst/>
          </a:prstGeom>
        </p:spPr>
        <p:txBody>
          <a:bodyPr wrap="square">
            <a:spAutoFit/>
          </a:bodyPr>
          <a:lstStyle/>
          <a:p>
            <a:pPr marL="0" indent="0">
              <a:buNone/>
            </a:pPr>
            <a:r>
              <a:rPr lang="en-US" sz="2800" dirty="0">
                <a:solidFill>
                  <a:schemeClr val="tx2"/>
                </a:solidFill>
              </a:rPr>
              <a:t>Do you remember we also said using sigmoid is a good idea? This discussion relates to the reason: [</a:t>
            </a:r>
            <a:r>
              <a:rPr lang="en-US" sz="2800" dirty="0" err="1">
                <a:solidFill>
                  <a:schemeClr val="tx2"/>
                </a:solidFill>
              </a:rPr>
              <a:t>logsig</a:t>
            </a:r>
            <a:r>
              <a:rPr lang="en-US" sz="2800" dirty="0">
                <a:solidFill>
                  <a:schemeClr val="tx2"/>
                </a:solidFill>
              </a:rPr>
              <a:t>(</a:t>
            </a:r>
            <a:r>
              <a:rPr lang="tr-TR" sz="2800" i="1" dirty="0">
                <a:solidFill>
                  <a:schemeClr val="tx2"/>
                </a:solidFill>
              </a:rPr>
              <a:t>w</a:t>
            </a:r>
            <a:r>
              <a:rPr lang="en-US" sz="2800" baseline="30000" dirty="0">
                <a:solidFill>
                  <a:schemeClr val="tx2"/>
                </a:solidFill>
              </a:rPr>
              <a:t>T</a:t>
            </a:r>
            <a:r>
              <a:rPr lang="en-US" sz="2800" i="1" dirty="0">
                <a:solidFill>
                  <a:schemeClr val="tx2"/>
                </a:solidFill>
              </a:rPr>
              <a:t>x</a:t>
            </a:r>
            <a:r>
              <a:rPr lang="tr-TR" sz="2800" dirty="0">
                <a:solidFill>
                  <a:schemeClr val="tx2"/>
                </a:solidFill>
              </a:rPr>
              <a:t>+</a:t>
            </a:r>
            <a:r>
              <a:rPr lang="tr-TR" sz="2800" i="1" dirty="0">
                <a:solidFill>
                  <a:schemeClr val="tx2"/>
                </a:solidFill>
              </a:rPr>
              <a:t>w</a:t>
            </a:r>
            <a:r>
              <a:rPr lang="tr-TR" sz="2800" i="1" baseline="-25000" dirty="0">
                <a:solidFill>
                  <a:schemeClr val="tx2"/>
                </a:solidFill>
              </a:rPr>
              <a:t>0</a:t>
            </a:r>
            <a:r>
              <a:rPr lang="en-US" sz="2800" dirty="0">
                <a:solidFill>
                  <a:schemeClr val="tx2"/>
                </a:solidFill>
              </a:rPr>
              <a:t>)&gt;</a:t>
            </a:r>
            <a:r>
              <a:rPr lang="tr-TR" sz="2800" dirty="0">
                <a:solidFill>
                  <a:schemeClr val="tx2"/>
                </a:solidFill>
              </a:rPr>
              <a:t>0</a:t>
            </a:r>
            <a:r>
              <a:rPr lang="en-US" sz="2800" dirty="0">
                <a:solidFill>
                  <a:schemeClr val="tx2"/>
                </a:solidFill>
              </a:rPr>
              <a:t>.5]) </a:t>
            </a:r>
            <a:endParaRPr lang="tr-TR" sz="2800" dirty="0"/>
          </a:p>
        </p:txBody>
      </p:sp>
    </p:spTree>
    <p:extLst>
      <p:ext uri="{BB962C8B-B14F-4D97-AF65-F5344CB8AC3E}">
        <p14:creationId xmlns:p14="http://schemas.microsoft.com/office/powerpoint/2010/main" val="16118654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1266" name="Picture 2" descr="https://upload.wikimedia.org/wikipedia/commons/thumb/6/6d/Exam_pass_logistic_curve.jpeg/400px-Exam_pass_logistic_curve.jpeg">
            <a:extLst>
              <a:ext uri="{FF2B5EF4-FFF2-40B4-BE49-F238E27FC236}">
                <a16:creationId xmlns:a16="http://schemas.microsoft.com/office/drawing/2014/main" id="{2E382A09-E2F9-4DF2-B1C6-87AFA9F8BC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599" y="76200"/>
            <a:ext cx="5486401" cy="397764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F5418996-F0F2-422A-9C99-1E612885599C}"/>
              </a:ext>
            </a:extLst>
          </p:cNvPr>
          <p:cNvSpPr txBox="1"/>
          <p:nvPr/>
        </p:nvSpPr>
        <p:spPr>
          <a:xfrm>
            <a:off x="6400800" y="609600"/>
            <a:ext cx="2438400" cy="923330"/>
          </a:xfrm>
          <a:prstGeom prst="rect">
            <a:avLst/>
          </a:prstGeom>
          <a:noFill/>
        </p:spPr>
        <p:txBody>
          <a:bodyPr wrap="square" rtlCol="0">
            <a:spAutoFit/>
          </a:bodyPr>
          <a:lstStyle/>
          <a:p>
            <a:r>
              <a:rPr lang="en-US" dirty="0"/>
              <a:t>What is the probability </a:t>
            </a:r>
          </a:p>
          <a:p>
            <a:r>
              <a:rPr lang="en-US" dirty="0"/>
              <a:t>that a student passing</a:t>
            </a:r>
          </a:p>
          <a:p>
            <a:r>
              <a:rPr lang="en-US" dirty="0"/>
              <a:t>with </a:t>
            </a:r>
            <a:r>
              <a:rPr lang="en-US" i="1" dirty="0"/>
              <a:t>H</a:t>
            </a:r>
            <a:r>
              <a:rPr lang="en-US" dirty="0"/>
              <a:t> = 3 hours?</a:t>
            </a:r>
          </a:p>
        </p:txBody>
      </p:sp>
      <p:sp>
        <p:nvSpPr>
          <p:cNvPr id="8" name="TextBox 7">
            <a:extLst>
              <a:ext uri="{FF2B5EF4-FFF2-40B4-BE49-F238E27FC236}">
                <a16:creationId xmlns:a16="http://schemas.microsoft.com/office/drawing/2014/main" id="{753E41A6-3AC2-49D7-9073-FFAD523612F9}"/>
              </a:ext>
            </a:extLst>
          </p:cNvPr>
          <p:cNvSpPr txBox="1"/>
          <p:nvPr/>
        </p:nvSpPr>
        <p:spPr>
          <a:xfrm>
            <a:off x="533400" y="4182070"/>
            <a:ext cx="7086600" cy="369332"/>
          </a:xfrm>
          <a:prstGeom prst="rect">
            <a:avLst/>
          </a:prstGeom>
          <a:noFill/>
        </p:spPr>
        <p:txBody>
          <a:bodyPr wrap="square" rtlCol="0">
            <a:spAutoFit/>
          </a:bodyPr>
          <a:lstStyle/>
          <a:p>
            <a:r>
              <a:rPr lang="en-US" i="1" dirty="0"/>
              <a:t>a</a:t>
            </a:r>
            <a:r>
              <a:rPr lang="en-US" dirty="0"/>
              <a:t> = logit(</a:t>
            </a:r>
            <a:r>
              <a:rPr lang="en-US" i="1" dirty="0"/>
              <a:t>p</a:t>
            </a:r>
            <a:r>
              <a:rPr lang="en-US" dirty="0"/>
              <a:t>) = log(1/(1</a:t>
            </a:r>
            <a:r>
              <a:rPr lang="en-US" dirty="0">
                <a:sym typeface="Symbol" panose="05050102010706020507" pitchFamily="18" charset="2"/>
              </a:rPr>
              <a:t></a:t>
            </a:r>
            <a:r>
              <a:rPr lang="en-US" i="1" dirty="0"/>
              <a:t>p</a:t>
            </a:r>
            <a:r>
              <a:rPr lang="en-US" dirty="0"/>
              <a:t>)) = 1.5046 </a:t>
            </a:r>
            <a:r>
              <a:rPr lang="en-US" dirty="0">
                <a:sym typeface="Symbol" panose="05050102010706020507" pitchFamily="18" charset="2"/>
              </a:rPr>
              <a:t> </a:t>
            </a:r>
            <a:r>
              <a:rPr lang="en-US" i="1" dirty="0">
                <a:sym typeface="Symbol" panose="05050102010706020507" pitchFamily="18" charset="2"/>
              </a:rPr>
              <a:t>H</a:t>
            </a:r>
            <a:r>
              <a:rPr lang="en-US" dirty="0">
                <a:sym typeface="Symbol" panose="05050102010706020507" pitchFamily="18" charset="2"/>
              </a:rPr>
              <a:t>  4.0777</a:t>
            </a:r>
            <a:endParaRPr lang="en-US" dirty="0"/>
          </a:p>
        </p:txBody>
      </p:sp>
      <p:sp>
        <p:nvSpPr>
          <p:cNvPr id="9" name="TextBox 8">
            <a:extLst>
              <a:ext uri="{FF2B5EF4-FFF2-40B4-BE49-F238E27FC236}">
                <a16:creationId xmlns:a16="http://schemas.microsoft.com/office/drawing/2014/main" id="{3F2F4E39-9A05-400F-BEAB-9DCD7109FE96}"/>
              </a:ext>
            </a:extLst>
          </p:cNvPr>
          <p:cNvSpPr txBox="1"/>
          <p:nvPr/>
        </p:nvSpPr>
        <p:spPr>
          <a:xfrm>
            <a:off x="533400" y="4876800"/>
            <a:ext cx="7086600" cy="1200329"/>
          </a:xfrm>
          <a:prstGeom prst="rect">
            <a:avLst/>
          </a:prstGeom>
          <a:noFill/>
        </p:spPr>
        <p:txBody>
          <a:bodyPr wrap="square" rtlCol="0">
            <a:spAutoFit/>
          </a:bodyPr>
          <a:lstStyle/>
          <a:p>
            <a:endParaRPr lang="en-US" dirty="0"/>
          </a:p>
          <a:p>
            <a:r>
              <a:rPr lang="en-US" dirty="0"/>
              <a:t>Probability of passing exam, </a:t>
            </a:r>
          </a:p>
          <a:p>
            <a:endParaRPr lang="en-US" dirty="0"/>
          </a:p>
          <a:p>
            <a:r>
              <a:rPr lang="en-US" dirty="0"/>
              <a:t>       </a:t>
            </a:r>
            <a:r>
              <a:rPr lang="en-US" i="1" dirty="0"/>
              <a:t>p</a:t>
            </a:r>
            <a:r>
              <a:rPr lang="en-US" dirty="0"/>
              <a:t> = 1/(1+exp(</a:t>
            </a:r>
            <a:r>
              <a:rPr lang="en-US" dirty="0">
                <a:sym typeface="Symbol" panose="05050102010706020507" pitchFamily="18" charset="2"/>
              </a:rPr>
              <a:t></a:t>
            </a:r>
            <a:r>
              <a:rPr lang="en-US" i="1" dirty="0"/>
              <a:t>a</a:t>
            </a:r>
            <a:r>
              <a:rPr lang="en-US" dirty="0"/>
              <a:t>)) =  </a:t>
            </a:r>
          </a:p>
        </p:txBody>
      </p:sp>
      <p:pic>
        <p:nvPicPr>
          <p:cNvPr id="2" name="Picture 1">
            <a:extLst>
              <a:ext uri="{FF2B5EF4-FFF2-40B4-BE49-F238E27FC236}">
                <a16:creationId xmlns:a16="http://schemas.microsoft.com/office/drawing/2014/main" id="{CFE6B8C9-9834-4582-AA19-C556E6BCE168}"/>
              </a:ext>
            </a:extLst>
          </p:cNvPr>
          <p:cNvPicPr>
            <a:picLocks noChangeAspect="1"/>
          </p:cNvPicPr>
          <p:nvPr/>
        </p:nvPicPr>
        <p:blipFill>
          <a:blip r:embed="rId3"/>
          <a:stretch>
            <a:fillRect/>
          </a:stretch>
        </p:blipFill>
        <p:spPr>
          <a:xfrm>
            <a:off x="3124200" y="5506305"/>
            <a:ext cx="4762500" cy="839175"/>
          </a:xfrm>
          <a:prstGeom prst="rect">
            <a:avLst/>
          </a:prstGeom>
        </p:spPr>
      </p:pic>
      <p:grpSp>
        <p:nvGrpSpPr>
          <p:cNvPr id="10" name="Group 9">
            <a:extLst>
              <a:ext uri="{FF2B5EF4-FFF2-40B4-BE49-F238E27FC236}">
                <a16:creationId xmlns:a16="http://schemas.microsoft.com/office/drawing/2014/main" id="{F860A212-2A75-4CDA-93F2-2F2A3B01D9D7}"/>
              </a:ext>
            </a:extLst>
          </p:cNvPr>
          <p:cNvGrpSpPr/>
          <p:nvPr/>
        </p:nvGrpSpPr>
        <p:grpSpPr>
          <a:xfrm>
            <a:off x="6641561" y="2209800"/>
            <a:ext cx="2398527" cy="2975768"/>
            <a:chOff x="827584" y="2350467"/>
            <a:chExt cx="2845340" cy="3344702"/>
          </a:xfrm>
        </p:grpSpPr>
        <p:sp>
          <p:nvSpPr>
            <p:cNvPr id="11" name="Text Box 15">
              <a:extLst>
                <a:ext uri="{FF2B5EF4-FFF2-40B4-BE49-F238E27FC236}">
                  <a16:creationId xmlns:a16="http://schemas.microsoft.com/office/drawing/2014/main" id="{57F27BF8-2450-4E1B-BC0B-905C0EDB7314}"/>
                </a:ext>
              </a:extLst>
            </p:cNvPr>
            <p:cNvSpPr txBox="1">
              <a:spLocks noChangeArrowheads="1"/>
            </p:cNvSpPr>
            <p:nvPr/>
          </p:nvSpPr>
          <p:spPr bwMode="auto">
            <a:xfrm>
              <a:off x="827584" y="5176267"/>
              <a:ext cx="635522" cy="518902"/>
            </a:xfrm>
            <a:prstGeom prst="rect">
              <a:avLst/>
            </a:prstGeom>
            <a:noFill/>
            <a:ln w="9525">
              <a:noFill/>
              <a:miter lim="800000"/>
              <a:headEnd/>
              <a:tailEnd/>
            </a:ln>
            <a:effectLst/>
          </p:spPr>
          <p:txBody>
            <a:bodyPr wrap="none">
              <a:spAutoFit/>
            </a:bodyPr>
            <a:lstStyle/>
            <a:p>
              <a:r>
                <a:rPr lang="tr-TR" sz="2400" dirty="0">
                  <a:latin typeface="+mj-lt"/>
                </a:rPr>
                <a:t>+1</a:t>
              </a:r>
            </a:p>
          </p:txBody>
        </p:sp>
        <p:sp>
          <p:nvSpPr>
            <p:cNvPr id="12" name="Oval 20">
              <a:extLst>
                <a:ext uri="{FF2B5EF4-FFF2-40B4-BE49-F238E27FC236}">
                  <a16:creationId xmlns:a16="http://schemas.microsoft.com/office/drawing/2014/main" id="{456C099F-469E-451C-9CA5-A626B05F57CA}"/>
                </a:ext>
              </a:extLst>
            </p:cNvPr>
            <p:cNvSpPr>
              <a:spLocks noChangeArrowheads="1"/>
            </p:cNvSpPr>
            <p:nvPr/>
          </p:nvSpPr>
          <p:spPr bwMode="auto">
            <a:xfrm>
              <a:off x="2402411" y="3070349"/>
              <a:ext cx="431800" cy="431800"/>
            </a:xfrm>
            <a:prstGeom prst="ellipse">
              <a:avLst/>
            </a:prstGeom>
            <a:solidFill>
              <a:srgbClr val="99CCFF"/>
            </a:solidFill>
            <a:ln w="9525">
              <a:solidFill>
                <a:schemeClr val="tx1"/>
              </a:solidFill>
              <a:round/>
              <a:headEnd/>
              <a:tailEnd/>
            </a:ln>
            <a:effectLst/>
          </p:spPr>
          <p:txBody>
            <a:bodyPr wrap="none" anchor="ctr"/>
            <a:lstStyle/>
            <a:p>
              <a:pPr algn="ctr"/>
              <a:endParaRPr lang="en-GB">
                <a:solidFill>
                  <a:srgbClr val="99CCFF"/>
                </a:solidFill>
                <a:latin typeface="+mj-lt"/>
              </a:endParaRPr>
            </a:p>
          </p:txBody>
        </p:sp>
        <p:sp>
          <p:nvSpPr>
            <p:cNvPr id="13" name="Oval 21">
              <a:extLst>
                <a:ext uri="{FF2B5EF4-FFF2-40B4-BE49-F238E27FC236}">
                  <a16:creationId xmlns:a16="http://schemas.microsoft.com/office/drawing/2014/main" id="{BCD017CA-D9B5-4CD7-B63E-85EEE913382A}"/>
                </a:ext>
              </a:extLst>
            </p:cNvPr>
            <p:cNvSpPr>
              <a:spLocks noChangeArrowheads="1"/>
            </p:cNvSpPr>
            <p:nvPr/>
          </p:nvSpPr>
          <p:spPr bwMode="auto">
            <a:xfrm>
              <a:off x="2402411" y="4870574"/>
              <a:ext cx="431800" cy="431800"/>
            </a:xfrm>
            <a:prstGeom prst="ellipse">
              <a:avLst/>
            </a:prstGeom>
            <a:solidFill>
              <a:schemeClr val="accent1"/>
            </a:solidFill>
            <a:ln w="9525">
              <a:solidFill>
                <a:schemeClr val="tx1"/>
              </a:solidFill>
              <a:round/>
              <a:headEnd/>
              <a:tailEnd/>
            </a:ln>
            <a:effectLst/>
          </p:spPr>
          <p:txBody>
            <a:bodyPr wrap="none" anchor="ctr"/>
            <a:lstStyle/>
            <a:p>
              <a:endParaRPr lang="tr-TR">
                <a:latin typeface="+mj-lt"/>
              </a:endParaRPr>
            </a:p>
          </p:txBody>
        </p:sp>
        <p:sp>
          <p:nvSpPr>
            <p:cNvPr id="14" name="Line 22">
              <a:extLst>
                <a:ext uri="{FF2B5EF4-FFF2-40B4-BE49-F238E27FC236}">
                  <a16:creationId xmlns:a16="http://schemas.microsoft.com/office/drawing/2014/main" id="{93DA3A39-3101-4866-8206-84CCF5744706}"/>
                </a:ext>
              </a:extLst>
            </p:cNvPr>
            <p:cNvSpPr>
              <a:spLocks noChangeShapeType="1"/>
            </p:cNvSpPr>
            <p:nvPr/>
          </p:nvSpPr>
          <p:spPr bwMode="auto">
            <a:xfrm flipV="1">
              <a:off x="2618311" y="3503736"/>
              <a:ext cx="0" cy="1366838"/>
            </a:xfrm>
            <a:prstGeom prst="line">
              <a:avLst/>
            </a:prstGeom>
            <a:noFill/>
            <a:ln w="9525">
              <a:solidFill>
                <a:schemeClr val="tx1"/>
              </a:solidFill>
              <a:round/>
              <a:headEnd/>
              <a:tailEnd type="oval" w="med" len="med"/>
            </a:ln>
            <a:effectLst/>
          </p:spPr>
          <p:txBody>
            <a:bodyPr/>
            <a:lstStyle/>
            <a:p>
              <a:endParaRPr lang="tr-TR">
                <a:latin typeface="+mj-lt"/>
              </a:endParaRPr>
            </a:p>
          </p:txBody>
        </p:sp>
        <p:sp>
          <p:nvSpPr>
            <p:cNvPr id="15" name="Line 23">
              <a:extLst>
                <a:ext uri="{FF2B5EF4-FFF2-40B4-BE49-F238E27FC236}">
                  <a16:creationId xmlns:a16="http://schemas.microsoft.com/office/drawing/2014/main" id="{823DC595-9400-4CEC-8037-EE87490A6C2A}"/>
                </a:ext>
              </a:extLst>
            </p:cNvPr>
            <p:cNvSpPr>
              <a:spLocks noChangeShapeType="1"/>
            </p:cNvSpPr>
            <p:nvPr/>
          </p:nvSpPr>
          <p:spPr bwMode="auto">
            <a:xfrm flipV="1">
              <a:off x="1472098" y="3501669"/>
              <a:ext cx="1148960" cy="1423840"/>
            </a:xfrm>
            <a:prstGeom prst="line">
              <a:avLst/>
            </a:prstGeom>
            <a:noFill/>
            <a:ln w="9525">
              <a:solidFill>
                <a:schemeClr val="tx1"/>
              </a:solidFill>
              <a:round/>
              <a:headEnd/>
              <a:tailEnd type="oval" w="med" len="med"/>
            </a:ln>
            <a:effectLst/>
          </p:spPr>
          <p:txBody>
            <a:bodyPr/>
            <a:lstStyle/>
            <a:p>
              <a:endParaRPr lang="tr-TR">
                <a:latin typeface="+mj-lt"/>
              </a:endParaRPr>
            </a:p>
          </p:txBody>
        </p:sp>
        <p:sp>
          <p:nvSpPr>
            <p:cNvPr id="16" name="Oval 24">
              <a:extLst>
                <a:ext uri="{FF2B5EF4-FFF2-40B4-BE49-F238E27FC236}">
                  <a16:creationId xmlns:a16="http://schemas.microsoft.com/office/drawing/2014/main" id="{EAC0B0DE-9471-45AF-92C1-B63EDAF11D65}"/>
                </a:ext>
              </a:extLst>
            </p:cNvPr>
            <p:cNvSpPr>
              <a:spLocks noChangeArrowheads="1"/>
            </p:cNvSpPr>
            <p:nvPr/>
          </p:nvSpPr>
          <p:spPr bwMode="auto">
            <a:xfrm>
              <a:off x="1105424" y="4870574"/>
              <a:ext cx="431800" cy="431800"/>
            </a:xfrm>
            <a:prstGeom prst="ellipse">
              <a:avLst/>
            </a:prstGeom>
            <a:noFill/>
            <a:ln w="9525">
              <a:solidFill>
                <a:schemeClr val="tx1"/>
              </a:solidFill>
              <a:round/>
              <a:headEnd/>
              <a:tailEnd/>
            </a:ln>
            <a:effectLst/>
          </p:spPr>
          <p:txBody>
            <a:bodyPr wrap="none" anchor="ctr"/>
            <a:lstStyle/>
            <a:p>
              <a:endParaRPr lang="tr-TR">
                <a:latin typeface="+mj-lt"/>
              </a:endParaRPr>
            </a:p>
          </p:txBody>
        </p:sp>
        <p:sp>
          <p:nvSpPr>
            <p:cNvPr id="17" name="Text Box 25">
              <a:extLst>
                <a:ext uri="{FF2B5EF4-FFF2-40B4-BE49-F238E27FC236}">
                  <a16:creationId xmlns:a16="http://schemas.microsoft.com/office/drawing/2014/main" id="{921AF9FA-F15B-45E1-AA73-F2D269FBD5AA}"/>
                </a:ext>
              </a:extLst>
            </p:cNvPr>
            <p:cNvSpPr txBox="1">
              <a:spLocks noChangeArrowheads="1"/>
            </p:cNvSpPr>
            <p:nvPr/>
          </p:nvSpPr>
          <p:spPr bwMode="auto">
            <a:xfrm>
              <a:off x="2523964" y="3691086"/>
              <a:ext cx="1148960" cy="449715"/>
            </a:xfrm>
            <a:prstGeom prst="rect">
              <a:avLst/>
            </a:prstGeom>
            <a:noFill/>
            <a:ln w="9525">
              <a:noFill/>
              <a:miter lim="800000"/>
              <a:headEnd/>
              <a:tailEnd/>
            </a:ln>
            <a:effectLst/>
          </p:spPr>
          <p:txBody>
            <a:bodyPr wrap="none">
              <a:spAutoFit/>
            </a:bodyPr>
            <a:lstStyle/>
            <a:p>
              <a:r>
                <a:rPr lang="en-US" sz="2000" dirty="0">
                  <a:cs typeface="Arial" panose="020B0604020202020204" pitchFamily="34" charset="0"/>
                </a:rPr>
                <a:t>1.5046</a:t>
              </a:r>
              <a:endParaRPr lang="tr-TR" sz="2000" dirty="0">
                <a:cs typeface="Arial" panose="020B0604020202020204" pitchFamily="34" charset="0"/>
              </a:endParaRPr>
            </a:p>
          </p:txBody>
        </p:sp>
        <p:sp>
          <p:nvSpPr>
            <p:cNvPr id="18" name="Text Box 26">
              <a:extLst>
                <a:ext uri="{FF2B5EF4-FFF2-40B4-BE49-F238E27FC236}">
                  <a16:creationId xmlns:a16="http://schemas.microsoft.com/office/drawing/2014/main" id="{18B58FDB-8DB7-493B-841C-7B38EA974ECF}"/>
                </a:ext>
              </a:extLst>
            </p:cNvPr>
            <p:cNvSpPr txBox="1">
              <a:spLocks noChangeArrowheads="1"/>
            </p:cNvSpPr>
            <p:nvPr/>
          </p:nvSpPr>
          <p:spPr bwMode="auto">
            <a:xfrm>
              <a:off x="1048014" y="3714840"/>
              <a:ext cx="1428778" cy="449715"/>
            </a:xfrm>
            <a:prstGeom prst="rect">
              <a:avLst/>
            </a:prstGeom>
            <a:noFill/>
            <a:ln w="9525">
              <a:noFill/>
              <a:miter lim="800000"/>
              <a:headEnd/>
              <a:tailEnd/>
            </a:ln>
            <a:effectLst/>
          </p:spPr>
          <p:txBody>
            <a:bodyPr wrap="square">
              <a:spAutoFit/>
            </a:bodyPr>
            <a:lstStyle/>
            <a:p>
              <a:r>
                <a:rPr lang="en-US" sz="2000" dirty="0">
                  <a:cs typeface="Arial" panose="020B0604020202020204" pitchFamily="34" charset="0"/>
                </a:rPr>
                <a:t>-4.0777</a:t>
              </a:r>
              <a:endParaRPr lang="tr-TR" sz="2000" dirty="0">
                <a:cs typeface="Arial" panose="020B0604020202020204" pitchFamily="34" charset="0"/>
              </a:endParaRPr>
            </a:p>
          </p:txBody>
        </p:sp>
        <mc:AlternateContent xmlns:mc="http://schemas.openxmlformats.org/markup-compatibility/2006" xmlns:a14="http://schemas.microsoft.com/office/drawing/2010/main">
          <mc:Choice Requires="a14">
            <p:sp>
              <p:nvSpPr>
                <p:cNvPr id="19" name="Text Box 27">
                  <a:extLst>
                    <a:ext uri="{FF2B5EF4-FFF2-40B4-BE49-F238E27FC236}">
                      <a16:creationId xmlns:a16="http://schemas.microsoft.com/office/drawing/2014/main" id="{F526D65E-1474-4AD2-BAF4-444DCE6C85C9}"/>
                    </a:ext>
                  </a:extLst>
                </p:cNvPr>
                <p:cNvSpPr txBox="1">
                  <a:spLocks noChangeArrowheads="1"/>
                </p:cNvSpPr>
                <p:nvPr/>
              </p:nvSpPr>
              <p:spPr bwMode="auto">
                <a:xfrm>
                  <a:off x="2625392" y="2350467"/>
                  <a:ext cx="811004" cy="518902"/>
                </a:xfrm>
                <a:prstGeom prst="rect">
                  <a:avLst/>
                </a:prstGeom>
                <a:noFill/>
                <a:ln w="9525">
                  <a:noFill/>
                  <a:miter lim="800000"/>
                  <a:headEnd/>
                  <a:tailEnd/>
                </a:ln>
                <a:effectLst/>
              </p:spPr>
              <p:txBody>
                <a:bodyPr wrap="none">
                  <a:spAutoFit/>
                </a:bodyPr>
                <a:lstStyle/>
                <a:p>
                  <a14:m>
                    <m:oMath xmlns:m="http://schemas.openxmlformats.org/officeDocument/2006/math">
                      <m:r>
                        <a:rPr lang="en-US" sz="2400" i="1">
                          <a:latin typeface="Cambria Math" panose="02040503050406030204" pitchFamily="18" charset="0"/>
                        </a:rPr>
                        <m:t>𝑦</m:t>
                      </m:r>
                    </m:oMath>
                  </a14:m>
                  <a:r>
                    <a:rPr lang="en-US" sz="2400" i="1" dirty="0">
                      <a:latin typeface="+mj-lt"/>
                    </a:rPr>
                    <a:t>=</a:t>
                  </a:r>
                  <a:r>
                    <a:rPr lang="en-US" sz="2000" i="1" dirty="0">
                      <a:cs typeface="Arial" panose="020B0604020202020204" pitchFamily="34" charset="0"/>
                    </a:rPr>
                    <a:t>?</a:t>
                  </a:r>
                  <a:endParaRPr lang="tr-TR" sz="2000" i="1" dirty="0">
                    <a:cs typeface="Arial" panose="020B0604020202020204" pitchFamily="34" charset="0"/>
                  </a:endParaRPr>
                </a:p>
              </p:txBody>
            </p:sp>
          </mc:Choice>
          <mc:Fallback xmlns="">
            <p:sp>
              <p:nvSpPr>
                <p:cNvPr id="19" name="Text Box 27">
                  <a:extLst>
                    <a:ext uri="{FF2B5EF4-FFF2-40B4-BE49-F238E27FC236}">
                      <a16:creationId xmlns:a16="http://schemas.microsoft.com/office/drawing/2014/main" id="{F526D65E-1474-4AD2-BAF4-444DCE6C85C9}"/>
                    </a:ext>
                  </a:extLst>
                </p:cNvPr>
                <p:cNvSpPr txBox="1">
                  <a:spLocks noRot="1" noChangeAspect="1" noMove="1" noResize="1" noEditPoints="1" noAdjustHandles="1" noChangeArrowheads="1" noChangeShapeType="1" noTextEdit="1"/>
                </p:cNvSpPr>
                <p:nvPr/>
              </p:nvSpPr>
              <p:spPr bwMode="auto">
                <a:xfrm>
                  <a:off x="2625392" y="2350467"/>
                  <a:ext cx="811004" cy="518902"/>
                </a:xfrm>
                <a:prstGeom prst="rect">
                  <a:avLst/>
                </a:prstGeom>
                <a:blipFill>
                  <a:blip r:embed="rId4"/>
                  <a:stretch>
                    <a:fillRect l="-2679" t="-9333" r="-8929" b="-30667"/>
                  </a:stretch>
                </a:blipFill>
                <a:ln w="9525">
                  <a:noFill/>
                  <a:miter lim="800000"/>
                  <a:headEnd/>
                  <a:tailEnd/>
                </a:ln>
                <a:effectLst/>
              </p:spPr>
              <p:txBody>
                <a:bodyPr/>
                <a:lstStyle/>
                <a:p>
                  <a:r>
                    <a:rPr lang="en-US">
                      <a:noFill/>
                    </a:rPr>
                    <a:t> </a:t>
                  </a:r>
                </a:p>
              </p:txBody>
            </p:sp>
          </mc:Fallback>
        </mc:AlternateContent>
        <p:sp>
          <p:nvSpPr>
            <p:cNvPr id="20" name="Text Box 35">
              <a:extLst>
                <a:ext uri="{FF2B5EF4-FFF2-40B4-BE49-F238E27FC236}">
                  <a16:creationId xmlns:a16="http://schemas.microsoft.com/office/drawing/2014/main" id="{2452FB94-7F1E-4785-947D-8582F1F16DAE}"/>
                </a:ext>
              </a:extLst>
            </p:cNvPr>
            <p:cNvSpPr txBox="1">
              <a:spLocks noChangeArrowheads="1"/>
            </p:cNvSpPr>
            <p:nvPr/>
          </p:nvSpPr>
          <p:spPr bwMode="auto">
            <a:xfrm>
              <a:off x="2304675" y="2998911"/>
              <a:ext cx="530272" cy="518902"/>
            </a:xfrm>
            <a:prstGeom prst="rect">
              <a:avLst/>
            </a:prstGeom>
            <a:noFill/>
            <a:ln w="9525">
              <a:noFill/>
              <a:miter lim="800000"/>
              <a:headEnd/>
              <a:tailEnd/>
            </a:ln>
            <a:effectLst/>
          </p:spPr>
          <p:txBody>
            <a:bodyPr wrap="square">
              <a:spAutoFit/>
            </a:bodyPr>
            <a:lstStyle/>
            <a:p>
              <a:r>
                <a:rPr lang="tr-TR" sz="2400" i="1" dirty="0">
                  <a:latin typeface="STZhongsong" panose="020B0503020204020204" pitchFamily="2" charset="-122"/>
                  <a:ea typeface="STZhongsong" panose="020B0503020204020204" pitchFamily="2" charset="-122"/>
                  <a:cs typeface="Arial" panose="020B0604020202020204" pitchFamily="34" charset="0"/>
                </a:rPr>
                <a:t>∫</a:t>
              </a:r>
              <a:endParaRPr lang="tr-TR" sz="2400" i="1" dirty="0">
                <a:latin typeface="+mn-lt"/>
                <a:cs typeface="Arial" panose="020B0604020202020204" pitchFamily="34" charset="0"/>
              </a:endParaRPr>
            </a:p>
          </p:txBody>
        </p:sp>
        <p:cxnSp>
          <p:nvCxnSpPr>
            <p:cNvPr id="21" name="Straight Arrow Connector 20">
              <a:extLst>
                <a:ext uri="{FF2B5EF4-FFF2-40B4-BE49-F238E27FC236}">
                  <a16:creationId xmlns:a16="http://schemas.microsoft.com/office/drawing/2014/main" id="{34B76DB1-EEBE-4914-874B-D1D3FE25FA8C}"/>
                </a:ext>
              </a:extLst>
            </p:cNvPr>
            <p:cNvCxnSpPr>
              <a:cxnSpLocks/>
            </p:cNvCxnSpPr>
            <p:nvPr/>
          </p:nvCxnSpPr>
          <p:spPr>
            <a:xfrm flipV="1">
              <a:off x="2625392" y="2572717"/>
              <a:ext cx="0" cy="49783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Text Box 15">
              <a:extLst>
                <a:ext uri="{FF2B5EF4-FFF2-40B4-BE49-F238E27FC236}">
                  <a16:creationId xmlns:a16="http://schemas.microsoft.com/office/drawing/2014/main" id="{6AB32778-4EE4-42E6-ADF6-51E5490EB45B}"/>
                </a:ext>
              </a:extLst>
            </p:cNvPr>
            <p:cNvSpPr txBox="1">
              <a:spLocks noChangeArrowheads="1"/>
            </p:cNvSpPr>
            <p:nvPr/>
          </p:nvSpPr>
          <p:spPr bwMode="auto">
            <a:xfrm>
              <a:off x="2410321" y="5161384"/>
              <a:ext cx="726800" cy="518902"/>
            </a:xfrm>
            <a:prstGeom prst="rect">
              <a:avLst/>
            </a:prstGeom>
            <a:noFill/>
            <a:ln w="9525">
              <a:noFill/>
              <a:miter lim="800000"/>
              <a:headEnd/>
              <a:tailEnd/>
            </a:ln>
            <a:effectLst/>
          </p:spPr>
          <p:txBody>
            <a:bodyPr wrap="none">
              <a:spAutoFit/>
            </a:bodyPr>
            <a:lstStyle/>
            <a:p>
              <a:r>
                <a:rPr lang="en-US" sz="2400" dirty="0">
                  <a:latin typeface="+mj-lt"/>
                </a:rPr>
                <a:t>3.0</a:t>
              </a:r>
              <a:endParaRPr lang="tr-TR" sz="2400" dirty="0">
                <a:latin typeface="+mj-lt"/>
              </a:endParaRPr>
            </a:p>
          </p:txBody>
        </p:sp>
      </p:grpSp>
    </p:spTree>
    <p:extLst>
      <p:ext uri="{BB962C8B-B14F-4D97-AF65-F5344CB8AC3E}">
        <p14:creationId xmlns:p14="http://schemas.microsoft.com/office/powerpoint/2010/main" val="39201633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MMPROD_UIDATA" val="&lt;database version=&quot;7.0&quot;&gt;&lt;object type=&quot;1&quot; unique_id=&quot;10001&quot;&gt;&lt;object type=&quot;8&quot; unique_id=&quot;10019&quot;&gt;&lt;/object&gt;&lt;object type=&quot;2&quot; unique_id=&quot;10020&quot;&gt;&lt;object type=&quot;3&quot; unique_id=&quot;10021&quot;&gt;&lt;property id=&quot;20148&quot; value=&quot;5&quot;/&gt;&lt;property id=&quot;20300&quot; value=&quot;Slide 1&quot;/&gt;&lt;property id=&quot;20307&quot; value=&quot;257&quot;/&gt;&lt;/object&gt;&lt;object type=&quot;3&quot; unique_id=&quot;10024&quot;&gt;&lt;property id=&quot;20148&quot; value=&quot;5&quot;/&gt;&lt;property id=&quot;20300&quot; value=&quot;Slide 3&quot;/&gt;&lt;property id=&quot;20307&quot; value=&quot;260&quot;/&gt;&lt;/object&gt;&lt;object type=&quot;3&quot; unique_id=&quot;10025&quot;&gt;&lt;property id=&quot;20148&quot; value=&quot;5&quot;/&gt;&lt;property id=&quot;20300&quot; value=&quot;Slide 4&quot;/&gt;&lt;property id=&quot;20307&quot; value=&quot;261&quot;/&gt;&lt;/object&gt;&lt;object type=&quot;3&quot; unique_id=&quot;10026&quot;&gt;&lt;property id=&quot;20148&quot; value=&quot;5&quot;/&gt;&lt;property id=&quot;20300&quot; value=&quot;Slide 5&quot;/&gt;&lt;property id=&quot;20307&quot; value=&quot;262&quot;/&gt;&lt;/object&gt;&lt;object type=&quot;3&quot; unique_id=&quot;10027&quot;&gt;&lt;property id=&quot;20148&quot; value=&quot;5&quot;/&gt;&lt;property id=&quot;20300&quot; value=&quot;Slide 7&quot;/&gt;&lt;property id=&quot;20307&quot; value=&quot;263&quot;/&gt;&lt;/object&gt;&lt;object type=&quot;3&quot; unique_id=&quot;10618&quot;&gt;&lt;property id=&quot;20148&quot; value=&quot;5&quot;/&gt;&lt;property id=&quot;20300&quot; value=&quot;Slide 2 - &amp;quot;Why use logistic regression?&amp;quot;&quot;/&gt;&lt;property id=&quot;20307&quot; value=&quot;301&quot;/&gt;&lt;/object&gt;&lt;object type=&quot;3&quot; unique_id=&quot;10619&quot;&gt;&lt;property id=&quot;20148&quot; value=&quot;5&quot;/&gt;&lt;property id=&quot;20300&quot; value=&quot;Slide 6 - &amp;quot;The Linear Probability Model&amp;quot;&quot;/&gt;&lt;property id=&quot;20307&quot; value=&quot;302&quot;/&gt;&lt;/object&gt;&lt;object type=&quot;3&quot; unique_id=&quot;10620&quot;&gt;&lt;property id=&quot;20148&quot; value=&quot;5&quot;/&gt;&lt;property id=&quot;20300&quot; value=&quot;Slide 8&quot;/&gt;&lt;property id=&quot;20307&quot; value=&quot;307&quot;/&gt;&lt;/object&gt;&lt;object type=&quot;3&quot; unique_id=&quot;10621&quot;&gt;&lt;property id=&quot;20148&quot; value=&quot;5&quot;/&gt;&lt;property id=&quot;20300&quot; value=&quot;Slide 9 - &amp;quot;The Logistic Regression Model&amp;quot;&quot;/&gt;&lt;property id=&quot;20307&quot; value=&quot;303&quot;/&gt;&lt;/object&gt;&lt;object type=&quot;3&quot; unique_id=&quot;10622&quot;&gt;&lt;property id=&quot;20148&quot; value=&quot;5&quot;/&gt;&lt;property id=&quot;20300&quot; value=&quot;Slide 10&quot;/&gt;&lt;property id=&quot;20307&quot; value=&quot;308&quot;/&gt;&lt;/object&gt;&lt;object type=&quot;3&quot; unique_id=&quot;10623&quot;&gt;&lt;property id=&quot;20148&quot; value=&quot;5&quot;/&gt;&lt;property id=&quot;20300&quot; value=&quot;Slide 11 - &amp;quot;Interpretation of Ogive&amp;quot;&quot;/&gt;&lt;property id=&quot;20307&quot; value=&quot;305&quot;/&gt;&lt;/object&gt;&lt;object type=&quot;3&quot; unique_id=&quot;11057&quot;&gt;&lt;property id=&quot;20148&quot; value=&quot;5&quot;/&gt;&lt;property id=&quot;20300&quot; value=&quot;Slide 12 - &amp;quot;Running logistic in spss&amp;quot;&quot;/&gt;&lt;property id=&quot;20307&quot; value=&quot;310&quot;/&gt;&lt;/object&gt;&lt;object type=&quot;3&quot; unique_id=&quot;11058&quot;&gt;&lt;property id=&quot;20148&quot; value=&quot;5&quot;/&gt;&lt;property id=&quot;20300&quot; value=&quot;Slide 13 - &amp;quot;Example Interpretation of coefficient b1&amp;quot;&quot;/&gt;&lt;property id=&quot;20307&quot; value=&quot;313&quot;/&gt;&lt;/object&gt;&lt;object type=&quot;3&quot; unique_id=&quot;11059&quot;&gt;&lt;property id=&quot;20148&quot; value=&quot;5&quot;/&gt;&lt;property id=&quot;20300&quot; value=&quot;Slide 14 - &amp;quot;Running logistic in SPSS for child has IEP or not in ECLS-K&amp;quot;&quot;/&gt;&lt;property id=&quot;20307&quot; value=&quot;311&quot;/&gt;&lt;/object&gt;&lt;object type=&quot;3&quot; unique_id=&quot;11060&quot;&gt;&lt;property id=&quot;20148&quot; value=&quot;5&quot;/&gt;&lt;property id=&quot;20300&quot; value=&quot;Slide 16 - &amp;quot;Running logistic in SPSS for child has IEP or not in ECLS-K&amp;quot;&quot;/&gt;&lt;property id=&quot;20307&quot; value=&quot;312&quot;/&gt;&lt;/object&gt;&lt;object type=&quot;3&quot; unique_id=&quot;11134&quot;&gt;&lt;property id=&quot;20148&quot; value=&quot;5&quot;/&gt;&lt;property id=&quot;20300&quot; value=&quot;Slide 15 - &amp;quot;Hypothesis Testing &amp;quot;&quot;/&gt;&lt;property id=&quot;20307&quot; value=&quot;314&quot;/&gt;&lt;/object&gt;&lt;object type=&quot;3&quot; unique_id=&quot;11297&quot;&gt;&lt;property id=&quot;20148&quot; value=&quot;5&quot;/&gt;&lt;property id=&quot;20300&quot; value=&quot;Slide 17 - &amp;quot;Logistic Regression Reflection&amp;quot;&quot;/&gt;&lt;property id=&quot;20307&quot; value=&quot;315&quot;/&gt;&lt;/object&gt;&lt;/object&gt;&lt;/object&gt;&lt;/database&gt;"/>
  <p:tag name="SECTOMILLISECCONVERTED" val="1"/>
</p:tagLst>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4900</TotalTime>
  <Words>2007</Words>
  <Application>Microsoft Office PowerPoint</Application>
  <PresentationFormat>On-screen Show (4:3)</PresentationFormat>
  <Paragraphs>159</Paragraphs>
  <Slides>20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STZhongsong</vt:lpstr>
      <vt:lpstr>Arial</vt:lpstr>
      <vt:lpstr>Benguiat Frisky</vt:lpstr>
      <vt:lpstr>Cambria Math</vt:lpstr>
      <vt:lpstr>Lucida Calligraphy</vt:lpstr>
      <vt:lpstr>Palatino Linotype</vt:lpstr>
      <vt:lpstr>Symbol</vt:lpstr>
      <vt:lpstr>Wingdings</vt:lpstr>
      <vt:lpstr>Default Design</vt:lpstr>
      <vt:lpstr>Logistic Regression</vt:lpstr>
      <vt:lpstr>PowerPoint Presentation</vt:lpstr>
      <vt:lpstr>Why not “just” regression?</vt:lpstr>
      <vt:lpstr>Bayes’ Rule</vt:lpstr>
      <vt:lpstr>Generative vs Discriminative</vt:lpstr>
      <vt:lpstr>Logistic Regression</vt:lpstr>
      <vt:lpstr>Logit Function</vt:lpstr>
      <vt:lpstr>Remember what a perceptron does … </vt:lpstr>
      <vt:lpstr>PowerPoint Presentation</vt:lpstr>
      <vt:lpstr>The Logistic Regression Model</vt:lpstr>
      <vt:lpstr>The Logistic Regression Model</vt:lpstr>
      <vt:lpstr>The Logistic Regression Model</vt:lpstr>
      <vt:lpstr>Logistic Regression Optimization</vt:lpstr>
      <vt:lpstr>Likelihood</vt:lpstr>
      <vt:lpstr>Maximum Likelihood Estimation (MLE) in Machine Learning</vt:lpstr>
      <vt:lpstr>Maximum Likelihood Estimation (MLE) in Machine Learning</vt:lpstr>
      <vt:lpstr>Bernoulli Distribution</vt:lpstr>
      <vt:lpstr>MLE for Bernoulli Distribution</vt:lpstr>
      <vt:lpstr>MLE for Logistic Regression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kenfrank</dc:creator>
  <cp:lastModifiedBy>Olcay Kursun</cp:lastModifiedBy>
  <cp:revision>157</cp:revision>
  <dcterms:created xsi:type="dcterms:W3CDTF">2011-04-14T14:31:15Z</dcterms:created>
  <dcterms:modified xsi:type="dcterms:W3CDTF">2020-10-08T04:46:11Z</dcterms:modified>
</cp:coreProperties>
</file>