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22"/>
  </p:notesMasterIdLst>
  <p:handoutMasterIdLst>
    <p:handoutMasterId r:id="rId23"/>
  </p:handoutMasterIdLst>
  <p:sldIdLst>
    <p:sldId id="422" r:id="rId2"/>
    <p:sldId id="398" r:id="rId3"/>
    <p:sldId id="402" r:id="rId4"/>
    <p:sldId id="403" r:id="rId5"/>
    <p:sldId id="404" r:id="rId6"/>
    <p:sldId id="405" r:id="rId7"/>
    <p:sldId id="414" r:id="rId8"/>
    <p:sldId id="419" r:id="rId9"/>
    <p:sldId id="420" r:id="rId10"/>
    <p:sldId id="421" r:id="rId11"/>
    <p:sldId id="423" r:id="rId12"/>
    <p:sldId id="376" r:id="rId13"/>
    <p:sldId id="377" r:id="rId14"/>
    <p:sldId id="380" r:id="rId15"/>
    <p:sldId id="378" r:id="rId16"/>
    <p:sldId id="379" r:id="rId17"/>
    <p:sldId id="382" r:id="rId18"/>
    <p:sldId id="383" r:id="rId19"/>
    <p:sldId id="381" r:id="rId20"/>
    <p:sldId id="384" r:id="rId21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223" autoAdjust="0"/>
  </p:normalViewPr>
  <p:slideViewPr>
    <p:cSldViewPr>
      <p:cViewPr varScale="1">
        <p:scale>
          <a:sx n="114" d="100"/>
          <a:sy n="114" d="100"/>
        </p:scale>
        <p:origin x="1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F22A889-E6ED-4B6E-AA09-6400B457CD2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BCC23F6-2F92-42E3-99E7-DB79313FEF23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73C7E1-66CC-481E-A8BC-7569FAE5A235}" type="datetime1">
              <a:rPr lang="en-US" smtClean="0"/>
              <a:t>4/23/25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A8021-54E1-4810-B314-68AE5C5537E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E211-F5A8-4FF8-B19A-41F36EC86C09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27A7-F88B-47C7-AA76-59F2B2F3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2AFAA82-365A-4E05-9679-109C0CA6C965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E29795-1456-46B2-B3E0-6A30592F92F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784B-B3D1-476D-BBCE-0804284B6563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862194-4277-4BFE-9408-EC5AEC9B89E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7F73-88D3-4177-A63D-CE0B9B8FA129}" type="datetime1">
              <a:rPr lang="en-US" smtClean="0"/>
              <a:t>4/23/25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EB0D1C6-CC29-40EB-8BAD-5234FB43F0A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979CB8-E80D-4C58-986C-5779CE886F74}" type="datetime1">
              <a:rPr lang="en-US" smtClean="0"/>
              <a:t>4/23/25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84826-4A00-4DBD-AE7B-558061F6BB8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AA8206-847C-4BBB-8CFB-717B8AA2F4BF}" type="datetime1">
              <a:rPr lang="en-US" smtClean="0"/>
              <a:t>4/23/25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1DE94B6-A1A5-449E-9C60-AEF315A3950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ACD2-798F-455B-88E6-481D8F5DFEA6}" type="datetime1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08C9D3-2835-4668-958C-12BAEECCC6A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BE2-E166-4D06-A2AB-D28ACC367884}" type="datetime1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703BA1-B566-4D91-8C1D-407BBE16B2A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9BE98-70E0-4C4C-BA74-3773349CA757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2F7AB2-EA1E-43E0-8222-88A21693F43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DD3ACF7-EA57-43B7-9082-605C0F79714B}" type="datetime1">
              <a:rPr lang="en-US" smtClean="0"/>
              <a:t>4/23/25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E874BF-E434-409F-A8B3-6DF39446DCD4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FC19E3-B2BF-4859-9672-08F4B92B931A}" type="datetime1">
              <a:rPr lang="en-US" smtClean="0"/>
              <a:t>4/23/25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CA3CAD-D07C-470E-BB7F-647FB4E6B94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caykursun/ML/blob/main/Spring25/color_quantization_china_elbow.ipynb" TargetMode="External"/><Relationship Id="rId2" Type="http://schemas.openxmlformats.org/officeDocument/2006/relationships/hyperlink" Target="https://github.com/olcaykursun/ML/blob/main/Spring25/kmeans_example_convergence_inertia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br>
              <a:rPr lang="tr-TR" i="0" dirty="0"/>
            </a:br>
            <a:r>
              <a:rPr lang="tr-TR" i="0" dirty="0"/>
              <a:t>TO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Machine </a:t>
            </a:r>
            <a:br>
              <a:rPr lang="tr-TR" dirty="0"/>
            </a:br>
            <a:r>
              <a:rPr lang="tr-TR" dirty="0"/>
              <a:t>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Choosing </a:t>
            </a:r>
            <a:r>
              <a:rPr lang="tr-TR" i="1" dirty="0"/>
              <a:t>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978F790-E46A-4D4C-9202-C7641C20880F}" type="slidenum">
              <a:rPr lang="tr-TR"/>
              <a:pPr/>
              <a:t>10</a:t>
            </a:fld>
            <a:endParaRPr lang="tr-TR"/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Defined by the application, e.g., image quantization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Plot data (after PCA) and check for clusters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Incremental (leader-cluster) algorithm: Add one at a time until “elbow” (reconstruction error/log likelihood/intergroup distances)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Manually check for meaning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B82E-6B4A-90F8-ED69-0FDFEE4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24899-90A3-A3AB-BB1F-6B034A13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862194-4277-4BFE-9408-EC5AEC9B89EC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1DA46-B495-71BF-8D99-6D0E7055FE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https://github.com/olcaykursun/ML/blob/main/Spring25/kmeans_example_convergence_inertia.ipynb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https://github.com/olcaykursun/ML/blob/main/Spring25/color_quantization_china_elbow.ipynb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Reduce Dimensionality?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82294-AD54-4CC2-8E84-5196584982F9}" type="slidenum">
              <a:rPr lang="tr-TR"/>
              <a:pPr/>
              <a:t>12</a:t>
            </a:fld>
            <a:endParaRPr lang="tr-TR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time complexity: Less computation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Reduces space complexity: Fewer parameters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Saves the cost of observing the feature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Simpler models are more robust on small datasets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More interpretable; simpler explanation</a:t>
            </a:r>
          </a:p>
          <a:p>
            <a:pPr marL="457200" indent="-457200"/>
            <a:r>
              <a:rPr lang="tr-TR" dirty="0">
                <a:solidFill>
                  <a:schemeClr val="tx2"/>
                </a:solidFill>
                <a:latin typeface="+mj-lt"/>
              </a:rPr>
              <a:t>Data visualization (structure, groups, outliers, etc) if plotted in 2 or 3 dimensions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Feature Selection vs Extraction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FB8462-5859-4E27-AA02-6930017F098C}" type="slidenum">
              <a:rPr lang="tr-TR"/>
              <a:pPr/>
              <a:t>13</a:t>
            </a:fld>
            <a:endParaRPr lang="tr-TR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selection: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Choosing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important features, ignoring the remaining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Subset selection algorithms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Feature extraction: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Project the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original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 to 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new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&lt;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dimensions,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Subset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F50296-6021-4E17-9A02-41E52B1962B8}" type="slidenum">
              <a:rPr lang="tr-TR"/>
              <a:pPr/>
              <a:t>14</a:t>
            </a:fld>
            <a:endParaRPr lang="tr-TR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981200"/>
            <a:ext cx="8218487" cy="43275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There are 2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subsets of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features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Forward search: Add the best feature at each step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Set of features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initially Ø.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At each iteration, find the best new feature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tr-TR" sz="2000" i="1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= argmin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sz="2000" dirty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sz="2000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sz="20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000" dirty="0">
                <a:solidFill>
                  <a:schemeClr val="tx2"/>
                </a:solidFill>
                <a:latin typeface="+mj-lt"/>
              </a:rPr>
              <a:t> )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Symbol" pitchFamily="18" charset="2"/>
              </a:rPr>
              <a:t>È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 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) &lt;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E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F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tr-TR" i="1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Hill-climbing O(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algorithm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Backward search: Start with all features and remove 	one at a time, if possible.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Floating search (Add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remove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724648"/>
          </a:xfrm>
        </p:spPr>
        <p:txBody>
          <a:bodyPr>
            <a:noAutofit/>
          </a:bodyPr>
          <a:lstStyle/>
          <a:p>
            <a:r>
              <a:rPr lang="tr-TR" dirty="0"/>
              <a:t>Principal Components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48DADD7-CC76-4976-87C6-E7CD323B5252}" type="slidenum">
              <a:rPr lang="tr-TR"/>
              <a:pPr/>
              <a:t>15</a:t>
            </a:fld>
            <a:endParaRPr lang="tr-TR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a low-dimensional space such that when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projected there, information loss is minimized.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The projection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on the direction of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such that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Var(</a:t>
            </a:r>
            <a:r>
              <a:rPr lang="tr-TR" i="1" dirty="0">
                <a:solidFill>
                  <a:schemeClr val="accent1"/>
                </a:solidFill>
                <a:latin typeface="+mj-lt"/>
              </a:rPr>
              <a:t>z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) is maximized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Var(z) =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E[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 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		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T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=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Var(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)= E[(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] =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CF7A-341F-468C-869A-686985111E1D}" type="slidenum">
              <a:rPr lang="tr-TR"/>
              <a:pPr/>
              <a:t>16</a:t>
            </a:fld>
            <a:endParaRPr lang="tr-TR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48680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Maximize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subject to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b="1" i="1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Choose the one with the largest eigenvalue for Var(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to be max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Second principal component: Max Var(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z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), s.t., ||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||=1 and orthogonal to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r>
              <a:rPr lang="tr-TR" sz="2400" b="1" dirty="0">
                <a:solidFill>
                  <a:schemeClr val="tx2"/>
                </a:solidFill>
                <a:latin typeface="+mj-lt"/>
              </a:rPr>
              <a:t>∑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α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that is,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another eigenvector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and so on.</a:t>
            </a:r>
          </a:p>
        </p:txBody>
      </p:sp>
      <p:graphicFrame>
        <p:nvGraphicFramePr>
          <p:cNvPr id="241672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736" y="1124744"/>
          <a:ext cx="32845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30120" progId="Equation.3">
                  <p:embed/>
                </p:oleObj>
              </mc:Choice>
              <mc:Fallback>
                <p:oleObj name="Equation" r:id="rId2" imgW="1600200" imgH="330120" progId="Equation.3">
                  <p:embed/>
                  <p:pic>
                    <p:nvPicPr>
                      <p:cNvPr id="241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124744"/>
                        <a:ext cx="3284538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7" name="Object 13"/>
          <p:cNvGraphicFramePr>
            <a:graphicFrameLocks noGrp="1" noChangeAspect="1"/>
          </p:cNvGraphicFramePr>
          <p:nvPr>
            <p:ph idx="4294967295"/>
          </p:nvPr>
        </p:nvGraphicFramePr>
        <p:xfrm>
          <a:off x="1763688" y="4149080"/>
          <a:ext cx="545599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330120" progId="Equation.3">
                  <p:embed/>
                </p:oleObj>
              </mc:Choice>
              <mc:Fallback>
                <p:oleObj name="Equation" r:id="rId4" imgW="2501640" imgH="330120" progId="Equation.3">
                  <p:embed/>
                  <p:pic>
                    <p:nvPicPr>
                      <p:cNvPr id="2416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149080"/>
                        <a:ext cx="5455991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8229600" cy="653210"/>
          </a:xfrm>
        </p:spPr>
        <p:txBody>
          <a:bodyPr>
            <a:noAutofit/>
          </a:bodyPr>
          <a:lstStyle/>
          <a:p>
            <a:r>
              <a:rPr lang="tr-TR" dirty="0"/>
              <a:t>What PCA does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710C978-AD2A-4E2F-87BE-FD1D1C6B961A}" type="slidenum">
              <a:rPr lang="tr-TR"/>
              <a:pPr/>
              <a:t>17</a:t>
            </a:fld>
            <a:endParaRPr lang="tr-TR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484313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b="1" i="1" dirty="0"/>
              <a:t>		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	z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–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endParaRPr lang="tr-TR" baseline="-25000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where the columns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the eigenvectors of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sample mean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Centers the data at the origin and rotates the axes</a:t>
            </a:r>
            <a:endParaRPr lang="tr-TR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245765" name="Picture 5" descr="Drpca-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73016"/>
            <a:ext cx="8020050" cy="30686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choose k ?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A5D163-896A-41D3-93BE-7AB456A8E57A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24678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87600" y="2636838"/>
          <a:ext cx="36528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431640" progId="Equation.3">
                  <p:embed/>
                </p:oleObj>
              </mc:Choice>
              <mc:Fallback>
                <p:oleObj name="Equation" r:id="rId2" imgW="1562040" imgH="431640" progId="Equation.3">
                  <p:embed/>
                  <p:pic>
                    <p:nvPicPr>
                      <p:cNvPr id="246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636838"/>
                        <a:ext cx="365283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Proportion of Variance (PoV) explained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when λ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are sorted in descending order 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Typically, stop at PoV&gt;0.9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Scree graph plots of PoV vs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stop at “elbow”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CA9D5DB-3B91-4E4C-8533-47F2F4EB48A3}" type="slidenum">
              <a:rPr lang="tr-TR"/>
              <a:pPr/>
              <a:t>19</a:t>
            </a:fld>
            <a:endParaRPr lang="tr-TR"/>
          </a:p>
        </p:txBody>
      </p:sp>
      <p:pic>
        <p:nvPicPr>
          <p:cNvPr id="2437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490538"/>
            <a:ext cx="7305675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 err="1"/>
              <a:t>CHAPTERs</a:t>
            </a:r>
            <a:r>
              <a:rPr lang="tr-TR" sz="2000" i="0" dirty="0"/>
              <a:t> 6-7 RECAP:</a:t>
            </a:r>
            <a:br>
              <a:rPr lang="tr-TR" sz="2000" i="0" dirty="0"/>
            </a:br>
            <a:r>
              <a:rPr lang="tr-TR" dirty="0"/>
              <a:t>Clustering </a:t>
            </a:r>
            <a:r>
              <a:rPr lang="tr-TR" dirty="0" err="1"/>
              <a:t>and</a:t>
            </a:r>
            <a:r>
              <a:rPr lang="tr-TR" dirty="0"/>
              <a:t> DIMENSIONALITY REDUCTION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E7F3-7367-4AC5-8F6B-94B9C59BC1C7}" type="slidenum">
              <a:rPr lang="tr-TR"/>
              <a:pPr/>
              <a:t>20</a:t>
            </a:fld>
            <a:endParaRPr lang="tr-TR"/>
          </a:p>
        </p:txBody>
      </p:sp>
      <p:pic>
        <p:nvPicPr>
          <p:cNvPr id="2488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485775"/>
            <a:ext cx="72866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Find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reference vectors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(prototypes/codebook vectors/codewords) which best represent data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Reference vectors,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j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=1,...,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k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nearest (most similar) reference: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Reconstruction error</a:t>
            </a:r>
            <a:endParaRPr lang="tr-TR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868664"/>
          </a:xfrm>
        </p:spPr>
        <p:txBody>
          <a:bodyPr>
            <a:normAutofit/>
          </a:bodyPr>
          <a:lstStyle/>
          <a:p>
            <a:r>
              <a:rPr lang="tr-TR" i="1" dirty="0"/>
              <a:t>k</a:t>
            </a:r>
            <a:r>
              <a:rPr lang="tr-TR" dirty="0"/>
              <a:t>-Means Clustering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C6F1104-A68B-46D5-89D2-6E34BBBCBCD4}" type="slidenum">
              <a:rPr lang="tr-TR"/>
              <a:pPr/>
              <a:t>3</a:t>
            </a:fld>
            <a:endParaRPr lang="tr-TR"/>
          </a:p>
        </p:txBody>
      </p:sp>
      <p:graphicFrame>
        <p:nvGraphicFramePr>
          <p:cNvPr id="287753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11760" y="3717032"/>
          <a:ext cx="33877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3" name="Equation" r:id="rId2" imgW="1460160" imgH="317160" progId="Equation.3">
                  <p:embed/>
                </p:oleObj>
              </mc:Choice>
              <mc:Fallback>
                <p:oleObj name="Equation" r:id="rId2" imgW="146016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717032"/>
                        <a:ext cx="33877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5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95936" y="4797152"/>
          <a:ext cx="45180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5" name="Equation" r:id="rId4" imgW="2133360" imgH="812520" progId="Equation.3">
                  <p:embed/>
                </p:oleObj>
              </mc:Choice>
              <mc:Fallback>
                <p:oleObj name="Equation" r:id="rId4" imgW="2133360" imgH="8125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797152"/>
                        <a:ext cx="4518025" cy="17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Encoding/Decoding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2CA348-22D0-48F6-A892-B89F8BBB4A7D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288776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463925" y="3581400"/>
          <a:ext cx="245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6" name="Equation" r:id="rId2" imgW="2450880" imgH="533160" progId="Equation.3">
                  <p:embed/>
                </p:oleObj>
              </mc:Choice>
              <mc:Fallback>
                <p:oleObj name="Equation" r:id="rId2" imgW="2450880" imgH="5331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581400"/>
                        <a:ext cx="245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916113"/>
            <a:ext cx="87058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38962"/>
          </a:xfrm>
        </p:spPr>
        <p:txBody>
          <a:bodyPr/>
          <a:lstStyle/>
          <a:p>
            <a:r>
              <a:rPr lang="tr-TR" i="1" dirty="0"/>
              <a:t>k</a:t>
            </a:r>
            <a:r>
              <a:rPr lang="tr-TR" dirty="0"/>
              <a:t>-means Clustering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7D83A32-A1E8-428C-9FD7-BEC6C1C634E1}" type="slidenum">
              <a:rPr lang="tr-TR"/>
              <a:pPr/>
              <a:t>5</a:t>
            </a:fld>
            <a:endParaRPr lang="tr-TR"/>
          </a:p>
        </p:txBody>
      </p:sp>
      <p:pic>
        <p:nvPicPr>
          <p:cNvPr id="290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671638"/>
            <a:ext cx="75723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331913" y="3933825"/>
            <a:ext cx="3600450" cy="7905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1331913" y="2565400"/>
            <a:ext cx="5976937" cy="1295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CB977-02A7-4005-96C4-5962BF1E4A31}" type="slidenum">
              <a:rPr lang="tr-TR"/>
              <a:pPr/>
              <a:t>6</a:t>
            </a:fld>
            <a:endParaRPr lang="tr-TR"/>
          </a:p>
        </p:txBody>
      </p:sp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419100"/>
            <a:ext cx="72771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Cluster based on similarities/distances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measure between instances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</a:t>
            </a:r>
            <a:r>
              <a:rPr lang="tr-TR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s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Minkowski 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L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(Euclidean for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City-block distance</a:t>
            </a: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Hierarchical Clustering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FD39408-36AE-4326-9810-427385DA04D2}" type="slidenum">
              <a:rPr lang="tr-TR"/>
              <a:pPr/>
              <a:t>7</a:t>
            </a:fld>
            <a:endParaRPr lang="tr-TR"/>
          </a:p>
        </p:txBody>
      </p:sp>
      <p:graphicFrame>
        <p:nvGraphicFramePr>
          <p:cNvPr id="301062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11760" y="3429000"/>
          <a:ext cx="43878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2" name="Equation" r:id="rId2" imgW="1828800" imgH="330120" progId="Equation.3">
                  <p:embed/>
                </p:oleObj>
              </mc:Choice>
              <mc:Fallback>
                <p:oleObj name="Equation" r:id="rId2" imgW="1828800" imgH="3301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429000"/>
                        <a:ext cx="43878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1800" y="5013176"/>
          <a:ext cx="35544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4" name="Equation" r:id="rId4" imgW="1536480" imgH="304560" progId="Equation.3">
                  <p:embed/>
                </p:oleObj>
              </mc:Choice>
              <mc:Fallback>
                <p:oleObj name="Equation" r:id="rId4" imgW="1536480" imgH="3045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013176"/>
                        <a:ext cx="35544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rmAutofit fontScale="92500" lnSpcReduction="2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Start with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groups each with one instance and merge two closest groups at each iteration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Distance between two groups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and G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j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Single-link: </a:t>
            </a: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Complete-link:</a:t>
            </a:r>
          </a:p>
          <a:p>
            <a:pPr lvl="1"/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Average-link, centroid</a:t>
            </a:r>
          </a:p>
          <a:p>
            <a:endParaRPr lang="tr-TR" dirty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Agglomerative Clustering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E8080-AFDC-4EDD-8317-2EB2D3BADE45}" type="slidenum">
              <a:rPr lang="tr-TR"/>
              <a:pPr/>
              <a:t>8</a:t>
            </a:fld>
            <a:endParaRPr lang="tr-TR"/>
          </a:p>
        </p:txBody>
      </p:sp>
      <p:graphicFrame>
        <p:nvGraphicFramePr>
          <p:cNvPr id="314375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131840" y="2996952"/>
          <a:ext cx="36464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5" name="Equation" r:id="rId2" imgW="1688760" imgH="330120" progId="Equation.3">
                  <p:embed/>
                </p:oleObj>
              </mc:Choice>
              <mc:Fallback>
                <p:oleObj name="Equation" r:id="rId2" imgW="1688760" imgH="3301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96952"/>
                        <a:ext cx="3646488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5856" y="4149080"/>
          <a:ext cx="35163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7" name="Equation" r:id="rId4" imgW="1688760" imgH="330120" progId="Equation.3">
                  <p:embed/>
                </p:oleObj>
              </mc:Choice>
              <mc:Fallback>
                <p:oleObj name="Equation" r:id="rId4" imgW="1688760" imgH="3301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149080"/>
                        <a:ext cx="351631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/>
        </p:nvGraphicFramePr>
        <p:xfrm>
          <a:off x="3203848" y="5445224"/>
          <a:ext cx="3516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80" name="Equation" r:id="rId6" imgW="1688760" imgH="330120" progId="Equation.3">
                  <p:embed/>
                </p:oleObj>
              </mc:Choice>
              <mc:Fallback>
                <p:oleObj name="Equation" r:id="rId6" imgW="1688760" imgH="3301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45224"/>
                        <a:ext cx="3516313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9" name="Rectangle 7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305800" cy="882352"/>
          </a:xfrm>
        </p:spPr>
        <p:txBody>
          <a:bodyPr/>
          <a:lstStyle/>
          <a:p>
            <a:r>
              <a:rPr lang="tr-TR" dirty="0"/>
              <a:t>Example: Single-Link Clustering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43912CD-7447-44FE-ABA6-23023D16790B}" type="slidenum">
              <a:rPr lang="tr-TR"/>
              <a:pPr/>
              <a:t>9</a:t>
            </a:fld>
            <a:endParaRPr lang="tr-TR"/>
          </a:p>
        </p:txBody>
      </p:sp>
      <p:pic>
        <p:nvPicPr>
          <p:cNvPr id="315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738313"/>
            <a:ext cx="87630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5632450" y="5259388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Dendrogram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539750" y="2276475"/>
            <a:ext cx="1223963" cy="19431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1" name="Oval 9"/>
          <p:cNvSpPr>
            <a:spLocks noChangeArrowheads="1"/>
          </p:cNvSpPr>
          <p:nvPr/>
        </p:nvSpPr>
        <p:spPr bwMode="auto">
          <a:xfrm>
            <a:off x="3924300" y="3573463"/>
            <a:ext cx="360363" cy="3603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2627313" y="3429000"/>
            <a:ext cx="720725" cy="11525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3824</TotalTime>
  <Words>787</Words>
  <Application>Microsoft Macintosh PowerPoint</Application>
  <PresentationFormat>On-screen Show (4:3)</PresentationFormat>
  <Paragraphs>119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Palatino Linotype</vt:lpstr>
      <vt:lpstr>Symbol</vt:lpstr>
      <vt:lpstr>Tw Cen MT</vt:lpstr>
      <vt:lpstr>Wingdings</vt:lpstr>
      <vt:lpstr>Wingdings 2</vt:lpstr>
      <vt:lpstr>Median</vt:lpstr>
      <vt:lpstr>Equation</vt:lpstr>
      <vt:lpstr>INTRODUCTION  TO  Machine  Learning 3rd Edition</vt:lpstr>
      <vt:lpstr>CHAPTERs 6-7 RECAP: Clustering and DIMENSIONALITY REDUCTION</vt:lpstr>
      <vt:lpstr>k-Means Clustering</vt:lpstr>
      <vt:lpstr>Encoding/Decoding</vt:lpstr>
      <vt:lpstr>k-means Clustering</vt:lpstr>
      <vt:lpstr>PowerPoint Presentation</vt:lpstr>
      <vt:lpstr>Hierarchical Clustering</vt:lpstr>
      <vt:lpstr>Agglomerative Clustering</vt:lpstr>
      <vt:lpstr>Example: Single-Link Clustering</vt:lpstr>
      <vt:lpstr>Choosing k</vt:lpstr>
      <vt:lpstr>Examples</vt:lpstr>
      <vt:lpstr>Why Reduce Dimensionality?</vt:lpstr>
      <vt:lpstr>Feature Selection vs Extraction</vt:lpstr>
      <vt:lpstr>Subset Selection</vt:lpstr>
      <vt:lpstr>Principal Components Analysis</vt:lpstr>
      <vt:lpstr>PowerPoint Presentation</vt:lpstr>
      <vt:lpstr>What PCA does</vt:lpstr>
      <vt:lpstr>How to choose k ?</vt:lpstr>
      <vt:lpstr>PowerPoint Presentation</vt:lpstr>
      <vt:lpstr>PowerPoint Presentation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Olcay Kursun</cp:lastModifiedBy>
  <cp:revision>202</cp:revision>
  <dcterms:created xsi:type="dcterms:W3CDTF">2005-01-24T14:46:28Z</dcterms:created>
  <dcterms:modified xsi:type="dcterms:W3CDTF">2025-04-23T14:32:49Z</dcterms:modified>
</cp:coreProperties>
</file>