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256" autoAdjust="0"/>
  </p:normalViewPr>
  <p:slideViewPr>
    <p:cSldViewPr>
      <p:cViewPr>
        <p:scale>
          <a:sx n="52" d="100"/>
          <a:sy n="52" d="100"/>
        </p:scale>
        <p:origin x="-1170" y="2334"/>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27.4.2018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27.4.2018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27.4.2018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27.4.2018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27.4.2018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27.4.2018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27.4.2018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27.4.2018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27.4.2018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27.4.2018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27.4.2018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27.4.2018</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itchFamily="18" charset="0"/>
                <a:cs typeface="Times New Roman" pitchFamily="18" charset="0"/>
              </a:rPr>
              <a:t>İki Boyutlu Fotoğraf Üzerindeki İnsan Yüzünün Tespiti</a:t>
            </a:r>
          </a:p>
        </p:txBody>
      </p:sp>
      <p:sp>
        <p:nvSpPr>
          <p:cNvPr id="3" name="Metin Yer Tutucusu 2"/>
          <p:cNvSpPr>
            <a:spLocks noGrp="1"/>
          </p:cNvSpPr>
          <p:nvPr>
            <p:ph type="body" idx="1"/>
          </p:nvPr>
        </p:nvSpPr>
        <p:spPr>
          <a:xfrm>
            <a:off x="-1584001" y="4536754"/>
            <a:ext cx="11925688" cy="2573927"/>
          </a:xfrm>
        </p:spPr>
        <p:txBody>
          <a:bodyPr>
            <a:noAutofit/>
          </a:bodyPr>
          <a:lstStyle/>
          <a:p>
            <a:pPr algn="ctr"/>
            <a:r>
              <a:rPr lang="tr-TR" sz="3300" b="0" i="1" dirty="0">
                <a:latin typeface="Times New Roman" pitchFamily="18" charset="0"/>
                <a:cs typeface="Times New Roman" pitchFamily="18" charset="0"/>
              </a:rPr>
              <a:t>Barış KAYA</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baris.kaya1@ogr.sakarya.edu.tr</a:t>
            </a:r>
          </a:p>
        </p:txBody>
      </p:sp>
      <p:sp>
        <p:nvSpPr>
          <p:cNvPr id="8" name="Metin Yer Tutucusu 4"/>
          <p:cNvSpPr txBox="1">
            <a:spLocks/>
          </p:cNvSpPr>
          <p:nvPr/>
        </p:nvSpPr>
        <p:spPr>
          <a:xfrm>
            <a:off x="674522" y="7345066"/>
            <a:ext cx="11927053" cy="383212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r>
              <a:rPr lang="tr-TR" sz="2000" b="0" dirty="0">
                <a:latin typeface="Times New Roman" pitchFamily="18" charset="0"/>
                <a:cs typeface="Times New Roman" pitchFamily="18" charset="0"/>
              </a:rPr>
              <a:t>Görüntü işleme, ölçülmüş veya kaydedilmiş olan elektronik görüntü verilerini, elektronik ortamda (bilgisayar ve yazılımlar yardımı ile) amaca uygun şekilde değiştirmeye yönelik yapılan bilgisayar çalışmasıdır. Görüntü işleme, kaydedilmiş olan mevcut görüntüleri işlemek yani mevcut resim ve grafikleri değiştirmek, yabancılaştırmak ya da iyileştirmek için kullanılır. </a:t>
            </a:r>
          </a:p>
          <a:p>
            <a:pPr algn="just"/>
            <a:endParaRPr lang="tr-TR" sz="2000" b="0" dirty="0">
              <a:latin typeface="Times New Roman" pitchFamily="18" charset="0"/>
              <a:cs typeface="Times New Roman" pitchFamily="18" charset="0"/>
            </a:endParaRPr>
          </a:p>
          <a:p>
            <a:pPr algn="just"/>
            <a:r>
              <a:rPr lang="tr-TR" sz="2000" b="0" dirty="0">
                <a:latin typeface="Times New Roman" pitchFamily="18" charset="0"/>
                <a:cs typeface="Times New Roman" pitchFamily="18" charset="0"/>
              </a:rPr>
              <a:t>Bu çalışmada görüntü işlemenin kullanım alanlarından birisi olan insan </a:t>
            </a:r>
            <a:r>
              <a:rPr lang="tr-TR" sz="2000" b="0" dirty="0" smtClean="0">
                <a:latin typeface="Times New Roman" pitchFamily="18" charset="0"/>
                <a:cs typeface="Times New Roman" pitchFamily="18" charset="0"/>
              </a:rPr>
              <a:t>yüzü </a:t>
            </a:r>
            <a:r>
              <a:rPr lang="tr-TR" sz="2000" b="0" dirty="0">
                <a:latin typeface="Times New Roman" pitchFamily="18" charset="0"/>
                <a:cs typeface="Times New Roman" pitchFamily="18" charset="0"/>
              </a:rPr>
              <a:t>ele </a:t>
            </a:r>
            <a:r>
              <a:rPr lang="tr-TR" sz="2000" b="0" dirty="0" smtClean="0">
                <a:latin typeface="Times New Roman" pitchFamily="18" charset="0"/>
                <a:cs typeface="Times New Roman" pitchFamily="18" charset="0"/>
              </a:rPr>
              <a:t>alınmıştır. Arka planları beyaz olarak çekilmiş olan 200x300 piksel boyutlarındaki siyah-beyaz fotoğraflar kullanılarak insan yüzünde kenar belirleme uygulanmıştır.</a:t>
            </a:r>
            <a:endParaRPr lang="tr-TR" sz="2000" b="0" dirty="0">
              <a:latin typeface="Times New Roman" pitchFamily="18" charset="0"/>
              <a:cs typeface="Times New Roman" pitchFamily="18" charset="0"/>
            </a:endParaRPr>
          </a:p>
        </p:txBody>
      </p:sp>
      <p:sp>
        <p:nvSpPr>
          <p:cNvPr id="11" name="Metin Yer Tutucusu 4"/>
          <p:cNvSpPr txBox="1">
            <a:spLocks/>
          </p:cNvSpPr>
          <p:nvPr/>
        </p:nvSpPr>
        <p:spPr>
          <a:xfrm>
            <a:off x="674522" y="11737554"/>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smtClean="0">
                <a:latin typeface="Times New Roman" pitchFamily="18" charset="0"/>
                <a:cs typeface="Times New Roman" pitchFamily="18" charset="0"/>
              </a:rPr>
              <a:t>Ön İşleme</a:t>
            </a:r>
            <a:endParaRPr lang="tr-TR" sz="2500" dirty="0">
              <a:latin typeface="Times New Roman" pitchFamily="18" charset="0"/>
              <a:cs typeface="Times New Roman" pitchFamily="18" charset="0"/>
            </a:endParaRPr>
          </a:p>
        </p:txBody>
      </p:sp>
      <p:sp>
        <p:nvSpPr>
          <p:cNvPr id="16" name="Metin Yer Tutucusu 4"/>
          <p:cNvSpPr txBox="1">
            <a:spLocks/>
          </p:cNvSpPr>
          <p:nvPr/>
        </p:nvSpPr>
        <p:spPr>
          <a:xfrm>
            <a:off x="674522" y="11305506"/>
            <a:ext cx="11927054" cy="221057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Ön işlemede 200x300 boyutlarındaki resimlerin her bir pikselinin yeni değeri komşusu olan 16 adet piksel değeri kullanılarak aşağıdaki formül ile hesaplanıp yeni değerleri atanmaktadır.</a:t>
            </a:r>
            <a:endParaRPr lang="tr-TR" sz="2000" b="0" dirty="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34" name="Metin Yer Tutucusu 4"/>
          <p:cNvSpPr txBox="1">
            <a:spLocks/>
          </p:cNvSpPr>
          <p:nvPr/>
        </p:nvSpPr>
        <p:spPr>
          <a:xfrm>
            <a:off x="12633648" y="20317470"/>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p:txBody>
      </p:sp>
      <p:sp>
        <p:nvSpPr>
          <p:cNvPr id="35" name="Metin Yer Tutucusu 2">
            <a:extLst>
              <a:ext uri="{FF2B5EF4-FFF2-40B4-BE49-F238E27FC236}">
                <a16:creationId xmlns:a16="http://schemas.microsoft.com/office/drawing/2014/main" xmlns="" id="{97D58529-5A86-4871-9459-481C3FA7A276}"/>
              </a:ext>
            </a:extLst>
          </p:cNvPr>
          <p:cNvSpPr txBox="1">
            <a:spLocks/>
          </p:cNvSpPr>
          <p:nvPr/>
        </p:nvSpPr>
        <p:spPr>
          <a:xfrm>
            <a:off x="6336879" y="4577044"/>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İsmet SANDIKÇI</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ismet.sandikci@ogr.sakarya.edu.tr</a:t>
            </a:r>
          </a:p>
        </p:txBody>
      </p:sp>
      <p:sp>
        <p:nvSpPr>
          <p:cNvPr id="37" name="Metin Yer Tutucusu 2">
            <a:extLst>
              <a:ext uri="{FF2B5EF4-FFF2-40B4-BE49-F238E27FC236}">
                <a16:creationId xmlns:a16="http://schemas.microsoft.com/office/drawing/2014/main" xmlns="" id="{7382B4EB-BE54-499F-A179-FEC6123048DB}"/>
              </a:ext>
            </a:extLst>
          </p:cNvPr>
          <p:cNvSpPr txBox="1">
            <a:spLocks/>
          </p:cNvSpPr>
          <p:nvPr/>
        </p:nvSpPr>
        <p:spPr>
          <a:xfrm>
            <a:off x="14285399" y="4558683"/>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M. Olcay TERZİOĞLU</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olcay.terzioglu@ogr.sakarya.edu.tr</a:t>
            </a:r>
          </a:p>
        </p:txBody>
      </p:sp>
      <p:sp>
        <p:nvSpPr>
          <p:cNvPr id="30" name="Metin Yer Tutucusu 4">
            <a:extLst>
              <a:ext uri="{FF2B5EF4-FFF2-40B4-BE49-F238E27FC236}">
                <a16:creationId xmlns:a16="http://schemas.microsoft.com/office/drawing/2014/main" xmlns="" id="{FB72D740-18EB-4E85-B4D4-9A949623C181}"/>
              </a:ext>
            </a:extLst>
          </p:cNvPr>
          <p:cNvSpPr txBox="1">
            <a:spLocks/>
          </p:cNvSpPr>
          <p:nvPr/>
        </p:nvSpPr>
        <p:spPr>
          <a:xfrm>
            <a:off x="597925" y="26948959"/>
            <a:ext cx="11927054" cy="228653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1991 </a:t>
            </a:r>
            <a:r>
              <a:rPr lang="tr-TR" sz="2000" b="0" dirty="0">
                <a:latin typeface="Times New Roman" pitchFamily="18" charset="0"/>
                <a:cs typeface="Times New Roman" pitchFamily="18" charset="0"/>
              </a:rPr>
              <a:t>yılında Marco Dorigo tarafından tasarlanmış bir algoritmadır. Gerçek karıncaların yiyecekleri bulduktan sonra yuvalarıyla yiyecekleri arasındaki	mesafeyi en kısaya indirmek için gittikleri yola feromon adı verilen bir kimyasal salgılayıp diğer karıncalarında bu yolu takip etmelerini sağlamaktadır. Bu algoritma da </a:t>
            </a:r>
            <a:r>
              <a:rPr lang="tr-TR" sz="2000" b="0" dirty="0" smtClean="0">
                <a:latin typeface="Times New Roman" pitchFamily="18" charset="0"/>
                <a:cs typeface="Times New Roman" pitchFamily="18" charset="0"/>
              </a:rPr>
              <a:t>ön işleme </a:t>
            </a:r>
            <a:r>
              <a:rPr lang="tr-TR" sz="2000" b="0" dirty="0">
                <a:latin typeface="Times New Roman" pitchFamily="18" charset="0"/>
                <a:cs typeface="Times New Roman" pitchFamily="18" charset="0"/>
              </a:rPr>
              <a:t>ile elde edilen fotoğraf dokusunun üzerinde sanal karıncalar tanımlanıp fotoğraf üzerinde nesnenin kenarlarının oluşturulması sağlanmaktadır.</a:t>
            </a:r>
          </a:p>
        </p:txBody>
      </p:sp>
      <p:pic>
        <p:nvPicPr>
          <p:cNvPr id="7" name="Picture 6">
            <a:extLst>
              <a:ext uri="{FF2B5EF4-FFF2-40B4-BE49-F238E27FC236}">
                <a16:creationId xmlns:a16="http://schemas.microsoft.com/office/drawing/2014/main" xmlns="" id="{B874F6F4-BBC1-48E2-A1B8-985184C5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646" y="13681770"/>
            <a:ext cx="5002505" cy="4524489"/>
          </a:xfrm>
          <a:prstGeom prst="rect">
            <a:avLst/>
          </a:prstGeom>
        </p:spPr>
      </p:pic>
      <p:sp>
        <p:nvSpPr>
          <p:cNvPr id="36" name="Metin Yer Tutucusu 4">
            <a:extLst>
              <a:ext uri="{FF2B5EF4-FFF2-40B4-BE49-F238E27FC236}">
                <a16:creationId xmlns:a16="http://schemas.microsoft.com/office/drawing/2014/main" xmlns="" id="{69FE739C-A211-49D7-8081-8858959ECD7F}"/>
              </a:ext>
            </a:extLst>
          </p:cNvPr>
          <p:cNvSpPr txBox="1">
            <a:spLocks/>
          </p:cNvSpPr>
          <p:nvPr/>
        </p:nvSpPr>
        <p:spPr>
          <a:xfrm>
            <a:off x="1234824"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a:t>
            </a:r>
            <a:r>
              <a:rPr lang="tr-TR" sz="2000" b="0" i="1" dirty="0" smtClean="0">
                <a:latin typeface="Times New Roman" pitchFamily="18" charset="0"/>
                <a:cs typeface="Times New Roman" pitchFamily="18" charset="0"/>
              </a:rPr>
              <a:t>2</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39" name="Metin Yer Tutucusu 4">
            <a:extLst>
              <a:ext uri="{FF2B5EF4-FFF2-40B4-BE49-F238E27FC236}">
                <a16:creationId xmlns:a16="http://schemas.microsoft.com/office/drawing/2014/main" xmlns="" id="{2B9AF5CF-9250-44E2-87BB-2A799B91E1FF}"/>
              </a:ext>
            </a:extLst>
          </p:cNvPr>
          <p:cNvSpPr txBox="1">
            <a:spLocks/>
          </p:cNvSpPr>
          <p:nvPr/>
        </p:nvSpPr>
        <p:spPr>
          <a:xfrm>
            <a:off x="538369" y="2063870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Formül </a:t>
            </a:r>
            <a:r>
              <a:rPr lang="tr-TR" sz="2000" b="0" i="1" dirty="0">
                <a:latin typeface="Times New Roman" pitchFamily="18" charset="0"/>
                <a:cs typeface="Times New Roman" pitchFamily="18" charset="0"/>
              </a:rPr>
              <a:t>1</a:t>
            </a:r>
            <a:r>
              <a:rPr lang="tr-TR" sz="2000" b="0" dirty="0" smtClean="0">
                <a:latin typeface="Times New Roman" pitchFamily="18" charset="0"/>
                <a:cs typeface="Times New Roman" pitchFamily="18" charset="0"/>
              </a:rPr>
              <a:t>: Komşuluk hesabı fonksiyonu</a:t>
            </a:r>
            <a:endParaRPr lang="tr-TR" sz="2000" b="0" i="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xmlns="" id="{D2BA0754-D063-49DD-A103-B86EF1F2C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639" y="29337522"/>
            <a:ext cx="5256585" cy="4650504"/>
          </a:xfrm>
          <a:prstGeom prst="rect">
            <a:avLst/>
          </a:prstGeom>
        </p:spPr>
      </p:pic>
      <mc:AlternateContent xmlns:mc="http://schemas.openxmlformats.org/markup-compatibility/2006" xmlns:a14="http://schemas.microsoft.com/office/drawing/2010/main">
        <mc:Choice Requires="a14">
          <p:sp>
            <p:nvSpPr>
              <p:cNvPr id="40" name="Metin Yer Tutucusu 4">
                <a:extLst>
                  <a:ext uri="{FF2B5EF4-FFF2-40B4-BE49-F238E27FC236}">
                    <a16:creationId xmlns:a16="http://schemas.microsoft.com/office/drawing/2014/main" xmlns="" id="{4CCA6B91-3C09-423F-A14A-FC82A397BCEF}"/>
                  </a:ext>
                </a:extLst>
              </p:cNvPr>
              <p:cNvSpPr txBox="1">
                <a:spLocks/>
              </p:cNvSpPr>
              <p:nvPr/>
            </p:nvSpPr>
            <p:spPr>
              <a:xfrm>
                <a:off x="12578604" y="6769002"/>
                <a:ext cx="11927053" cy="1025785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smtClean="0">
                    <a:latin typeface="Times New Roman" pitchFamily="18" charset="0"/>
                    <a:cs typeface="Times New Roman" pitchFamily="18" charset="0"/>
                  </a:rPr>
                  <a:t>  </a:t>
                </a:r>
              </a:p>
              <a:p>
                <a:pPr marL="0" lvl="1" algn="ctr">
                  <a:spcBef>
                    <a:spcPts val="0"/>
                  </a:spcBef>
                  <a:spcAft>
                    <a:spcPts val="1675"/>
                  </a:spcAft>
                </a:pPr>
                <a:r>
                  <a:rPr lang="tr-TR" sz="2500" dirty="0" smtClean="0">
                    <a:latin typeface="Times New Roman" pitchFamily="18" charset="0"/>
                    <a:cs typeface="Times New Roman" pitchFamily="18" charset="0"/>
                  </a:rPr>
                  <a:t>Uygulama</a:t>
                </a:r>
                <a:endParaRPr lang="tr-TR" sz="2500" dirty="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İlk </a:t>
                </a:r>
                <a:r>
                  <a:rPr lang="tr-TR" sz="2000" b="0" dirty="0">
                    <a:latin typeface="Times New Roman" pitchFamily="18" charset="0"/>
                    <a:cs typeface="Times New Roman" pitchFamily="18" charset="0"/>
                  </a:rPr>
                  <a:t>aşamada </a:t>
                </a:r>
                <a:r>
                  <a:rPr lang="tr-TR" sz="2000" b="0" dirty="0" smtClean="0">
                    <a:latin typeface="Times New Roman" pitchFamily="18" charset="0"/>
                    <a:cs typeface="Times New Roman" pitchFamily="18" charset="0"/>
                  </a:rPr>
                  <a:t>i</a:t>
                </a:r>
                <a:r>
                  <a:rPr lang="en-US" sz="2000" b="0" dirty="0" err="1" smtClean="0">
                    <a:latin typeface="Times New Roman" pitchFamily="18" charset="0"/>
                    <a:cs typeface="Times New Roman" pitchFamily="18" charset="0"/>
                  </a:rPr>
                  <a:t>ki</a:t>
                </a:r>
                <a:r>
                  <a:rPr lang="en-US" sz="2000" b="0" dirty="0" smtClean="0">
                    <a:latin typeface="Times New Roman" pitchFamily="18" charset="0"/>
                    <a:cs typeface="Times New Roman" pitchFamily="18" charset="0"/>
                  </a:rPr>
                  <a:t> </a:t>
                </a:r>
                <a:r>
                  <a:rPr lang="en-US" sz="2000" b="0" dirty="0" err="1">
                    <a:latin typeface="Times New Roman" pitchFamily="18" charset="0"/>
                    <a:cs typeface="Times New Roman" pitchFamily="18" charset="0"/>
                  </a:rPr>
                  <a:t>boyutlu</a:t>
                </a:r>
                <a:r>
                  <a:rPr lang="en-US" sz="2000" b="0" dirty="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fotoğraf</a:t>
                </a:r>
                <a:r>
                  <a:rPr lang="tr-TR" sz="2000" b="0" dirty="0" err="1" smtClean="0">
                    <a:latin typeface="Times New Roman" pitchFamily="18" charset="0"/>
                    <a:cs typeface="Times New Roman" pitchFamily="18" charset="0"/>
                  </a:rPr>
                  <a:t>ın</a:t>
                </a:r>
                <a:r>
                  <a:rPr lang="tr-TR" sz="2000" b="0" dirty="0" smtClean="0">
                    <a:latin typeface="Times New Roman" pitchFamily="18" charset="0"/>
                    <a:cs typeface="Times New Roman" pitchFamily="18" charset="0"/>
                  </a:rPr>
                  <a:t> MATLAB programında piksel değerleri alınarak bir matris oluşturulmaktadır. </a:t>
                </a:r>
                <a:r>
                  <a:rPr lang="en-US" sz="2000" b="0" dirty="0" smtClean="0">
                    <a:latin typeface="Times New Roman" pitchFamily="18" charset="0"/>
                    <a:cs typeface="Times New Roman" pitchFamily="18" charset="0"/>
                  </a:rPr>
                  <a:t>C</a:t>
                </a:r>
                <a:r>
                  <a:rPr lang="en-US"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programlama dili kullanılarak bu matris üzerinde her piksel için ön işleme algoritması uygulanmıştır. </a:t>
                </a:r>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r>
                  <a:rPr lang="en-US" sz="2000" b="0" dirty="0" err="1">
                    <a:latin typeface="Times New Roman" pitchFamily="18" charset="0"/>
                    <a:cs typeface="Times New Roman" pitchFamily="18" charset="0"/>
                  </a:rPr>
                  <a:t>Elde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edilen</a:t>
                </a:r>
                <a:r>
                  <a:rPr lang="tr-TR"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matris</a:t>
                </a:r>
                <a:r>
                  <a:rPr lang="en-US" sz="2000" b="0" dirty="0" smtClean="0">
                    <a:latin typeface="Times New Roman" pitchFamily="18" charset="0"/>
                    <a:cs typeface="Times New Roman" pitchFamily="18" charset="0"/>
                  </a:rPr>
                  <a:t> </a:t>
                </a:r>
                <a:r>
                  <a:rPr lang="en-US" sz="2000" b="0" dirty="0" err="1">
                    <a:latin typeface="Times New Roman" pitchFamily="18" charset="0"/>
                    <a:cs typeface="Times New Roman" pitchFamily="18" charset="0"/>
                  </a:rPr>
                  <a:t>üzerinde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karınca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kolonisi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algoritması</a:t>
                </a:r>
                <a:r>
                  <a:rPr lang="en-US"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aşağıdaki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ve olasılık hesaplama formülleri ile uygulanmıştır. </a:t>
                </a:r>
              </a:p>
              <a:p>
                <a:pPr algn="just"/>
                <a:endParaRPr lang="tr-TR" sz="2000" b="0" dirty="0" smtClean="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en-US" sz="2000" b="0" i="1" smtClean="0">
                              <a:latin typeface="Cambria Math"/>
                              <a:cs typeface="Times New Roman" pitchFamily="18" charset="0"/>
                            </a:rPr>
                          </m:ctrlPr>
                        </m:sSubSupPr>
                        <m:e>
                          <m:r>
                            <a:rPr lang="tr-TR" sz="2000" b="0" i="1" smtClean="0">
                              <a:latin typeface="Cambria Math" panose="02040503050406030204" pitchFamily="18" charset="0"/>
                              <a:cs typeface="Times New Roman" pitchFamily="18" charset="0"/>
                            </a:rPr>
                            <m:t>𝑇</m:t>
                          </m:r>
                        </m:e>
                        <m:sub>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d>
                        <m:dPr>
                          <m:begChr m:val="{"/>
                          <m:endChr m:val=""/>
                          <m:ctrlPr>
                            <a:rPr lang="en-US" sz="2000" b="0" i="1">
                              <a:latin typeface="Cambria Math"/>
                              <a:cs typeface="Times New Roman" pitchFamily="18" charset="0"/>
                            </a:rPr>
                          </m:ctrlPr>
                        </m:dPr>
                        <m:e>
                          <m:eqArr>
                            <m:eqArrPr>
                              <m:ctrlPr>
                                <a:rPr lang="en-US" sz="2000" b="0" i="1">
                                  <a:latin typeface="Cambria Math"/>
                                  <a:cs typeface="Times New Roman" pitchFamily="18" charset="0"/>
                                </a:rPr>
                              </m:ctrlPr>
                            </m:eqArrPr>
                            <m:e>
                              <m:d>
                                <m:dPr>
                                  <m:ctrlPr>
                                    <a:rPr lang="tr-TR" sz="2000" b="0" i="1" smtClean="0">
                                      <a:latin typeface="Cambria Math"/>
                                      <a:cs typeface="Times New Roman" pitchFamily="18" charset="0"/>
                                    </a:rPr>
                                  </m:ctrlPr>
                                </m:dPr>
                                <m:e>
                                  <m:r>
                                    <a:rPr lang="tr-TR" sz="2000" b="0" i="1" smtClean="0">
                                      <a:latin typeface="Cambria Math" panose="02040503050406030204" pitchFamily="18" charset="0"/>
                                      <a:cs typeface="Times New Roman" pitchFamily="18" charset="0"/>
                                    </a:rPr>
                                    <m:t>1−</m:t>
                                  </m:r>
                                  <m:r>
                                    <a:rPr lang="tr-TR" sz="2000" b="0" i="1" smtClean="0">
                                      <a:latin typeface="Cambria Math" panose="02040503050406030204" pitchFamily="18" charset="0"/>
                                      <a:cs typeface="Times New Roman" pitchFamily="18" charset="0"/>
                                    </a:rPr>
                                    <m:t>𝑝</m:t>
                                  </m:r>
                                </m:e>
                              </m:d>
                              <m:r>
                                <a:rPr lang="tr-TR" sz="2000" b="0" i="1" smtClean="0">
                                  <a:latin typeface="Cambria Math" panose="02040503050406030204" pitchFamily="18" charset="0"/>
                                  <a:cs typeface="Times New Roman" pitchFamily="18" charset="0"/>
                                </a:rPr>
                                <m:t>.</m:t>
                              </m:r>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𝑝</m:t>
                              </m:r>
                              <m:r>
                                <a:rPr lang="tr-TR" sz="2000" b="0" i="1" smtClean="0">
                                  <a:latin typeface="Cambria Math" panose="02040503050406030204" pitchFamily="18" charset="0"/>
                                  <a:cs typeface="Times New Roman" pitchFamily="18" charset="0"/>
                                </a:rPr>
                                <m:t>.</m:t>
                              </m:r>
                              <m:sSubSup>
                                <m:sSubSupPr>
                                  <m:ctrlPr>
                                    <a:rPr lang="en-US" sz="2000" b="0" i="1">
                                      <a:latin typeface="Cambria Math"/>
                                      <a:cs typeface="Times New Roman" pitchFamily="18" charset="0"/>
                                    </a:rPr>
                                  </m:ctrlPr>
                                </m:sSubSupPr>
                                <m:e>
                                  <m:r>
                                    <a:rPr lang="en-US" sz="2000" b="0" i="1" smtClean="0">
                                      <a:latin typeface="Cambria Math" panose="02040503050406030204" pitchFamily="18" charset="0"/>
                                      <a:cs typeface="Times New Roman" pitchFamily="18" charset="0"/>
                                    </a:rPr>
                                    <m:t>∆</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𝑘</m:t>
                                  </m:r>
                                  <m:r>
                                    <a:rPr lang="tr-TR" sz="2000" b="0" i="1">
                                      <a:latin typeface="Cambria Math" panose="02040503050406030204" pitchFamily="18" charset="0"/>
                                      <a:cs typeface="Times New Roman" pitchFamily="18" charset="0"/>
                                    </a:rPr>
                                    <m:t>)</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d>
                                <m:dPr>
                                  <m:ctrlPr>
                                    <a:rPr lang="tr-TR" sz="2000" b="0" i="1" smtClean="0">
                                      <a:latin typeface="Cambria Math"/>
                                      <a:cs typeface="Times New Roman" pitchFamily="18" charset="0"/>
                                    </a:rPr>
                                  </m:ctrlPr>
                                </m:dPr>
                                <m:e>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e>
                              </m:d>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𝑘𝑎𝑟𝚤𝑛𝑐𝑎</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𝑡𝑎𝑟𝑎𝑓𝚤𝑛𝑑𝑎𝑛</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𝑧𝑖𝑦𝑎𝑟𝑒𝑡</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𝑒𝑑𝑖𝑙𝑚𝑖</m:t>
                              </m:r>
                              <m:r>
                                <a:rPr lang="tr-TR" sz="2000" b="0" i="1" smtClean="0">
                                  <a:latin typeface="Cambria Math" panose="02040503050406030204" pitchFamily="18" charset="0"/>
                                  <a:cs typeface="Times New Roman" pitchFamily="18" charset="0"/>
                                </a:rPr>
                                <m:t>ş</m:t>
                              </m:r>
                              <m:r>
                                <a:rPr lang="tr-TR" sz="2000" b="0" i="1" smtClean="0">
                                  <a:latin typeface="Cambria Math" panose="02040503050406030204" pitchFamily="18" charset="0"/>
                                  <a:cs typeface="Times New Roman" pitchFamily="18" charset="0"/>
                                </a:rPr>
                                <m:t>𝑠𝑒</m:t>
                              </m:r>
                              <m:r>
                                <a:rPr lang="tr-TR" sz="2000" b="0" i="1">
                                  <a:latin typeface="Cambria Math" panose="02040503050406030204" pitchFamily="18" charset="0"/>
                                  <a:cs typeface="Times New Roman" pitchFamily="18" charset="0"/>
                                </a:rPr>
                                <m:t>;</m:t>
                              </m:r>
                            </m:e>
                            <m:e>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r>
                                <a:rPr lang="en-US"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𝑑𝑖</m:t>
                              </m:r>
                              <m:r>
                                <a:rPr lang="tr-TR" sz="2000" b="0" i="1">
                                  <a:latin typeface="Cambria Math" panose="02040503050406030204" pitchFamily="18" charset="0"/>
                                  <a:cs typeface="Times New Roman" pitchFamily="18" charset="0"/>
                                </a:rPr>
                                <m:t>ğ</m:t>
                              </m:r>
                              <m:r>
                                <a:rPr lang="tr-TR" sz="2000" b="0" i="1">
                                  <a:latin typeface="Cambria Math" panose="02040503050406030204" pitchFamily="18" charset="0"/>
                                  <a:cs typeface="Times New Roman" pitchFamily="18" charset="0"/>
                                </a:rPr>
                                <m:t>𝑒𝑟</m:t>
                              </m:r>
                            </m:e>
                          </m:eqArr>
                        </m:e>
                      </m:d>
                    </m:oMath>
                  </m:oMathPara>
                </a14:m>
                <a:endParaRPr lang="tr-TR" sz="2000" b="0" dirty="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tr-TR" sz="2000" b="0" i="1" smtClean="0">
                              <a:latin typeface="Cambria Math"/>
                              <a:cs typeface="Times New Roman" pitchFamily="18" charset="0"/>
                            </a:rPr>
                          </m:ctrlPr>
                        </m:sSubSupPr>
                        <m:e>
                          <m:r>
                            <a:rPr lang="tr-TR" sz="2000" b="0" i="1" smtClean="0">
                              <a:latin typeface="Cambria Math" panose="02040503050406030204" pitchFamily="18" charset="0"/>
                              <a:cs typeface="Times New Roman" pitchFamily="18" charset="0"/>
                            </a:rPr>
                            <m:t>𝑝</m:t>
                          </m:r>
                        </m:e>
                        <m:sub>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r>
                            <a:rPr lang="tr-TR" sz="2000" b="0" i="1" smtClean="0">
                              <a:latin typeface="Cambria Math" panose="02040503050406030204" pitchFamily="18" charset="0"/>
                              <a:cs typeface="Times New Roman" pitchFamily="18" charset="0"/>
                            </a:rPr>
                            <m:t>)</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m:t>
                          </m:r>
                        </m:sup>
                      </m:sSubSup>
                      <m:r>
                        <a:rPr lang="tr-TR" sz="2000" b="0" i="1" smtClean="0">
                          <a:latin typeface="Cambria Math" panose="02040503050406030204" pitchFamily="18" charset="0"/>
                          <a:cs typeface="Times New Roman" pitchFamily="18" charset="0"/>
                        </a:rPr>
                        <m:t>=</m:t>
                      </m:r>
                      <m:sSup>
                        <m:sSupPr>
                          <m:ctrlPr>
                            <a:rPr lang="tr-TR" sz="2000" b="0" i="1" smtClean="0">
                              <a:latin typeface="Cambria Math"/>
                              <a:cs typeface="Times New Roman" pitchFamily="18" charset="0"/>
                            </a:rPr>
                          </m:ctrlPr>
                        </m:sSupPr>
                        <m:e>
                          <m:d>
                            <m:dPr>
                              <m:ctrlPr>
                                <a:rPr lang="tr-TR" sz="2000" b="0" i="1">
                                  <a:latin typeface="Cambria Math"/>
                                  <a:cs typeface="Times New Roman" pitchFamily="18" charset="0"/>
                                </a:rPr>
                              </m:ctrlPr>
                            </m:dPr>
                            <m:e>
                              <m:sSubSup>
                                <m:sSubSupPr>
                                  <m:ctrlPr>
                                    <a:rPr lang="en-US" sz="2000" b="0" i="1">
                                      <a:latin typeface="Cambria Math"/>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d>
                                    <m:dPr>
                                      <m:ctrlPr>
                                        <a:rPr lang="tr-TR" sz="2000" b="0" i="1">
                                          <a:latin typeface="Cambria Math"/>
                                          <a:cs typeface="Times New Roman" pitchFamily="18" charset="0"/>
                                        </a:rPr>
                                      </m:ctrlPr>
                                    </m:dPr>
                                    <m:e>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e>
                                  </m:d>
                                </m:sup>
                              </m:sSubSup>
                            </m:e>
                          </m:d>
                        </m:e>
                        <m:sup>
                          <m:r>
                            <m:rPr>
                              <m:sty m:val="p"/>
                            </m:rPr>
                            <a:rPr lang="el-GR" sz="2000" b="0" i="1" smtClean="0">
                              <a:latin typeface="Cambria Math" panose="02040503050406030204" pitchFamily="18" charset="0"/>
                              <a:cs typeface="Times New Roman" pitchFamily="18" charset="0"/>
                            </a:rPr>
                            <m:t>α</m:t>
                          </m:r>
                        </m:sup>
                      </m:sSup>
                      <m:r>
                        <a:rPr lang="tr-TR" sz="2000" b="0" i="1" smtClean="0">
                          <a:latin typeface="Cambria Math" panose="02040503050406030204" pitchFamily="18" charset="0"/>
                          <a:cs typeface="Times New Roman" pitchFamily="18" charset="0"/>
                        </a:rPr>
                        <m:t>.</m:t>
                      </m:r>
                      <m:sSup>
                        <m:sSupPr>
                          <m:ctrlPr>
                            <a:rPr lang="tr-TR" sz="2000" b="0" i="1">
                              <a:latin typeface="Cambria Math"/>
                              <a:cs typeface="Times New Roman" pitchFamily="18" charset="0"/>
                            </a:rPr>
                          </m:ctrlPr>
                        </m:sSupPr>
                        <m:e>
                          <m:d>
                            <m:dPr>
                              <m:ctrlPr>
                                <a:rPr lang="tr-TR" sz="2000" b="0" i="1">
                                  <a:latin typeface="Cambria Math"/>
                                  <a:cs typeface="Times New Roman" pitchFamily="18" charset="0"/>
                                </a:rPr>
                              </m:ctrlPr>
                            </m:dPr>
                            <m:e>
                              <m:sSub>
                                <m:sSubPr>
                                  <m:ctrlPr>
                                    <a:rPr lang="el-GR" sz="2000" b="0" i="1">
                                      <a:latin typeface="Cambria Math"/>
                                      <a:cs typeface="Times New Roman" pitchFamily="18" charset="0"/>
                                    </a:rPr>
                                  </m:ctrlPr>
                                </m:sSubPr>
                                <m:e>
                                  <m:r>
                                    <a:rPr lang="tr-TR" sz="2000" b="0" i="1">
                                      <a:latin typeface="Cambria Math" panose="02040503050406030204" pitchFamily="18" charset="0"/>
                                      <a:cs typeface="Times New Roman" pitchFamily="18" charset="0"/>
                                    </a:rPr>
                                    <m:t>𝑛</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Sub>
                            </m:e>
                          </m:d>
                        </m:e>
                        <m:sup>
                          <m:r>
                            <m:rPr>
                              <m:sty m:val="p"/>
                            </m:rPr>
                            <a:rPr lang="el-GR" sz="2000" b="0" i="1">
                              <a:latin typeface="Cambria Math" panose="02040503050406030204" pitchFamily="18" charset="0"/>
                              <a:cs typeface="Times New Roman" pitchFamily="18" charset="0"/>
                            </a:rPr>
                            <m:t>β</m:t>
                          </m:r>
                        </m:sup>
                      </m:sSup>
                    </m:oMath>
                  </m:oMathPara>
                </a14:m>
                <a:endParaRPr lang="tr-TR" sz="2000" b="0" dirty="0" smtClean="0">
                  <a:latin typeface="Times New Roman" pitchFamily="18" charset="0"/>
                  <a:cs typeface="Times New Roman" pitchFamily="18" charset="0"/>
                </a:endParaRPr>
              </a:p>
              <a:p>
                <a:pPr algn="just"/>
                <a:endParaRPr lang="tr-TR" sz="2000" b="0" dirty="0" smtClean="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	</a:t>
                </a:r>
              </a:p>
              <a:p>
                <a:pPr algn="just"/>
                <a:endParaRPr lang="tr-TR" sz="2000" b="0" dirty="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Bu işlemden</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sonra</a:t>
                </a:r>
                <a:r>
                  <a:rPr lang="tr-TR" sz="2000" b="0" dirty="0" smtClean="0">
                    <a:latin typeface="Times New Roman" pitchFamily="18" charset="0"/>
                    <a:cs typeface="Times New Roman" pitchFamily="18" charset="0"/>
                  </a:rPr>
                  <a:t> eşik değeri bulunarak </a:t>
                </a:r>
                <a:r>
                  <a:rPr lang="tr-TR" sz="2000" b="0" dirty="0" err="1" smtClean="0">
                    <a:latin typeface="Times New Roman" pitchFamily="18" charset="0"/>
                    <a:cs typeface="Times New Roman" pitchFamily="18" charset="0"/>
                  </a:rPr>
                  <a:t>feromon</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matrisi ile karşılaştırılmaktadır. Bu karşılaştırma sonucunda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değerleri aşağıdaki ifade ile kenar olup olmadıkları belirlenmektedir.</a:t>
                </a:r>
              </a:p>
              <a:p>
                <a:pPr algn="just"/>
                <a:endParaRPr lang="tr-TR" sz="2000" b="0"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sz="2200" b="0" i="1" smtClean="0">
                              <a:latin typeface="Cambria Math"/>
                              <a:cs typeface="Times New Roman" pitchFamily="18" charset="0"/>
                            </a:rPr>
                          </m:ctrlPr>
                        </m:sSubPr>
                        <m:e>
                          <m:r>
                            <a:rPr lang="tr-TR" sz="2200" b="0" i="1" smtClean="0">
                              <a:latin typeface="Cambria Math" panose="02040503050406030204" pitchFamily="18" charset="0"/>
                              <a:cs typeface="Times New Roman" pitchFamily="18" charset="0"/>
                            </a:rPr>
                            <m:t>𝐸</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Sub>
                      <m:r>
                        <a:rPr lang="en-US" sz="2200" b="0" i="1" smtClean="0">
                          <a:latin typeface="Cambria Math" panose="02040503050406030204" pitchFamily="18" charset="0"/>
                          <a:cs typeface="Times New Roman" pitchFamily="18" charset="0"/>
                        </a:rPr>
                        <m:t>=</m:t>
                      </m:r>
                      <m:d>
                        <m:dPr>
                          <m:begChr m:val="{"/>
                          <m:endChr m:val=""/>
                          <m:ctrlPr>
                            <a:rPr lang="en-US" sz="2200" b="0" i="1" smtClean="0">
                              <a:latin typeface="Cambria Math"/>
                              <a:cs typeface="Times New Roman" pitchFamily="18" charset="0"/>
                            </a:rPr>
                          </m:ctrlPr>
                        </m:dPr>
                        <m:e>
                          <m:eqArr>
                            <m:eqArrPr>
                              <m:ctrlPr>
                                <a:rPr lang="en-US" sz="2200" b="0" i="1" smtClean="0">
                                  <a:latin typeface="Cambria Math"/>
                                  <a:cs typeface="Times New Roman" pitchFamily="18" charset="0"/>
                                </a:rPr>
                              </m:ctrlPr>
                            </m:eqArrPr>
                            <m:e>
                              <m:r>
                                <a:rPr lang="tr-TR" sz="2200" b="0" i="1" smtClean="0">
                                  <a:latin typeface="Cambria Math" panose="02040503050406030204" pitchFamily="18" charset="0"/>
                                  <a:cs typeface="Times New Roman" pitchFamily="18" charset="0"/>
                                </a:rPr>
                                <m:t>1</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𝑖𝑓</m:t>
                              </m:r>
                              <m:r>
                                <a:rPr lang="tr-TR" sz="2200" b="0" i="1" smtClean="0">
                                  <a:latin typeface="Cambria Math" panose="02040503050406030204" pitchFamily="18" charset="0"/>
                                  <a:cs typeface="Times New Roman" pitchFamily="18" charset="0"/>
                                </a:rPr>
                                <m:t> </m:t>
                              </m:r>
                              <m:sSubSup>
                                <m:sSubSupPr>
                                  <m:ctrlPr>
                                    <a:rPr lang="tr-TR" sz="2200" b="0" i="1" smtClean="0">
                                      <a:latin typeface="Cambria Math"/>
                                      <a:cs typeface="Times New Roman" pitchFamily="18" charset="0"/>
                                    </a:rPr>
                                  </m:ctrlPr>
                                </m:sSubSupPr>
                                <m:e>
                                  <m:r>
                                    <a:rPr lang="tr-TR" sz="2200" b="0" i="1" smtClean="0">
                                      <a:latin typeface="Cambria Math" panose="02040503050406030204" pitchFamily="18" charset="0"/>
                                      <a:cs typeface="Times New Roman" pitchFamily="18" charset="0"/>
                                    </a:rPr>
                                    <m:t>𝑇</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up>
                                  <m:d>
                                    <m:dPr>
                                      <m:ctrlPr>
                                        <a:rPr lang="tr-TR" sz="2200" b="0" i="1" smtClean="0">
                                          <a:latin typeface="Cambria Math"/>
                                          <a:cs typeface="Times New Roman" pitchFamily="18" charset="0"/>
                                        </a:rPr>
                                      </m:ctrlPr>
                                    </m:dPr>
                                    <m:e>
                                      <m:r>
                                        <a:rPr lang="tr-TR" sz="2200" b="0" i="1" smtClean="0">
                                          <a:latin typeface="Cambria Math" panose="02040503050406030204" pitchFamily="18" charset="0"/>
                                          <a:cs typeface="Times New Roman" pitchFamily="18" charset="0"/>
                                        </a:rPr>
                                        <m:t>𝑁</m:t>
                                      </m:r>
                                    </m:e>
                                  </m:d>
                                </m:sup>
                              </m:sSubSup>
                              <m:r>
                                <a:rPr lang="en-US" sz="2200" b="0" i="1">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 </m:t>
                              </m:r>
                              <m:sSup>
                                <m:sSupPr>
                                  <m:ctrlPr>
                                    <a:rPr lang="tr-TR" sz="2200" b="0" i="1" smtClean="0">
                                      <a:latin typeface="Cambria Math"/>
                                      <a:cs typeface="Times New Roman" pitchFamily="18" charset="0"/>
                                    </a:rPr>
                                  </m:ctrlPr>
                                </m:sSupPr>
                                <m:e>
                                  <m:r>
                                    <a:rPr lang="tr-TR" sz="2200" b="0" i="1" smtClean="0">
                                      <a:latin typeface="Cambria Math" panose="02040503050406030204" pitchFamily="18" charset="0"/>
                                      <a:cs typeface="Times New Roman" pitchFamily="18" charset="0"/>
                                    </a:rPr>
                                    <m:t>𝑇</m:t>
                                  </m:r>
                                </m:e>
                                <m:sup>
                                  <m:d>
                                    <m:dPr>
                                      <m:ctrlPr>
                                        <a:rPr lang="tr-TR" sz="2200" b="0" i="1" smtClean="0">
                                          <a:latin typeface="Cambria Math"/>
                                          <a:cs typeface="Times New Roman" pitchFamily="18" charset="0"/>
                                        </a:rPr>
                                      </m:ctrlPr>
                                    </m:dPr>
                                    <m:e>
                                      <m:r>
                                        <a:rPr lang="tr-TR" sz="2200" b="0" i="1" smtClean="0">
                                          <a:latin typeface="Cambria Math" panose="02040503050406030204" pitchFamily="18" charset="0"/>
                                          <a:cs typeface="Times New Roman" pitchFamily="18" charset="0"/>
                                        </a:rPr>
                                        <m:t>𝑙</m:t>
                                      </m:r>
                                    </m:e>
                                  </m:d>
                                </m:sup>
                              </m:sSup>
                              <m:r>
                                <a:rPr lang="tr-TR" sz="2200" b="0" i="1" smtClean="0">
                                  <a:latin typeface="Cambria Math" panose="02040503050406030204" pitchFamily="18" charset="0"/>
                                  <a:cs typeface="Times New Roman" pitchFamily="18" charset="0"/>
                                </a:rPr>
                                <m:t>;</m:t>
                              </m:r>
                            </m:e>
                            <m:e>
                              <m:r>
                                <a:rPr lang="tr-TR" sz="2200" b="0" i="1" smtClean="0">
                                  <a:latin typeface="Cambria Math" panose="02040503050406030204" pitchFamily="18" charset="0"/>
                                  <a:cs typeface="Times New Roman" pitchFamily="18" charset="0"/>
                                </a:rPr>
                                <m:t>0</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𝑑𝑖</m:t>
                              </m:r>
                              <m:r>
                                <a:rPr lang="tr-TR" sz="2200" b="0" i="1" smtClean="0">
                                  <a:latin typeface="Cambria Math" panose="02040503050406030204" pitchFamily="18" charset="0"/>
                                  <a:cs typeface="Times New Roman" pitchFamily="18" charset="0"/>
                                </a:rPr>
                                <m:t>ğ</m:t>
                              </m:r>
                              <m:r>
                                <a:rPr lang="tr-TR" sz="2200" b="0" i="1" smtClean="0">
                                  <a:latin typeface="Cambria Math" panose="02040503050406030204" pitchFamily="18" charset="0"/>
                                  <a:cs typeface="Times New Roman" pitchFamily="18" charset="0"/>
                                </a:rPr>
                                <m:t>𝑒𝑟</m:t>
                              </m:r>
                            </m:e>
                          </m:eqArr>
                        </m:e>
                      </m:d>
                    </m:oMath>
                  </m:oMathPara>
                </a14:m>
                <a:endParaRPr lang="tr-TR" sz="2200" b="0" dirty="0">
                  <a:latin typeface="Times New Roman" pitchFamily="18" charset="0"/>
                  <a:cs typeface="Times New Roman" pitchFamily="18" charset="0"/>
                </a:endParaRPr>
              </a:p>
            </p:txBody>
          </p:sp>
        </mc:Choice>
        <mc:Fallback xmlns="">
          <p:sp>
            <p:nvSpPr>
              <p:cNvPr id="40" name="Metin Yer Tutucusu 4">
                <a:extLst>
                  <a:ext uri="{FF2B5EF4-FFF2-40B4-BE49-F238E27FC236}">
                    <a16:creationId xmlns:a16="http://schemas.microsoft.com/office/drawing/2014/main" id="{4CCA6B91-3C09-423F-A14A-FC82A397BCEF}"/>
                  </a:ext>
                </a:extLst>
              </p:cNvPr>
              <p:cNvSpPr txBox="1">
                <a:spLocks noRot="1" noChangeAspect="1" noMove="1" noResize="1" noEditPoints="1" noAdjustHandles="1" noChangeArrowheads="1" noChangeShapeType="1" noTextEdit="1"/>
              </p:cNvSpPr>
              <p:nvPr/>
            </p:nvSpPr>
            <p:spPr>
              <a:xfrm>
                <a:off x="12578604" y="6769002"/>
                <a:ext cx="11927053" cy="10257854"/>
              </a:xfrm>
              <a:prstGeom prst="rect">
                <a:avLst/>
              </a:prstGeom>
              <a:blipFill>
                <a:blip r:embed="rId4"/>
                <a:stretch>
                  <a:fillRect/>
                </a:stretch>
              </a:blipFill>
            </p:spPr>
            <p:txBody>
              <a:bodyPr/>
              <a:lstStyle/>
              <a:p>
                <a:r>
                  <a:rPr lang="tr-TR">
                    <a:noFill/>
                  </a:rPr>
                  <a:t> </a:t>
                </a:r>
              </a:p>
            </p:txBody>
          </p:sp>
        </mc:Fallback>
      </mc:AlternateContent>
      <p:sp>
        <p:nvSpPr>
          <p:cNvPr id="41" name="Metin Yer Tutucusu 4">
            <a:extLst>
              <a:ext uri="{FF2B5EF4-FFF2-40B4-BE49-F238E27FC236}">
                <a16:creationId xmlns:a16="http://schemas.microsoft.com/office/drawing/2014/main" xmlns="" id="{B892BCCD-1D95-4013-B616-818D0F94A9AE}"/>
              </a:ext>
            </a:extLst>
          </p:cNvPr>
          <p:cNvSpPr txBox="1">
            <a:spLocks/>
          </p:cNvSpPr>
          <p:nvPr/>
        </p:nvSpPr>
        <p:spPr>
          <a:xfrm>
            <a:off x="1080295" y="3452742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a:t>
            </a:r>
            <a:r>
              <a:rPr lang="tr-TR" sz="2000" b="0" i="1" dirty="0" smtClean="0">
                <a:latin typeface="Times New Roman" pitchFamily="18" charset="0"/>
                <a:cs typeface="Times New Roman" pitchFamily="18" charset="0"/>
              </a:rPr>
              <a:t>4</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Karıncaların feromon sıvı miktarı ile en kısa yol üzerinden yiyeceklere ulaşabilmesi</a:t>
            </a:r>
            <a:endParaRPr lang="tr-TR" sz="2000" b="0" i="1" dirty="0">
              <a:latin typeface="Times New Roman" pitchFamily="18" charset="0"/>
              <a:cs typeface="Times New Roman" pitchFamily="18" charset="0"/>
            </a:endParaRPr>
          </a:p>
        </p:txBody>
      </p:sp>
      <p:sp>
        <p:nvSpPr>
          <p:cNvPr id="55" name="Metin Yer Tutucusu 4">
            <a:extLst>
              <a:ext uri="{FF2B5EF4-FFF2-40B4-BE49-F238E27FC236}">
                <a16:creationId xmlns:a16="http://schemas.microsoft.com/office/drawing/2014/main" xmlns="" id="{698BB22A-774D-46F2-B661-94157FA6D414}"/>
              </a:ext>
            </a:extLst>
          </p:cNvPr>
          <p:cNvSpPr txBox="1">
            <a:spLocks/>
          </p:cNvSpPr>
          <p:nvPr/>
        </p:nvSpPr>
        <p:spPr>
          <a:xfrm>
            <a:off x="12555842" y="21353212"/>
            <a:ext cx="11927053" cy="125755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smtClean="0">
                <a:latin typeface="Times New Roman" pitchFamily="18" charset="0"/>
                <a:cs typeface="Times New Roman" pitchFamily="18" charset="0"/>
              </a:rPr>
              <a:t>Biz</a:t>
            </a:r>
            <a:r>
              <a:rPr lang="tr-TR" sz="2000" b="0" dirty="0">
                <a:latin typeface="Times New Roman" pitchFamily="18" charset="0"/>
                <a:cs typeface="Times New Roman" pitchFamily="18" charset="0"/>
              </a:rPr>
              <a:t>, bu çalışmada bir fotoğraftaki insan yüzünün bilgisayar ortamında görüntü işleme yapılarak elde edilebileceğini gösterdik. Çalışmada kullandığımız yaklaşım üzerinden ilerlenerek bir nesnenin tanımı, insan yüzünün algılanabilmesi ve yüz tanıma sistemleri gibi çalışmalar geliştirilebilir.</a:t>
            </a:r>
          </a:p>
        </p:txBody>
      </p:sp>
      <p:pic>
        <p:nvPicPr>
          <p:cNvPr id="50" name="Picture 49">
            <a:extLst>
              <a:ext uri="{FF2B5EF4-FFF2-40B4-BE49-F238E27FC236}">
                <a16:creationId xmlns:a16="http://schemas.microsoft.com/office/drawing/2014/main" xmlns="" id="{A3FAA3C7-DCE8-48DF-88EB-9AFBE2685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5201" y="22898794"/>
            <a:ext cx="3942000" cy="2628000"/>
          </a:xfrm>
          <a:prstGeom prst="rect">
            <a:avLst/>
          </a:prstGeom>
        </p:spPr>
      </p:pic>
      <p:pic>
        <p:nvPicPr>
          <p:cNvPr id="56" name="Picture 55">
            <a:extLst>
              <a:ext uri="{FF2B5EF4-FFF2-40B4-BE49-F238E27FC236}">
                <a16:creationId xmlns:a16="http://schemas.microsoft.com/office/drawing/2014/main" xmlns="" id="{307DF3E8-F170-4C9B-94B9-A1667F591E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14343" y="22925073"/>
            <a:ext cx="3942000" cy="2628000"/>
          </a:xfrm>
          <a:prstGeom prst="rect">
            <a:avLst/>
          </a:prstGeom>
        </p:spPr>
      </p:pic>
      <p:sp>
        <p:nvSpPr>
          <p:cNvPr id="60" name="Metin Yer Tutucusu 4">
            <a:extLst>
              <a:ext uri="{FF2B5EF4-FFF2-40B4-BE49-F238E27FC236}">
                <a16:creationId xmlns:a16="http://schemas.microsoft.com/office/drawing/2014/main" xmlns="" id="{65FEE720-5F99-43F1-8A74-499C8B2F456D}"/>
              </a:ext>
            </a:extLst>
          </p:cNvPr>
          <p:cNvSpPr txBox="1">
            <a:spLocks/>
          </p:cNvSpPr>
          <p:nvPr/>
        </p:nvSpPr>
        <p:spPr>
          <a:xfrm>
            <a:off x="13083473" y="25612398"/>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5</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pic>
        <p:nvPicPr>
          <p:cNvPr id="62" name="Picture 61">
            <a:extLst>
              <a:ext uri="{FF2B5EF4-FFF2-40B4-BE49-F238E27FC236}">
                <a16:creationId xmlns:a16="http://schemas.microsoft.com/office/drawing/2014/main" xmlns="" id="{D6E9F4DA-0FC6-4551-B6FA-5F13B474EC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98388" y="26534906"/>
            <a:ext cx="3968813" cy="2628000"/>
          </a:xfrm>
          <a:prstGeom prst="rect">
            <a:avLst/>
          </a:prstGeom>
        </p:spPr>
      </p:pic>
      <p:pic>
        <p:nvPicPr>
          <p:cNvPr id="64" name="Picture 63">
            <a:extLst>
              <a:ext uri="{FF2B5EF4-FFF2-40B4-BE49-F238E27FC236}">
                <a16:creationId xmlns:a16="http://schemas.microsoft.com/office/drawing/2014/main" xmlns="" id="{B9324778-3237-4308-A0F0-9F758FF318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48725" y="26499194"/>
            <a:ext cx="3968811" cy="2628000"/>
          </a:xfrm>
          <a:prstGeom prst="rect">
            <a:avLst/>
          </a:prstGeom>
        </p:spPr>
      </p:pic>
      <p:pic>
        <p:nvPicPr>
          <p:cNvPr id="70" name="Picture 69">
            <a:extLst>
              <a:ext uri="{FF2B5EF4-FFF2-40B4-BE49-F238E27FC236}">
                <a16:creationId xmlns:a16="http://schemas.microsoft.com/office/drawing/2014/main" xmlns="" id="{982A96A0-7C13-4094-A777-0E3A878909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5200" y="30274019"/>
            <a:ext cx="3942001" cy="2628000"/>
          </a:xfrm>
          <a:prstGeom prst="rect">
            <a:avLst/>
          </a:prstGeom>
        </p:spPr>
      </p:pic>
      <p:pic>
        <p:nvPicPr>
          <p:cNvPr id="73" name="Picture 72">
            <a:extLst>
              <a:ext uri="{FF2B5EF4-FFF2-40B4-BE49-F238E27FC236}">
                <a16:creationId xmlns:a16="http://schemas.microsoft.com/office/drawing/2014/main" xmlns="" id="{12594510-7073-4E78-AAAD-4E9204AB5B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62130" y="30243610"/>
            <a:ext cx="3942000" cy="2628000"/>
          </a:xfrm>
          <a:prstGeom prst="rect">
            <a:avLst/>
          </a:prstGeom>
        </p:spPr>
      </p:pic>
      <p:sp>
        <p:nvSpPr>
          <p:cNvPr id="42" name="Metin Yer Tutucusu 4"/>
          <p:cNvSpPr txBox="1">
            <a:spLocks/>
          </p:cNvSpPr>
          <p:nvPr/>
        </p:nvSpPr>
        <p:spPr>
          <a:xfrm>
            <a:off x="826922" y="26427186"/>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a:latin typeface="Times New Roman" pitchFamily="18" charset="0"/>
                <a:cs typeface="Times New Roman" pitchFamily="18" charset="0"/>
              </a:rPr>
              <a:t>Karınca Koloni Optimizasyonu (ACO)</a:t>
            </a:r>
          </a:p>
        </p:txBody>
      </p:sp>
      <p:pic>
        <p:nvPicPr>
          <p:cNvPr id="38" name="Picture 49">
            <a:extLst>
              <a:ext uri="{FF2B5EF4-FFF2-40B4-BE49-F238E27FC236}">
                <a16:creationId xmlns:a16="http://schemas.microsoft.com/office/drawing/2014/main" xmlns="" id="{A3FAA3C7-DCE8-48DF-88EB-9AFBE2685C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8345" y="21899836"/>
            <a:ext cx="4748446" cy="3165630"/>
          </a:xfrm>
          <a:prstGeom prst="rect">
            <a:avLst/>
          </a:prstGeom>
        </p:spPr>
      </p:pic>
      <p:pic>
        <p:nvPicPr>
          <p:cNvPr id="44" name="Picture 49">
            <a:extLst>
              <a:ext uri="{FF2B5EF4-FFF2-40B4-BE49-F238E27FC236}">
                <a16:creationId xmlns:a16="http://schemas.microsoft.com/office/drawing/2014/main" xmlns="" id="{A3FAA3C7-DCE8-48DF-88EB-9AFBE2685C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4911" y="21910530"/>
            <a:ext cx="4748446" cy="3144241"/>
          </a:xfrm>
          <a:prstGeom prst="rect">
            <a:avLst/>
          </a:prstGeom>
        </p:spPr>
      </p:pic>
      <p:sp>
        <p:nvSpPr>
          <p:cNvPr id="45" name="Metin Yer Tutucusu 4">
            <a:extLst>
              <a:ext uri="{FF2B5EF4-FFF2-40B4-BE49-F238E27FC236}">
                <a16:creationId xmlns:a16="http://schemas.microsoft.com/office/drawing/2014/main" xmlns="" id="{69FE739C-A211-49D7-8081-8858959ECD7F}"/>
              </a:ext>
            </a:extLst>
          </p:cNvPr>
          <p:cNvSpPr txBox="1">
            <a:spLocks/>
          </p:cNvSpPr>
          <p:nvPr/>
        </p:nvSpPr>
        <p:spPr>
          <a:xfrm>
            <a:off x="434026" y="18226658"/>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1</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Piksel değeri hesaplanırken kullanılan 16 adet komşu</a:t>
            </a:r>
            <a:endParaRPr lang="tr-TR" sz="2000" b="0" i="1" dirty="0">
              <a:latin typeface="Times New Roman" pitchFamily="18" charset="0"/>
              <a:cs typeface="Times New Roman" pitchFamily="18" charset="0"/>
            </a:endParaRPr>
          </a:p>
        </p:txBody>
      </p:sp>
      <p:sp>
        <p:nvSpPr>
          <p:cNvPr id="46" name="Metin Yer Tutucusu 4">
            <a:extLst>
              <a:ext uri="{FF2B5EF4-FFF2-40B4-BE49-F238E27FC236}">
                <a16:creationId xmlns:a16="http://schemas.microsoft.com/office/drawing/2014/main" xmlns="" id="{69FE739C-A211-49D7-8081-8858959ECD7F}"/>
              </a:ext>
            </a:extLst>
          </p:cNvPr>
          <p:cNvSpPr txBox="1">
            <a:spLocks/>
          </p:cNvSpPr>
          <p:nvPr/>
        </p:nvSpPr>
        <p:spPr>
          <a:xfrm>
            <a:off x="6412102"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3</a:t>
            </a:r>
            <a:r>
              <a:rPr lang="tr-TR" sz="2000" b="0" dirty="0" smtClean="0">
                <a:latin typeface="Times New Roman" pitchFamily="18" charset="0"/>
                <a:cs typeface="Times New Roman" pitchFamily="18" charset="0"/>
              </a:rPr>
              <a:t>: Ön işleme uygulanmış Resim</a:t>
            </a:r>
            <a:endParaRPr lang="tr-TR" sz="2000" b="0" i="1" dirty="0">
              <a:latin typeface="Times New Roman" pitchFamily="18" charset="0"/>
              <a:cs typeface="Times New Roman" pitchFamily="18" charset="0"/>
            </a:endParaRPr>
          </a:p>
        </p:txBody>
      </p:sp>
      <p:sp>
        <p:nvSpPr>
          <p:cNvPr id="43" name="Metin Yer Tutucusu 4"/>
          <p:cNvSpPr txBox="1">
            <a:spLocks/>
          </p:cNvSpPr>
          <p:nvPr/>
        </p:nvSpPr>
        <p:spPr>
          <a:xfrm>
            <a:off x="12923745" y="13836750"/>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3</a:t>
            </a:r>
            <a:r>
              <a:rPr lang="tr-TR" sz="2000" b="0" dirty="0" smtClean="0">
                <a:latin typeface="Times New Roman" pitchFamily="18" charset="0"/>
                <a:cs typeface="Times New Roman" pitchFamily="18" charset="0"/>
              </a:rPr>
              <a:t>: Olasılık hesaplama </a:t>
            </a:r>
            <a:r>
              <a:rPr lang="tr-TR" sz="2000" b="0" dirty="0" smtClean="0">
                <a:latin typeface="Times New Roman" pitchFamily="18" charset="0"/>
                <a:cs typeface="Times New Roman" pitchFamily="18" charset="0"/>
              </a:rPr>
              <a:t>formülü</a:t>
            </a:r>
            <a:endParaRPr lang="tr-TR" sz="2000" b="0" i="1" dirty="0">
              <a:latin typeface="Times New Roman" pitchFamily="18" charset="0"/>
              <a:cs typeface="Times New Roman" pitchFamily="18" charset="0"/>
            </a:endParaRPr>
          </a:p>
        </p:txBody>
      </p:sp>
      <p:sp>
        <p:nvSpPr>
          <p:cNvPr id="47" name="Metin Yer Tutucusu 4"/>
          <p:cNvSpPr txBox="1">
            <a:spLocks/>
          </p:cNvSpPr>
          <p:nvPr/>
        </p:nvSpPr>
        <p:spPr>
          <a:xfrm>
            <a:off x="12852875" y="17040642"/>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4</a:t>
            </a:r>
            <a:r>
              <a:rPr lang="tr-TR" sz="2000" b="0" dirty="0" smtClean="0">
                <a:latin typeface="Times New Roman" pitchFamily="18" charset="0"/>
                <a:cs typeface="Times New Roman" pitchFamily="18" charset="0"/>
              </a:rPr>
              <a:t>: Eşik değeri ile kenar belirleme </a:t>
            </a:r>
            <a:r>
              <a:rPr lang="tr-TR" sz="2000" b="0" dirty="0" smtClean="0">
                <a:latin typeface="Times New Roman" pitchFamily="18" charset="0"/>
                <a:cs typeface="Times New Roman" pitchFamily="18" charset="0"/>
              </a:rPr>
              <a:t>formülü</a:t>
            </a:r>
            <a:endParaRPr lang="tr-TR" sz="2000" b="0" i="1" dirty="0">
              <a:latin typeface="Times New Roman" pitchFamily="18" charset="0"/>
              <a:cs typeface="Times New Roman" pitchFamily="18" charset="0"/>
            </a:endParaRPr>
          </a:p>
        </p:txBody>
      </p:sp>
      <p:sp>
        <p:nvSpPr>
          <p:cNvPr id="48" name="Metin Yer Tutucusu 4">
            <a:extLst>
              <a:ext uri="{FF2B5EF4-FFF2-40B4-BE49-F238E27FC236}">
                <a16:creationId xmlns:a16="http://schemas.microsoft.com/office/drawing/2014/main" xmlns="" id="{65FEE720-5F99-43F1-8A74-499C8B2F456D}"/>
              </a:ext>
            </a:extLst>
          </p:cNvPr>
          <p:cNvSpPr txBox="1">
            <a:spLocks/>
          </p:cNvSpPr>
          <p:nvPr/>
        </p:nvSpPr>
        <p:spPr>
          <a:xfrm>
            <a:off x="13072803" y="29270769"/>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a:t>
            </a:r>
            <a:r>
              <a:rPr lang="tr-TR" sz="2000" b="0" i="1" dirty="0">
                <a:latin typeface="Times New Roman" pitchFamily="18" charset="0"/>
                <a:cs typeface="Times New Roman" pitchFamily="18" charset="0"/>
              </a:rPr>
              <a:t>6</a:t>
            </a:r>
            <a:r>
              <a:rPr lang="tr-TR" sz="2000" b="0" dirty="0">
                <a:latin typeface="Times New Roman" pitchFamily="18" charset="0"/>
                <a:cs typeface="Times New Roman" pitchFamily="18" charset="0"/>
              </a:rPr>
              <a:t>: Ön 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
        <p:nvSpPr>
          <p:cNvPr id="49" name="Metin Yer Tutucusu 4">
            <a:extLst>
              <a:ext uri="{FF2B5EF4-FFF2-40B4-BE49-F238E27FC236}">
                <a16:creationId xmlns:a16="http://schemas.microsoft.com/office/drawing/2014/main" xmlns="" id="{65FEE720-5F99-43F1-8A74-499C8B2F456D}"/>
              </a:ext>
            </a:extLst>
          </p:cNvPr>
          <p:cNvSpPr txBox="1">
            <a:spLocks/>
          </p:cNvSpPr>
          <p:nvPr/>
        </p:nvSpPr>
        <p:spPr>
          <a:xfrm>
            <a:off x="16089248" y="34789016"/>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Kullanılan algoritma değerleri:</a:t>
            </a:r>
          </a:p>
          <a:p>
            <a:pPr algn="ctr"/>
            <a:r>
              <a:rPr lang="tr-TR" sz="2000" b="0" i="1" dirty="0" smtClean="0">
                <a:latin typeface="Times New Roman" pitchFamily="18" charset="0"/>
                <a:cs typeface="Times New Roman" pitchFamily="18" charset="0"/>
              </a:rPr>
              <a:t>Karınca Sayısı = 244</a:t>
            </a:r>
          </a:p>
          <a:p>
            <a:pPr algn="ctr"/>
            <a:r>
              <a:rPr lang="tr-TR" sz="2000" b="0" i="1" dirty="0" smtClean="0">
                <a:latin typeface="Times New Roman" pitchFamily="18" charset="0"/>
                <a:cs typeface="Times New Roman" pitchFamily="18" charset="0"/>
              </a:rPr>
              <a:t>Karınca Adım Sayısı = 150</a:t>
            </a:r>
          </a:p>
          <a:p>
            <a:pPr algn="ctr"/>
            <a:r>
              <a:rPr lang="tr-TR" sz="2000" b="0" i="1" dirty="0" err="1" smtClean="0">
                <a:latin typeface="Times New Roman" pitchFamily="18" charset="0"/>
                <a:cs typeface="Times New Roman" pitchFamily="18" charset="0"/>
              </a:rPr>
              <a:t>İterasyon</a:t>
            </a:r>
            <a:r>
              <a:rPr lang="tr-TR" sz="2000" b="0" i="1" dirty="0" smtClean="0">
                <a:latin typeface="Times New Roman" pitchFamily="18" charset="0"/>
                <a:cs typeface="Times New Roman" pitchFamily="18" charset="0"/>
              </a:rPr>
              <a:t> Sayısı = 100</a:t>
            </a:r>
            <a:endParaRPr lang="tr-TR" sz="2000" b="0" i="1" dirty="0">
              <a:latin typeface="Times New Roman" pitchFamily="18" charset="0"/>
              <a:cs typeface="Times New Roman" pitchFamily="18" charset="0"/>
            </a:endParaRPr>
          </a:p>
        </p:txBody>
      </p:sp>
      <p:sp>
        <p:nvSpPr>
          <p:cNvPr id="51" name="Metin Yer Tutucusu 4">
            <a:extLst>
              <a:ext uri="{FF2B5EF4-FFF2-40B4-BE49-F238E27FC236}">
                <a16:creationId xmlns:a16="http://schemas.microsoft.com/office/drawing/2014/main" xmlns="" id="{65FEE720-5F99-43F1-8A74-499C8B2F456D}"/>
              </a:ext>
            </a:extLst>
          </p:cNvPr>
          <p:cNvSpPr txBox="1">
            <a:spLocks/>
          </p:cNvSpPr>
          <p:nvPr/>
        </p:nvSpPr>
        <p:spPr>
          <a:xfrm>
            <a:off x="18794263" y="25613344"/>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a:t>
            </a:r>
            <a:r>
              <a:rPr lang="tr-TR" sz="2000" b="0" i="1" dirty="0">
                <a:latin typeface="Times New Roman" pitchFamily="18" charset="0"/>
                <a:cs typeface="Times New Roman" pitchFamily="18" charset="0"/>
              </a:rPr>
              <a:t>8</a:t>
            </a:r>
            <a:r>
              <a:rPr lang="tr-TR" sz="2000" b="0" dirty="0" smtClean="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52" name="Metin Yer Tutucusu 4">
            <a:extLst>
              <a:ext uri="{FF2B5EF4-FFF2-40B4-BE49-F238E27FC236}">
                <a16:creationId xmlns:a16="http://schemas.microsoft.com/office/drawing/2014/main" xmlns="" id="{65FEE720-5F99-43F1-8A74-499C8B2F456D}"/>
              </a:ext>
            </a:extLst>
          </p:cNvPr>
          <p:cNvSpPr txBox="1">
            <a:spLocks/>
          </p:cNvSpPr>
          <p:nvPr/>
        </p:nvSpPr>
        <p:spPr>
          <a:xfrm>
            <a:off x="18783593" y="29271715"/>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9</a:t>
            </a:r>
            <a:r>
              <a:rPr lang="tr-TR" sz="2000" b="0" dirty="0">
                <a:latin typeface="Times New Roman" pitchFamily="18" charset="0"/>
                <a:cs typeface="Times New Roman" pitchFamily="18" charset="0"/>
              </a:rPr>
              <a:t>: Ön 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
        <p:nvSpPr>
          <p:cNvPr id="54" name="Metin Yer Tutucusu 4">
            <a:extLst>
              <a:ext uri="{FF2B5EF4-FFF2-40B4-BE49-F238E27FC236}">
                <a16:creationId xmlns:a16="http://schemas.microsoft.com/office/drawing/2014/main" xmlns="" id="{65FEE720-5F99-43F1-8A74-499C8B2F456D}"/>
              </a:ext>
            </a:extLst>
          </p:cNvPr>
          <p:cNvSpPr txBox="1">
            <a:spLocks/>
          </p:cNvSpPr>
          <p:nvPr/>
        </p:nvSpPr>
        <p:spPr>
          <a:xfrm>
            <a:off x="18848474" y="32979914"/>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10</a:t>
            </a:r>
            <a:r>
              <a:rPr lang="tr-TR" sz="2000" b="0" dirty="0" smtClean="0">
                <a:latin typeface="Times New Roman" pitchFamily="18" charset="0"/>
                <a:cs typeface="Times New Roman" pitchFamily="18" charset="0"/>
              </a:rPr>
              <a:t>: Kenar belirleme </a:t>
            </a:r>
            <a:r>
              <a:rPr lang="tr-TR" sz="2000" b="0" dirty="0">
                <a:latin typeface="Times New Roman" pitchFamily="18" charset="0"/>
                <a:cs typeface="Times New Roman" pitchFamily="18" charset="0"/>
              </a:rPr>
              <a:t>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7" name="Metin Yer Tutucusu 4">
                <a:extLst>
                  <a:ext uri="{FF2B5EF4-FFF2-40B4-BE49-F238E27FC236}">
                    <a16:creationId xmlns:a16="http://schemas.microsoft.com/office/drawing/2014/main" xmlns="" id="{69FE739C-A211-49D7-8081-8858959ECD7F}"/>
                  </a:ext>
                </a:extLst>
              </p:cNvPr>
              <p:cNvSpPr txBox="1">
                <a:spLocks/>
              </p:cNvSpPr>
              <p:nvPr/>
            </p:nvSpPr>
            <p:spPr>
              <a:xfrm>
                <a:off x="432223" y="18694491"/>
                <a:ext cx="11991198" cy="187105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a:cs typeface="Times New Roman" pitchFamily="18" charset="0"/>
                            </a:rPr>
                          </m:ctrlPr>
                        </m:sSubPr>
                        <m:e>
                          <m:r>
                            <a:rPr lang="tr-TR" sz="2400" b="0" i="1" smtClean="0">
                              <a:latin typeface="Cambria Math" panose="02040503050406030204" pitchFamily="18" charset="0"/>
                              <a:cs typeface="Times New Roman" pitchFamily="18" charset="0"/>
                            </a:rPr>
                            <m:t>𝑉</m:t>
                          </m:r>
                        </m:e>
                        <m:sub>
                          <m:r>
                            <a:rPr lang="tr-TR" sz="2400" b="0" i="1" smtClean="0">
                              <a:latin typeface="Cambria Math" panose="02040503050406030204" pitchFamily="18" charset="0"/>
                              <a:cs typeface="Times New Roman" pitchFamily="18" charset="0"/>
                            </a:rPr>
                            <m:t>𝑐</m:t>
                          </m:r>
                        </m:sub>
                      </m:sSub>
                      <m:sSub>
                        <m:sSubPr>
                          <m:ctrlPr>
                            <a:rPr lang="tr-TR" sz="2400" b="0" i="1" smtClean="0">
                              <a:latin typeface="Cambria Math"/>
                              <a:cs typeface="Times New Roman" pitchFamily="18" charset="0"/>
                            </a:rPr>
                          </m:ctrlPr>
                        </m:sSubPr>
                        <m:e>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𝐼</m:t>
                          </m:r>
                        </m:e>
                        <m:sub>
                          <m:r>
                            <a:rPr lang="tr-TR" sz="2400" b="0" i="1" smtClean="0">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ʄ(</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oMath>
                  </m:oMathPara>
                </a14:m>
                <a:endParaRPr lang="tr-TR" sz="2400" b="0" i="1" dirty="0" smtClean="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𝑗</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oMath>
                  </m:oMathPara>
                </a14:m>
                <a:endParaRPr lang="tr-TR" sz="2400" b="0" i="1" dirty="0" smtClean="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a:cs typeface="Times New Roman" pitchFamily="18" charset="0"/>
                            </a:rPr>
                          </m:ctrlPr>
                        </m:dPr>
                        <m:e>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m:t>
                      </m:r>
                    </m:oMath>
                  </m:oMathPara>
                </a14:m>
                <a:endParaRPr lang="tr-TR" sz="2400" b="0" i="1" dirty="0">
                  <a:latin typeface="Times New Roman" pitchFamily="18" charset="0"/>
                  <a:cs typeface="Times New Roman" pitchFamily="18" charset="0"/>
                </a:endParaRPr>
              </a:p>
            </p:txBody>
          </p:sp>
        </mc:Choice>
        <mc:Fallback xmlns="">
          <p:sp>
            <p:nvSpPr>
              <p:cNvPr id="57" name="Metin Yer Tutucusu 4">
                <a:extLst>
                  <a:ext uri="{FF2B5EF4-FFF2-40B4-BE49-F238E27FC236}">
                    <a16:creationId xmlns:a16="http://schemas.microsoft.com/office/drawing/2014/main" id="{69FE739C-A211-49D7-8081-8858959ECD7F}"/>
                  </a:ext>
                </a:extLst>
              </p:cNvPr>
              <p:cNvSpPr txBox="1">
                <a:spLocks noRot="1" noChangeAspect="1" noMove="1" noResize="1" noEditPoints="1" noAdjustHandles="1" noChangeArrowheads="1" noChangeShapeType="1" noTextEdit="1"/>
              </p:cNvSpPr>
              <p:nvPr/>
            </p:nvSpPr>
            <p:spPr>
              <a:xfrm>
                <a:off x="432223" y="18694491"/>
                <a:ext cx="11991198" cy="1871053"/>
              </a:xfrm>
              <a:prstGeom prst="rect">
                <a:avLst/>
              </a:prstGeom>
              <a:blipFill>
                <a:blip r:embed="rId13"/>
                <a:stretch>
                  <a:fillRect/>
                </a:stretch>
              </a:blipFill>
            </p:spPr>
            <p:txBody>
              <a:bodyPr/>
              <a:lstStyle/>
              <a:p>
                <a:r>
                  <a:rPr lang="tr-TR">
                    <a:noFill/>
                  </a:rPr>
                  <a:t> </a:t>
                </a:r>
              </a:p>
            </p:txBody>
          </p:sp>
        </mc:Fallback>
      </mc:AlternateContent>
      <p:sp>
        <p:nvSpPr>
          <p:cNvPr id="53" name="Metin Yer Tutucusu 4"/>
          <p:cNvSpPr txBox="1">
            <a:spLocks/>
          </p:cNvSpPr>
          <p:nvPr/>
        </p:nvSpPr>
        <p:spPr>
          <a:xfrm>
            <a:off x="13090848" y="12404974"/>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a:t>
            </a:r>
            <a:r>
              <a:rPr lang="tr-TR" sz="2000" b="0" i="1" dirty="0" smtClean="0">
                <a:latin typeface="Times New Roman" pitchFamily="18" charset="0"/>
                <a:cs typeface="Times New Roman" pitchFamily="18" charset="0"/>
              </a:rPr>
              <a:t>2</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hesaplama </a:t>
            </a:r>
            <a:r>
              <a:rPr lang="tr-TR" sz="2000" b="0" dirty="0" smtClean="0">
                <a:latin typeface="Times New Roman" pitchFamily="18" charset="0"/>
                <a:cs typeface="Times New Roman" pitchFamily="18" charset="0"/>
              </a:rPr>
              <a:t>formülü</a:t>
            </a:r>
            <a:endParaRPr lang="tr-TR" sz="2000" b="0"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8" name="Metin Yer Tutucusu 4">
                <a:extLst>
                  <a:ext uri="{FF2B5EF4-FFF2-40B4-BE49-F238E27FC236}">
                    <a16:creationId xmlns:a16="http://schemas.microsoft.com/office/drawing/2014/main" xmlns="" id="{698BB22A-774D-46F2-B661-94157FA6D414}"/>
                  </a:ext>
                </a:extLst>
              </p:cNvPr>
              <p:cNvSpPr txBox="1">
                <a:spLocks/>
              </p:cNvSpPr>
              <p:nvPr/>
            </p:nvSpPr>
            <p:spPr>
              <a:xfrm>
                <a:off x="12555842" y="17642210"/>
                <a:ext cx="6238421" cy="186382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r>
                  <a:rPr lang="it-IT" sz="2000" b="0" dirty="0" smtClean="0">
                    <a:latin typeface="Times New Roman" pitchFamily="18" charset="0"/>
                    <a:cs typeface="Times New Roman" pitchFamily="18" charset="0"/>
                  </a:rPr>
                  <a:t>Ro</a:t>
                </a:r>
                <a:r>
                  <a:rPr lang="tr-TR" sz="2000" b="0" dirty="0" smtClean="0">
                    <a:latin typeface="Times New Roman" pitchFamily="18" charset="0"/>
                    <a:cs typeface="Times New Roman" pitchFamily="18" charset="0"/>
                  </a:rPr>
                  <a:t>(</a:t>
                </a:r>
                <a14:m>
                  <m:oMath xmlns:m="http://schemas.openxmlformats.org/officeDocument/2006/math">
                    <m:r>
                      <a:rPr lang="tr-TR" sz="2000" b="0" i="1">
                        <a:latin typeface="Cambria Math" panose="02040503050406030204" pitchFamily="18" charset="0"/>
                        <a:cs typeface="Times New Roman" pitchFamily="18" charset="0"/>
                      </a:rPr>
                      <m:t>𝑝</m:t>
                    </m:r>
                  </m:oMath>
                </a14:m>
                <a:r>
                  <a:rPr lang="tr-TR" sz="2000" b="0" dirty="0" smtClean="0">
                    <a:latin typeface="Times New Roman" pitchFamily="18" charset="0"/>
                    <a:cs typeface="Times New Roman" pitchFamily="18" charset="0"/>
                  </a:rPr>
                  <a:t>)</a:t>
                </a:r>
                <a:r>
                  <a:rPr lang="it-IT" sz="2000" b="0" dirty="0" smtClean="0">
                    <a:latin typeface="Times New Roman" pitchFamily="18" charset="0"/>
                    <a:cs typeface="Times New Roman" pitchFamily="18" charset="0"/>
                  </a:rPr>
                  <a:t> </a:t>
                </a:r>
                <a:r>
                  <a:rPr lang="tr-TR" sz="2000" b="0" dirty="0" smtClean="0">
                    <a:latin typeface="Times New Roman" pitchFamily="18" charset="0"/>
                    <a:cs typeface="Times New Roman" pitchFamily="18" charset="0"/>
                  </a:rPr>
                  <a:t>   </a:t>
                </a:r>
                <a:r>
                  <a:rPr lang="it-IT" sz="2000" b="0" dirty="0" smtClean="0">
                    <a:latin typeface="Times New Roman" pitchFamily="18" charset="0"/>
                    <a:cs typeface="Times New Roman" pitchFamily="18" charset="0"/>
                  </a:rPr>
                  <a:t>= </a:t>
                </a:r>
                <a:r>
                  <a:rPr lang="tr-TR" sz="2000" b="0" dirty="0" smtClean="0">
                    <a:latin typeface="Times New Roman" pitchFamily="18" charset="0"/>
                    <a:cs typeface="Times New Roman" pitchFamily="18" charset="0"/>
                  </a:rPr>
                  <a:t> </a:t>
                </a:r>
                <a:r>
                  <a:rPr lang="it-IT" sz="2000" b="0" dirty="0" smtClean="0">
                    <a:latin typeface="Times New Roman" pitchFamily="18" charset="0"/>
                    <a:cs typeface="Times New Roman" pitchFamily="18" charset="0"/>
                  </a:rPr>
                  <a:t>0.1   </a:t>
                </a:r>
                <a:r>
                  <a:rPr lang="tr-TR" sz="2000" b="0" dirty="0" smtClean="0">
                    <a:latin typeface="Times New Roman" pitchFamily="18" charset="0"/>
                    <a:cs typeface="Times New Roman" pitchFamily="18" charset="0"/>
                  </a:rPr>
                  <a:t>       </a:t>
                </a:r>
                <a:r>
                  <a:rPr lang="it-IT" sz="2000" b="0" dirty="0" smtClean="0">
                    <a:latin typeface="Times New Roman" pitchFamily="18" charset="0"/>
                    <a:cs typeface="Times New Roman" pitchFamily="18" charset="0"/>
                  </a:rPr>
                  <a:t>feromon </a:t>
                </a:r>
                <a:r>
                  <a:rPr lang="it-IT" sz="2000" b="0" dirty="0">
                    <a:latin typeface="Times New Roman" pitchFamily="18" charset="0"/>
                    <a:cs typeface="Times New Roman" pitchFamily="18" charset="0"/>
                  </a:rPr>
                  <a:t>buharlaşma </a:t>
                </a:r>
                <a:r>
                  <a:rPr lang="it-IT" sz="2000" b="0" dirty="0" smtClean="0">
                    <a:latin typeface="Times New Roman" pitchFamily="18" charset="0"/>
                    <a:cs typeface="Times New Roman" pitchFamily="18" charset="0"/>
                  </a:rPr>
                  <a:t>ora</a:t>
                </a:r>
                <a:r>
                  <a:rPr lang="tr-TR" sz="2000" b="0" dirty="0" err="1" smtClean="0">
                    <a:latin typeface="Times New Roman" pitchFamily="18" charset="0"/>
                    <a:cs typeface="Times New Roman" pitchFamily="18" charset="0"/>
                  </a:rPr>
                  <a:t>nı</a:t>
                </a:r>
                <a:endParaRPr lang="tr-TR" sz="2000" b="0" dirty="0" smtClean="0">
                  <a:latin typeface="Times New Roman" pitchFamily="18" charset="0"/>
                  <a:cs typeface="Times New Roman" pitchFamily="18" charset="0"/>
                </a:endParaRPr>
              </a:p>
              <a:p>
                <a:r>
                  <a:rPr lang="tr-TR" sz="2000" b="0" dirty="0" err="1" smtClean="0">
                    <a:latin typeface="Times New Roman" pitchFamily="18" charset="0"/>
                    <a:cs typeface="Times New Roman" pitchFamily="18" charset="0"/>
                  </a:rPr>
                  <a:t>Phi</a:t>
                </a:r>
                <a:r>
                  <a:rPr lang="tr-TR" sz="2000" b="0" dirty="0" smtClean="0">
                    <a:latin typeface="Times New Roman" pitchFamily="18" charset="0"/>
                    <a:cs typeface="Times New Roman" pitchFamily="18" charset="0"/>
                  </a:rPr>
                  <a:t>(</a:t>
                </a:r>
                <a:r>
                  <a:rPr lang="ru-RU" sz="2000" b="0" dirty="0" smtClean="0">
                    <a:latin typeface="Times New Roman" pitchFamily="18" charset="0"/>
                    <a:cs typeface="Times New Roman" pitchFamily="18" charset="0"/>
                  </a:rPr>
                  <a:t>Ѱ</a:t>
                </a:r>
                <a:r>
                  <a:rPr lang="tr-TR" sz="2000" b="0" dirty="0" smtClean="0">
                    <a:latin typeface="Times New Roman" pitchFamily="18" charset="0"/>
                    <a:cs typeface="Times New Roman" pitchFamily="18" charset="0"/>
                  </a:rPr>
                  <a:t>)   =  0.05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bozulma </a:t>
                </a:r>
                <a:r>
                  <a:rPr lang="tr-TR" sz="2000" b="0" dirty="0" smtClean="0">
                    <a:latin typeface="Times New Roman" pitchFamily="18" charset="0"/>
                    <a:cs typeface="Times New Roman" pitchFamily="18" charset="0"/>
                  </a:rPr>
                  <a:t>katsayısı</a:t>
                </a:r>
              </a:p>
              <a:p>
                <a:r>
                  <a:rPr lang="tr-TR" sz="2000" b="0" dirty="0" err="1" smtClean="0">
                    <a:latin typeface="Times New Roman" pitchFamily="18" charset="0"/>
                    <a:cs typeface="Times New Roman" pitchFamily="18" charset="0"/>
                  </a:rPr>
                  <a:t>Tau_init</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 0.0001    başlangıç </a:t>
                </a:r>
                <a:r>
                  <a:rPr lang="tr-TR" sz="2000" b="0" dirty="0" err="1">
                    <a:latin typeface="Times New Roman" pitchFamily="18" charset="0"/>
                    <a:cs typeface="Times New Roman" pitchFamily="18" charset="0"/>
                  </a:rPr>
                  <a:t>feromon</a:t>
                </a:r>
                <a:r>
                  <a:rPr lang="tr-TR" sz="2000" b="0" dirty="0">
                    <a:latin typeface="Times New Roman" pitchFamily="18" charset="0"/>
                    <a:cs typeface="Times New Roman" pitchFamily="18" charset="0"/>
                  </a:rPr>
                  <a:t> değeri</a:t>
                </a:r>
              </a:p>
            </p:txBody>
          </p:sp>
        </mc:Choice>
        <mc:Fallback xmlns="">
          <p:sp>
            <p:nvSpPr>
              <p:cNvPr id="58" name="Metin Yer Tutucusu 4">
                <a:extLst>
                  <a:ext uri="{FF2B5EF4-FFF2-40B4-BE49-F238E27FC236}">
                    <a16:creationId xmlns="" xmlns:a16="http://schemas.microsoft.com/office/drawing/2014/main" id="{698BB22A-774D-46F2-B661-94157FA6D414}"/>
                  </a:ext>
                </a:extLst>
              </p:cNvPr>
              <p:cNvSpPr txBox="1">
                <a:spLocks noRot="1" noChangeAspect="1" noMove="1" noResize="1" noEditPoints="1" noAdjustHandles="1" noChangeArrowheads="1" noChangeShapeType="1" noTextEdit="1"/>
              </p:cNvSpPr>
              <p:nvPr/>
            </p:nvSpPr>
            <p:spPr>
              <a:xfrm>
                <a:off x="12555842" y="17642210"/>
                <a:ext cx="6238421" cy="1863824"/>
              </a:xfrm>
              <a:prstGeom prst="rect">
                <a:avLst/>
              </a:prstGeom>
              <a:blipFill rotWithShape="1">
                <a:blip r:embed="rId1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9" name="Metin Yer Tutucusu 4">
                <a:extLst>
                  <a:ext uri="{FF2B5EF4-FFF2-40B4-BE49-F238E27FC236}">
                    <a16:creationId xmlns:a16="http://schemas.microsoft.com/office/drawing/2014/main" xmlns="" id="{698BB22A-774D-46F2-B661-94157FA6D414}"/>
                  </a:ext>
                </a:extLst>
              </p:cNvPr>
              <p:cNvSpPr txBox="1">
                <a:spLocks/>
              </p:cNvSpPr>
              <p:nvPr/>
            </p:nvSpPr>
            <p:spPr>
              <a:xfrm>
                <a:off x="18344415" y="18226658"/>
                <a:ext cx="6161242" cy="125755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it-IT" sz="2000" b="0" dirty="0" smtClean="0">
                    <a:latin typeface="Times New Roman" pitchFamily="18" charset="0"/>
                    <a:cs typeface="Times New Roman" pitchFamily="18" charset="0"/>
                  </a:rPr>
                  <a:t>Lam</a:t>
                </a:r>
                <a:r>
                  <a:rPr lang="tr-TR" sz="2000" b="0" dirty="0" smtClean="0">
                    <a:latin typeface="Times New Roman" pitchFamily="18" charset="0"/>
                    <a:cs typeface="Times New Roman" pitchFamily="18" charset="0"/>
                  </a:rPr>
                  <a:t>b</a:t>
                </a:r>
                <a:r>
                  <a:rPr lang="it-IT" sz="2000" b="0" dirty="0" smtClean="0">
                    <a:latin typeface="Times New Roman" pitchFamily="18" charset="0"/>
                    <a:cs typeface="Times New Roman" pitchFamily="18" charset="0"/>
                  </a:rPr>
                  <a:t>da</a:t>
                </a:r>
                <a:r>
                  <a:rPr lang="tr-TR" sz="2000" b="0" dirty="0" smtClean="0">
                    <a:latin typeface="Times New Roman" pitchFamily="18" charset="0"/>
                    <a:cs typeface="Times New Roman" pitchFamily="18" charset="0"/>
                  </a:rPr>
                  <a:t>(</a:t>
                </a:r>
                <a:r>
                  <a:rPr lang="el-GR" sz="2000" b="0" dirty="0" smtClean="0">
                    <a:latin typeface="Times New Roman" pitchFamily="18" charset="0"/>
                    <a:cs typeface="Times New Roman" pitchFamily="18" charset="0"/>
                  </a:rPr>
                  <a:t>λ</a:t>
                </a:r>
                <a:r>
                  <a:rPr lang="tr-TR" sz="2000" b="0" dirty="0" smtClean="0">
                    <a:latin typeface="Times New Roman" pitchFamily="18" charset="0"/>
                    <a:cs typeface="Times New Roman" pitchFamily="18" charset="0"/>
                  </a:rPr>
                  <a:t>)</a:t>
                </a:r>
                <a:r>
                  <a:rPr lang="it-IT" sz="2000" b="0" dirty="0" smtClean="0">
                    <a:latin typeface="Times New Roman" pitchFamily="18" charset="0"/>
                    <a:cs typeface="Times New Roman" pitchFamily="18" charset="0"/>
                  </a:rPr>
                  <a:t> </a:t>
                </a:r>
                <a:r>
                  <a:rPr lang="it-IT" sz="2000" b="0" dirty="0">
                    <a:latin typeface="Times New Roman" pitchFamily="18" charset="0"/>
                    <a:cs typeface="Times New Roman" pitchFamily="18" charset="0"/>
                  </a:rPr>
                  <a:t>= </a:t>
                </a:r>
                <a:r>
                  <a:rPr lang="it-IT" sz="2000" b="0" dirty="0" smtClean="0">
                    <a:latin typeface="Times New Roman" pitchFamily="18" charset="0"/>
                    <a:cs typeface="Times New Roman" pitchFamily="18" charset="0"/>
                  </a:rPr>
                  <a:t>1500       sezgisel </a:t>
                </a:r>
                <a:r>
                  <a:rPr lang="it-IT" sz="2000" b="0" dirty="0">
                    <a:latin typeface="Times New Roman" pitchFamily="18" charset="0"/>
                    <a:cs typeface="Times New Roman" pitchFamily="18" charset="0"/>
                  </a:rPr>
                  <a:t>matris </a:t>
                </a:r>
                <a:r>
                  <a:rPr lang="it-IT" sz="2000" b="0" dirty="0" smtClean="0">
                    <a:latin typeface="Times New Roman" pitchFamily="18" charset="0"/>
                    <a:cs typeface="Times New Roman" pitchFamily="18" charset="0"/>
                  </a:rPr>
                  <a:t>katsayısı</a:t>
                </a:r>
                <a:endParaRPr lang="tr-TR" sz="2000" b="0" dirty="0" smtClean="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Beta(</a:t>
                </a:r>
                <a14:m>
                  <m:oMath xmlns:m="http://schemas.openxmlformats.org/officeDocument/2006/math">
                    <m:r>
                      <m:rPr>
                        <m:sty m:val="p"/>
                      </m:rPr>
                      <a:rPr lang="el-GR" sz="2000" b="0" i="1">
                        <a:latin typeface="Cambria Math" panose="02040503050406030204" pitchFamily="18" charset="0"/>
                        <a:cs typeface="Times New Roman" pitchFamily="18" charset="0"/>
                      </a:rPr>
                      <m:t>β</m:t>
                    </m:r>
                  </m:oMath>
                </a14:m>
                <a:r>
                  <a:rPr lang="tr-TR" sz="2000" b="0" dirty="0" smtClean="0">
                    <a:latin typeface="Times New Roman" pitchFamily="18" charset="0"/>
                    <a:cs typeface="Times New Roman" pitchFamily="18" charset="0"/>
                  </a:rPr>
                  <a:t>)      =  0.1         sezgisel </a:t>
                </a:r>
                <a:r>
                  <a:rPr lang="tr-TR" sz="2000" b="0" dirty="0">
                    <a:latin typeface="Times New Roman" pitchFamily="18" charset="0"/>
                    <a:cs typeface="Times New Roman" pitchFamily="18" charset="0"/>
                  </a:rPr>
                  <a:t>bilgi ağırlık </a:t>
                </a:r>
                <a:r>
                  <a:rPr lang="tr-TR" sz="2000" b="0" dirty="0" smtClean="0">
                    <a:latin typeface="Times New Roman" pitchFamily="18" charset="0"/>
                    <a:cs typeface="Times New Roman" pitchFamily="18" charset="0"/>
                  </a:rPr>
                  <a:t>faktörü</a:t>
                </a:r>
                <a:endParaRPr lang="tr-TR" sz="2000" b="0" dirty="0">
                  <a:latin typeface="Times New Roman" pitchFamily="18" charset="0"/>
                  <a:cs typeface="Times New Roman" pitchFamily="18" charset="0"/>
                </a:endParaRPr>
              </a:p>
              <a:p>
                <a:pPr algn="just"/>
                <a:r>
                  <a:rPr lang="tr-TR" sz="2000" b="0" dirty="0" smtClean="0">
                    <a:latin typeface="Times New Roman" pitchFamily="18" charset="0"/>
                    <a:cs typeface="Times New Roman" pitchFamily="18" charset="0"/>
                  </a:rPr>
                  <a:t>Alpha(</a:t>
                </a:r>
                <a14:m>
                  <m:oMath xmlns:m="http://schemas.openxmlformats.org/officeDocument/2006/math">
                    <m:r>
                      <m:rPr>
                        <m:sty m:val="p"/>
                      </m:rPr>
                      <a:rPr lang="el-GR" sz="2000" b="0" i="1">
                        <a:latin typeface="Cambria Math" panose="02040503050406030204" pitchFamily="18" charset="0"/>
                        <a:cs typeface="Times New Roman" pitchFamily="18" charset="0"/>
                      </a:rPr>
                      <m:t>α</m:t>
                    </m:r>
                  </m:oMath>
                </a14:m>
                <a:r>
                  <a:rPr lang="tr-TR" sz="2000" b="0" dirty="0" smtClean="0">
                    <a:latin typeface="Times New Roman" pitchFamily="18" charset="0"/>
                    <a:cs typeface="Times New Roman" pitchFamily="18" charset="0"/>
                  </a:rPr>
                  <a:t>)    = 1             </a:t>
                </a:r>
                <a:r>
                  <a:rPr lang="tr-TR" sz="2000" b="0" dirty="0" err="1" smtClean="0">
                    <a:latin typeface="Times New Roman" pitchFamily="18" charset="0"/>
                    <a:cs typeface="Times New Roman" pitchFamily="18" charset="0"/>
                  </a:rPr>
                  <a:t>feromon</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bilgisi ağırlık faktörü</a:t>
                </a:r>
              </a:p>
            </p:txBody>
          </p:sp>
        </mc:Choice>
        <mc:Fallback xmlns="">
          <p:sp>
            <p:nvSpPr>
              <p:cNvPr id="59" name="Metin Yer Tutucusu 4">
                <a:extLst>
                  <a:ext uri="{FF2B5EF4-FFF2-40B4-BE49-F238E27FC236}">
                    <a16:creationId xmlns="" xmlns:a16="http://schemas.microsoft.com/office/drawing/2014/main" id="{698BB22A-774D-46F2-B661-94157FA6D414}"/>
                  </a:ext>
                </a:extLst>
              </p:cNvPr>
              <p:cNvSpPr txBox="1">
                <a:spLocks noRot="1" noChangeAspect="1" noMove="1" noResize="1" noEditPoints="1" noAdjustHandles="1" noChangeArrowheads="1" noChangeShapeType="1" noTextEdit="1"/>
              </p:cNvSpPr>
              <p:nvPr/>
            </p:nvSpPr>
            <p:spPr>
              <a:xfrm>
                <a:off x="18344415" y="18226658"/>
                <a:ext cx="6161242" cy="1257550"/>
              </a:xfrm>
              <a:prstGeom prst="rect">
                <a:avLst/>
              </a:prstGeom>
              <a:blipFill rotWithShape="1">
                <a:blip r:embed="rId15"/>
                <a:stretch>
                  <a:fillRect t="-2427"/>
                </a:stretch>
              </a:blipFill>
            </p:spPr>
            <p:txBody>
              <a:bodyPr/>
              <a:lstStyle/>
              <a:p>
                <a:r>
                  <a:rPr lang="tr-TR">
                    <a:noFill/>
                  </a:rPr>
                  <a:t> </a:t>
                </a:r>
              </a:p>
            </p:txBody>
          </p:sp>
        </mc:Fallback>
      </mc:AlternateContent>
      <p:sp>
        <p:nvSpPr>
          <p:cNvPr id="61" name="Metin Yer Tutucusu 4">
            <a:extLst>
              <a:ext uri="{FF2B5EF4-FFF2-40B4-BE49-F238E27FC236}">
                <a16:creationId xmlns:a16="http://schemas.microsoft.com/office/drawing/2014/main" xmlns="" id="{65FEE720-5F99-43F1-8A74-499C8B2F456D}"/>
              </a:ext>
            </a:extLst>
          </p:cNvPr>
          <p:cNvSpPr txBox="1">
            <a:spLocks/>
          </p:cNvSpPr>
          <p:nvPr/>
        </p:nvSpPr>
        <p:spPr>
          <a:xfrm>
            <a:off x="13225203" y="33141216"/>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smtClean="0">
                <a:latin typeface="Times New Roman" pitchFamily="18" charset="0"/>
                <a:cs typeface="Times New Roman" pitchFamily="18" charset="0"/>
              </a:rPr>
              <a:t>Şekil 7</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Kenar belirleme </a:t>
            </a:r>
            <a:r>
              <a:rPr lang="tr-TR" sz="2000" b="0" dirty="0">
                <a:latin typeface="Times New Roman" pitchFamily="18" charset="0"/>
                <a:cs typeface="Times New Roman" pitchFamily="18" charset="0"/>
              </a:rPr>
              <a:t>işleme uygulanmış </a:t>
            </a:r>
            <a:r>
              <a:rPr lang="tr-TR" sz="2000" b="0" dirty="0" smtClean="0">
                <a:latin typeface="Times New Roman" pitchFamily="18" charset="0"/>
                <a:cs typeface="Times New Roman" pitchFamily="18" charset="0"/>
              </a:rPr>
              <a:t>Resim</a:t>
            </a:r>
            <a:endParaRPr lang="tr-TR" sz="2000" b="0" i="1" dirty="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559</Words>
  <Application>Microsoft Office PowerPoint</Application>
  <PresentationFormat>Özel</PresentationFormat>
  <Paragraphs>68</Paragraphs>
  <Slides>1</Slides>
  <Notes>0</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İki Boyutlu Fotoğraf Üzerindeki İnsan Yüzünün Tespiti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Progressive</cp:lastModifiedBy>
  <cp:revision>95</cp:revision>
  <dcterms:created xsi:type="dcterms:W3CDTF">2012-11-19T22:28:04Z</dcterms:created>
  <dcterms:modified xsi:type="dcterms:W3CDTF">2018-04-26T22:35:16Z</dcterms:modified>
</cp:coreProperties>
</file>