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203150" cy="36004500"/>
  <p:notesSz cx="6858000" cy="9144000"/>
  <p:defaultText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p15:clr>
            <a:srgbClr val="A4A3A4"/>
          </p15:clr>
        </p15:guide>
        <p15:guide id="2"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256" autoAdjust="0"/>
  </p:normalViewPr>
  <p:slideViewPr>
    <p:cSldViewPr>
      <p:cViewPr>
        <p:scale>
          <a:sx n="60" d="100"/>
          <a:sy n="60" d="100"/>
        </p:scale>
        <p:origin x="636" y="-2628"/>
      </p:cViewPr>
      <p:guideLst>
        <p:guide orient="horz" pos="11340"/>
        <p:guide pos="7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890236" y="11184734"/>
            <a:ext cx="21422678" cy="7717632"/>
          </a:xfrm>
        </p:spPr>
        <p:txBody>
          <a:bodyPr/>
          <a:lstStyle/>
          <a:p>
            <a:r>
              <a:rPr lang="tr-TR"/>
              <a:t>Asıl başlık stili için tıklatın</a:t>
            </a:r>
          </a:p>
        </p:txBody>
      </p:sp>
      <p:sp>
        <p:nvSpPr>
          <p:cNvPr id="3" name="Alt Başlık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671" indent="0" algn="ctr">
              <a:buNone/>
              <a:defRPr>
                <a:solidFill>
                  <a:schemeClr val="tx1">
                    <a:tint val="75000"/>
                  </a:schemeClr>
                </a:solidFill>
              </a:defRPr>
            </a:lvl2pPr>
            <a:lvl3pPr marL="3497343" indent="0" algn="ctr">
              <a:buNone/>
              <a:defRPr>
                <a:solidFill>
                  <a:schemeClr val="tx1">
                    <a:tint val="75000"/>
                  </a:schemeClr>
                </a:solidFill>
              </a:defRPr>
            </a:lvl3pPr>
            <a:lvl4pPr marL="5246015" indent="0" algn="ctr">
              <a:buNone/>
              <a:defRPr>
                <a:solidFill>
                  <a:schemeClr val="tx1">
                    <a:tint val="75000"/>
                  </a:schemeClr>
                </a:solidFill>
              </a:defRPr>
            </a:lvl4pPr>
            <a:lvl5pPr marL="6994686" indent="0" algn="ctr">
              <a:buNone/>
              <a:defRPr>
                <a:solidFill>
                  <a:schemeClr val="tx1">
                    <a:tint val="75000"/>
                  </a:schemeClr>
                </a:solidFill>
              </a:defRPr>
            </a:lvl5pPr>
            <a:lvl6pPr marL="8743357" indent="0" algn="ctr">
              <a:buNone/>
              <a:defRPr>
                <a:solidFill>
                  <a:schemeClr val="tx1">
                    <a:tint val="75000"/>
                  </a:schemeClr>
                </a:solidFill>
              </a:defRPr>
            </a:lvl6pPr>
            <a:lvl7pPr marL="10492029" indent="0" algn="ctr">
              <a:buNone/>
              <a:defRPr>
                <a:solidFill>
                  <a:schemeClr val="tx1">
                    <a:tint val="75000"/>
                  </a:schemeClr>
                </a:solidFill>
              </a:defRPr>
            </a:lvl7pPr>
            <a:lvl8pPr marL="12240700" indent="0" algn="ctr">
              <a:buNone/>
              <a:defRPr>
                <a:solidFill>
                  <a:schemeClr val="tx1">
                    <a:tint val="75000"/>
                  </a:schemeClr>
                </a:solidFill>
              </a:defRPr>
            </a:lvl8pPr>
            <a:lvl9pPr marL="13989372"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4.05.2018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5374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4.05.2018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84106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0509440" y="9001125"/>
            <a:ext cx="18775470" cy="191757300"/>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174274" y="9001125"/>
            <a:ext cx="55915115" cy="191757300"/>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4.05.2018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210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59B41F7-634E-4406-A470-0AEA96DBF463}" type="datetimeFigureOut">
              <a:rPr lang="tr-TR" smtClean="0"/>
              <a:t>4.05.2018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659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990875" y="23136228"/>
            <a:ext cx="21422678" cy="7150894"/>
          </a:xfrm>
        </p:spPr>
        <p:txBody>
          <a:bodyPr anchor="t"/>
          <a:lstStyle>
            <a:lvl1pPr algn="l">
              <a:defRPr sz="15300" b="1" cap="all"/>
            </a:lvl1pPr>
          </a:lstStyle>
          <a:p>
            <a:r>
              <a:rPr lang="tr-TR"/>
              <a:t>Asıl başlık stili için tıklatın</a:t>
            </a:r>
          </a:p>
        </p:txBody>
      </p:sp>
      <p:sp>
        <p:nvSpPr>
          <p:cNvPr id="3" name="Metin Yer Tutucusu 2"/>
          <p:cNvSpPr>
            <a:spLocks noGrp="1"/>
          </p:cNvSpPr>
          <p:nvPr>
            <p:ph type="body" idx="1"/>
          </p:nvPr>
        </p:nvSpPr>
        <p:spPr>
          <a:xfrm>
            <a:off x="1990875" y="15260245"/>
            <a:ext cx="21422678" cy="7875982"/>
          </a:xfrm>
        </p:spPr>
        <p:txBody>
          <a:bodyPr anchor="b"/>
          <a:lstStyle>
            <a:lvl1pPr marL="0" indent="0">
              <a:buNone/>
              <a:defRPr sz="7600">
                <a:solidFill>
                  <a:schemeClr val="tx1">
                    <a:tint val="75000"/>
                  </a:schemeClr>
                </a:solidFill>
              </a:defRPr>
            </a:lvl1pPr>
            <a:lvl2pPr marL="1748671" indent="0">
              <a:buNone/>
              <a:defRPr sz="6900">
                <a:solidFill>
                  <a:schemeClr val="tx1">
                    <a:tint val="75000"/>
                  </a:schemeClr>
                </a:solidFill>
              </a:defRPr>
            </a:lvl2pPr>
            <a:lvl3pPr marL="3497343" indent="0">
              <a:buNone/>
              <a:defRPr sz="6100">
                <a:solidFill>
                  <a:schemeClr val="tx1">
                    <a:tint val="75000"/>
                  </a:schemeClr>
                </a:solidFill>
              </a:defRPr>
            </a:lvl3pPr>
            <a:lvl4pPr marL="5246015" indent="0">
              <a:buNone/>
              <a:defRPr sz="5400">
                <a:solidFill>
                  <a:schemeClr val="tx1">
                    <a:tint val="75000"/>
                  </a:schemeClr>
                </a:solidFill>
              </a:defRPr>
            </a:lvl4pPr>
            <a:lvl5pPr marL="6994686" indent="0">
              <a:buNone/>
              <a:defRPr sz="5400">
                <a:solidFill>
                  <a:schemeClr val="tx1">
                    <a:tint val="75000"/>
                  </a:schemeClr>
                </a:solidFill>
              </a:defRPr>
            </a:lvl5pPr>
            <a:lvl6pPr marL="8743357" indent="0">
              <a:buNone/>
              <a:defRPr sz="5400">
                <a:solidFill>
                  <a:schemeClr val="tx1">
                    <a:tint val="75000"/>
                  </a:schemeClr>
                </a:solidFill>
              </a:defRPr>
            </a:lvl6pPr>
            <a:lvl7pPr marL="10492029" indent="0">
              <a:buNone/>
              <a:defRPr sz="5400">
                <a:solidFill>
                  <a:schemeClr val="tx1">
                    <a:tint val="75000"/>
                  </a:schemeClr>
                </a:solidFill>
              </a:defRPr>
            </a:lvl7pPr>
            <a:lvl8pPr marL="12240700" indent="0">
              <a:buNone/>
              <a:defRPr sz="5400">
                <a:solidFill>
                  <a:schemeClr val="tx1">
                    <a:tint val="75000"/>
                  </a:schemeClr>
                </a:solidFill>
              </a:defRPr>
            </a:lvl8pPr>
            <a:lvl9pPr marL="13989372" indent="0">
              <a:buNone/>
              <a:defRPr sz="5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59B41F7-634E-4406-A470-0AEA96DBF463}" type="datetimeFigureOut">
              <a:rPr lang="tr-TR" smtClean="0"/>
              <a:t>4.05.2018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424398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174274" y="52439888"/>
            <a:ext cx="37345294"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1939619" y="52439888"/>
            <a:ext cx="37345291" cy="148318537"/>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59B41F7-634E-4406-A470-0AEA96DBF463}" type="datetimeFigureOut">
              <a:rPr lang="tr-TR" smtClean="0"/>
              <a:t>4.05.2018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9364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260158" y="1441849"/>
            <a:ext cx="22682835" cy="6000750"/>
          </a:xfrm>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1260158" y="8059344"/>
            <a:ext cx="11135768"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4" name="İçerik Yer Tutucusu 3"/>
          <p:cNvSpPr>
            <a:spLocks noGrp="1"/>
          </p:cNvSpPr>
          <p:nvPr>
            <p:ph sz="half" idx="2"/>
          </p:nvPr>
        </p:nvSpPr>
        <p:spPr>
          <a:xfrm>
            <a:off x="1260158" y="11418094"/>
            <a:ext cx="11135768"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12802851" y="8059344"/>
            <a:ext cx="11140143" cy="3358750"/>
          </a:xfrm>
        </p:spPr>
        <p:txBody>
          <a:bodyPr anchor="b"/>
          <a:lstStyle>
            <a:lvl1pPr marL="0" indent="0">
              <a:buNone/>
              <a:defRPr sz="9200" b="1"/>
            </a:lvl1pPr>
            <a:lvl2pPr marL="1748671" indent="0">
              <a:buNone/>
              <a:defRPr sz="7600" b="1"/>
            </a:lvl2pPr>
            <a:lvl3pPr marL="3497343" indent="0">
              <a:buNone/>
              <a:defRPr sz="6900" b="1"/>
            </a:lvl3pPr>
            <a:lvl4pPr marL="5246015" indent="0">
              <a:buNone/>
              <a:defRPr sz="6100" b="1"/>
            </a:lvl4pPr>
            <a:lvl5pPr marL="6994686" indent="0">
              <a:buNone/>
              <a:defRPr sz="6100" b="1"/>
            </a:lvl5pPr>
            <a:lvl6pPr marL="8743357" indent="0">
              <a:buNone/>
              <a:defRPr sz="6100" b="1"/>
            </a:lvl6pPr>
            <a:lvl7pPr marL="10492029" indent="0">
              <a:buNone/>
              <a:defRPr sz="6100" b="1"/>
            </a:lvl7pPr>
            <a:lvl8pPr marL="12240700" indent="0">
              <a:buNone/>
              <a:defRPr sz="6100" b="1"/>
            </a:lvl8pPr>
            <a:lvl9pPr marL="13989372" indent="0">
              <a:buNone/>
              <a:defRPr sz="6100" b="1"/>
            </a:lvl9pPr>
          </a:lstStyle>
          <a:p>
            <a:pPr lvl="0"/>
            <a:r>
              <a:rPr lang="tr-TR"/>
              <a:t>Asıl metin stillerini düzenlemek için tıklatın</a:t>
            </a:r>
          </a:p>
        </p:txBody>
      </p:sp>
      <p:sp>
        <p:nvSpPr>
          <p:cNvPr id="6" name="İçerik Yer Tutucusu 5"/>
          <p:cNvSpPr>
            <a:spLocks noGrp="1"/>
          </p:cNvSpPr>
          <p:nvPr>
            <p:ph sz="quarter" idx="4"/>
          </p:nvPr>
        </p:nvSpPr>
        <p:spPr>
          <a:xfrm>
            <a:off x="12802851" y="11418094"/>
            <a:ext cx="11140143" cy="20744262"/>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59B41F7-634E-4406-A470-0AEA96DBF463}" type="datetimeFigureOut">
              <a:rPr lang="tr-TR" smtClean="0"/>
              <a:t>4.05.2018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9635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59B41F7-634E-4406-A470-0AEA96DBF463}" type="datetimeFigureOut">
              <a:rPr lang="tr-TR" smtClean="0"/>
              <a:t>4.05.2018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0107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59B41F7-634E-4406-A470-0AEA96DBF463}" type="datetimeFigureOut">
              <a:rPr lang="tr-TR" smtClean="0"/>
              <a:t>4.05.2018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386451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60159" y="1433512"/>
            <a:ext cx="8291663" cy="6100763"/>
          </a:xfrm>
        </p:spPr>
        <p:txBody>
          <a:bodyPr anchor="b"/>
          <a:lstStyle>
            <a:lvl1pPr algn="l">
              <a:defRPr sz="7600" b="1"/>
            </a:lvl1pPr>
          </a:lstStyle>
          <a:p>
            <a:r>
              <a:rPr lang="tr-TR"/>
              <a:t>Asıl başlık stili için tıklatın</a:t>
            </a:r>
          </a:p>
        </p:txBody>
      </p:sp>
      <p:sp>
        <p:nvSpPr>
          <p:cNvPr id="3" name="İçerik Yer Tutucusu 2"/>
          <p:cNvSpPr>
            <a:spLocks noGrp="1"/>
          </p:cNvSpPr>
          <p:nvPr>
            <p:ph idx="1"/>
          </p:nvPr>
        </p:nvSpPr>
        <p:spPr>
          <a:xfrm>
            <a:off x="9853732" y="1433516"/>
            <a:ext cx="14089261" cy="30728843"/>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1260159" y="7534279"/>
            <a:ext cx="8291663" cy="24628080"/>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4.05.2018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177800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4939994" y="25203151"/>
            <a:ext cx="15121890" cy="2975374"/>
          </a:xfrm>
        </p:spPr>
        <p:txBody>
          <a:bodyPr anchor="b"/>
          <a:lstStyle>
            <a:lvl1pPr algn="l">
              <a:defRPr sz="7600" b="1"/>
            </a:lvl1pPr>
          </a:lstStyle>
          <a:p>
            <a:r>
              <a:rPr lang="tr-TR"/>
              <a:t>Asıl başlık stili için tıklatın</a:t>
            </a:r>
          </a:p>
        </p:txBody>
      </p:sp>
      <p:sp>
        <p:nvSpPr>
          <p:cNvPr id="3" name="Resim Yer Tutucusu 2"/>
          <p:cNvSpPr>
            <a:spLocks noGrp="1"/>
          </p:cNvSpPr>
          <p:nvPr>
            <p:ph type="pic" idx="1"/>
          </p:nvPr>
        </p:nvSpPr>
        <p:spPr>
          <a:xfrm>
            <a:off x="4939994" y="3217069"/>
            <a:ext cx="15121890" cy="21602700"/>
          </a:xfrm>
        </p:spPr>
        <p:txBody>
          <a:bodyPr/>
          <a:lstStyle>
            <a:lvl1pPr marL="0" indent="0">
              <a:buNone/>
              <a:defRPr sz="12200"/>
            </a:lvl1pPr>
            <a:lvl2pPr marL="1748671" indent="0">
              <a:buNone/>
              <a:defRPr sz="10700"/>
            </a:lvl2pPr>
            <a:lvl3pPr marL="3497343" indent="0">
              <a:buNone/>
              <a:defRPr sz="9200"/>
            </a:lvl3pPr>
            <a:lvl4pPr marL="5246015" indent="0">
              <a:buNone/>
              <a:defRPr sz="7600"/>
            </a:lvl4pPr>
            <a:lvl5pPr marL="6994686" indent="0">
              <a:buNone/>
              <a:defRPr sz="7600"/>
            </a:lvl5pPr>
            <a:lvl6pPr marL="8743357" indent="0">
              <a:buNone/>
              <a:defRPr sz="7600"/>
            </a:lvl6pPr>
            <a:lvl7pPr marL="10492029" indent="0">
              <a:buNone/>
              <a:defRPr sz="7600"/>
            </a:lvl7pPr>
            <a:lvl8pPr marL="12240700" indent="0">
              <a:buNone/>
              <a:defRPr sz="7600"/>
            </a:lvl8pPr>
            <a:lvl9pPr marL="13989372" indent="0">
              <a:buNone/>
              <a:defRPr sz="7600"/>
            </a:lvl9pPr>
          </a:lstStyle>
          <a:p>
            <a:endParaRPr lang="tr-TR"/>
          </a:p>
        </p:txBody>
      </p:sp>
      <p:sp>
        <p:nvSpPr>
          <p:cNvPr id="4" name="Metin Yer Tutucusu 3"/>
          <p:cNvSpPr>
            <a:spLocks noGrp="1"/>
          </p:cNvSpPr>
          <p:nvPr>
            <p:ph type="body" sz="half" idx="2"/>
          </p:nvPr>
        </p:nvSpPr>
        <p:spPr>
          <a:xfrm>
            <a:off x="4939994" y="28178525"/>
            <a:ext cx="15121890" cy="4225526"/>
          </a:xfrm>
        </p:spPr>
        <p:txBody>
          <a:bodyPr/>
          <a:lstStyle>
            <a:lvl1pPr marL="0" indent="0">
              <a:buNone/>
              <a:defRPr sz="5400"/>
            </a:lvl1pPr>
            <a:lvl2pPr marL="1748671" indent="0">
              <a:buNone/>
              <a:defRPr sz="4600"/>
            </a:lvl2pPr>
            <a:lvl3pPr marL="3497343" indent="0">
              <a:buNone/>
              <a:defRPr sz="3900"/>
            </a:lvl3pPr>
            <a:lvl4pPr marL="5246015" indent="0">
              <a:buNone/>
              <a:defRPr sz="3400"/>
            </a:lvl4pPr>
            <a:lvl5pPr marL="6994686" indent="0">
              <a:buNone/>
              <a:defRPr sz="3400"/>
            </a:lvl5pPr>
            <a:lvl6pPr marL="8743357" indent="0">
              <a:buNone/>
              <a:defRPr sz="3400"/>
            </a:lvl6pPr>
            <a:lvl7pPr marL="10492029" indent="0">
              <a:buNone/>
              <a:defRPr sz="3400"/>
            </a:lvl7pPr>
            <a:lvl8pPr marL="12240700" indent="0">
              <a:buNone/>
              <a:defRPr sz="3400"/>
            </a:lvl8pPr>
            <a:lvl9pPr marL="13989372" indent="0">
              <a:buNone/>
              <a:defRPr sz="34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59B41F7-634E-4406-A470-0AEA96DBF463}" type="datetimeFigureOut">
              <a:rPr lang="tr-TR" smtClean="0"/>
              <a:t>4.05.2018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897F619-058A-4D6C-9D9D-25B7D193E6F3}" type="slidenum">
              <a:rPr lang="tr-TR" smtClean="0"/>
              <a:t>‹#›</a:t>
            </a:fld>
            <a:endParaRPr lang="tr-TR"/>
          </a:p>
        </p:txBody>
      </p:sp>
    </p:spTree>
    <p:extLst>
      <p:ext uri="{BB962C8B-B14F-4D97-AF65-F5344CB8AC3E}">
        <p14:creationId xmlns:p14="http://schemas.microsoft.com/office/powerpoint/2010/main" val="252717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60158" y="1441849"/>
            <a:ext cx="22682835" cy="6000750"/>
          </a:xfrm>
          <a:prstGeom prst="rect">
            <a:avLst/>
          </a:prstGeom>
        </p:spPr>
        <p:txBody>
          <a:bodyPr vert="horz" lIns="349734" tIns="174868" rIns="349734" bIns="174868" rtlCol="0" anchor="ctr">
            <a:normAutofit/>
          </a:bodyPr>
          <a:lstStyle/>
          <a:p>
            <a:r>
              <a:rPr lang="tr-TR"/>
              <a:t>Asıl başlık stili için tıklatın</a:t>
            </a:r>
          </a:p>
        </p:txBody>
      </p:sp>
      <p:sp>
        <p:nvSpPr>
          <p:cNvPr id="3" name="Metin Yer Tutucusu 2"/>
          <p:cNvSpPr>
            <a:spLocks noGrp="1"/>
          </p:cNvSpPr>
          <p:nvPr>
            <p:ph type="body" idx="1"/>
          </p:nvPr>
        </p:nvSpPr>
        <p:spPr>
          <a:xfrm>
            <a:off x="1260158" y="8401053"/>
            <a:ext cx="22682835" cy="23761306"/>
          </a:xfrm>
          <a:prstGeom prst="rect">
            <a:avLst/>
          </a:prstGeom>
        </p:spPr>
        <p:txBody>
          <a:bodyPr vert="horz" lIns="349734" tIns="174868" rIns="349734" bIns="174868"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1260157" y="33370840"/>
            <a:ext cx="5880735" cy="1916907"/>
          </a:xfrm>
          <a:prstGeom prst="rect">
            <a:avLst/>
          </a:prstGeom>
        </p:spPr>
        <p:txBody>
          <a:bodyPr vert="horz" lIns="349734" tIns="174868" rIns="349734" bIns="174868" rtlCol="0" anchor="ctr"/>
          <a:lstStyle>
            <a:lvl1pPr algn="l">
              <a:defRPr sz="4600">
                <a:solidFill>
                  <a:schemeClr val="tx1">
                    <a:tint val="75000"/>
                  </a:schemeClr>
                </a:solidFill>
              </a:defRPr>
            </a:lvl1pPr>
          </a:lstStyle>
          <a:p>
            <a:fld id="{A59B41F7-634E-4406-A470-0AEA96DBF463}" type="datetimeFigureOut">
              <a:rPr lang="tr-TR" smtClean="0"/>
              <a:t>4.05.2018</a:t>
            </a:fld>
            <a:endParaRPr lang="tr-TR"/>
          </a:p>
        </p:txBody>
      </p:sp>
      <p:sp>
        <p:nvSpPr>
          <p:cNvPr id="5" name="Altbilgi Yer Tutucusu 4"/>
          <p:cNvSpPr>
            <a:spLocks noGrp="1"/>
          </p:cNvSpPr>
          <p:nvPr>
            <p:ph type="ftr" sz="quarter" idx="3"/>
          </p:nvPr>
        </p:nvSpPr>
        <p:spPr>
          <a:xfrm>
            <a:off x="8611076" y="33370840"/>
            <a:ext cx="7980998" cy="1916907"/>
          </a:xfrm>
          <a:prstGeom prst="rect">
            <a:avLst/>
          </a:prstGeom>
        </p:spPr>
        <p:txBody>
          <a:bodyPr vert="horz" lIns="349734" tIns="174868" rIns="349734" bIns="174868" rtlCol="0" anchor="ctr"/>
          <a:lstStyle>
            <a:lvl1pPr algn="ctr">
              <a:defRPr sz="46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18062258" y="33370840"/>
            <a:ext cx="5880735" cy="1916907"/>
          </a:xfrm>
          <a:prstGeom prst="rect">
            <a:avLst/>
          </a:prstGeom>
        </p:spPr>
        <p:txBody>
          <a:bodyPr vert="horz" lIns="349734" tIns="174868" rIns="349734" bIns="174868" rtlCol="0" anchor="ctr"/>
          <a:lstStyle>
            <a:lvl1pPr algn="r">
              <a:defRPr sz="4600">
                <a:solidFill>
                  <a:schemeClr val="tx1">
                    <a:tint val="75000"/>
                  </a:schemeClr>
                </a:solidFill>
              </a:defRPr>
            </a:lvl1pPr>
          </a:lstStyle>
          <a:p>
            <a:fld id="{6897F619-058A-4D6C-9D9D-25B7D193E6F3}" type="slidenum">
              <a:rPr lang="tr-TR" smtClean="0"/>
              <a:t>‹#›</a:t>
            </a:fld>
            <a:endParaRPr lang="tr-TR"/>
          </a:p>
        </p:txBody>
      </p:sp>
    </p:spTree>
    <p:extLst>
      <p:ext uri="{BB962C8B-B14F-4D97-AF65-F5344CB8AC3E}">
        <p14:creationId xmlns:p14="http://schemas.microsoft.com/office/powerpoint/2010/main" val="412982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343" rtl="0" eaLnBrk="1" latinLnBrk="0" hangingPunct="1">
        <a:spcBef>
          <a:spcPct val="0"/>
        </a:spcBef>
        <a:buNone/>
        <a:defRPr sz="16800" kern="1200">
          <a:solidFill>
            <a:schemeClr val="tx1"/>
          </a:solidFill>
          <a:latin typeface="+mj-lt"/>
          <a:ea typeface="+mj-ea"/>
          <a:cs typeface="+mj-cs"/>
        </a:defRPr>
      </a:lvl1pPr>
    </p:titleStyle>
    <p:bodyStyle>
      <a:lvl1pPr marL="1311503" indent="-1311503" algn="l" defTabSz="3497343"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591" indent="-1092920" algn="l" defTabSz="3497343"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679" indent="-874336" algn="l" defTabSz="3497343"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20350"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9022"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7693"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6364"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5036"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3708" indent="-874336" algn="l" defTabSz="3497343"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tr-TR"/>
      </a:defPPr>
      <a:lvl1pPr marL="0" algn="l" defTabSz="3497343" rtl="0" eaLnBrk="1" latinLnBrk="0" hangingPunct="1">
        <a:defRPr sz="6900" kern="1200">
          <a:solidFill>
            <a:schemeClr val="tx1"/>
          </a:solidFill>
          <a:latin typeface="+mn-lt"/>
          <a:ea typeface="+mn-ea"/>
          <a:cs typeface="+mn-cs"/>
        </a:defRPr>
      </a:lvl1pPr>
      <a:lvl2pPr marL="1748671" algn="l" defTabSz="3497343" rtl="0" eaLnBrk="1" latinLnBrk="0" hangingPunct="1">
        <a:defRPr sz="6900" kern="1200">
          <a:solidFill>
            <a:schemeClr val="tx1"/>
          </a:solidFill>
          <a:latin typeface="+mn-lt"/>
          <a:ea typeface="+mn-ea"/>
          <a:cs typeface="+mn-cs"/>
        </a:defRPr>
      </a:lvl2pPr>
      <a:lvl3pPr marL="3497343" algn="l" defTabSz="3497343" rtl="0" eaLnBrk="1" latinLnBrk="0" hangingPunct="1">
        <a:defRPr sz="6900" kern="1200">
          <a:solidFill>
            <a:schemeClr val="tx1"/>
          </a:solidFill>
          <a:latin typeface="+mn-lt"/>
          <a:ea typeface="+mn-ea"/>
          <a:cs typeface="+mn-cs"/>
        </a:defRPr>
      </a:lvl3pPr>
      <a:lvl4pPr marL="5246015" algn="l" defTabSz="3497343" rtl="0" eaLnBrk="1" latinLnBrk="0" hangingPunct="1">
        <a:defRPr sz="6900" kern="1200">
          <a:solidFill>
            <a:schemeClr val="tx1"/>
          </a:solidFill>
          <a:latin typeface="+mn-lt"/>
          <a:ea typeface="+mn-ea"/>
          <a:cs typeface="+mn-cs"/>
        </a:defRPr>
      </a:lvl4pPr>
      <a:lvl5pPr marL="6994686" algn="l" defTabSz="3497343" rtl="0" eaLnBrk="1" latinLnBrk="0" hangingPunct="1">
        <a:defRPr sz="6900" kern="1200">
          <a:solidFill>
            <a:schemeClr val="tx1"/>
          </a:solidFill>
          <a:latin typeface="+mn-lt"/>
          <a:ea typeface="+mn-ea"/>
          <a:cs typeface="+mn-cs"/>
        </a:defRPr>
      </a:lvl5pPr>
      <a:lvl6pPr marL="8743357" algn="l" defTabSz="3497343" rtl="0" eaLnBrk="1" latinLnBrk="0" hangingPunct="1">
        <a:defRPr sz="6900" kern="1200">
          <a:solidFill>
            <a:schemeClr val="tx1"/>
          </a:solidFill>
          <a:latin typeface="+mn-lt"/>
          <a:ea typeface="+mn-ea"/>
          <a:cs typeface="+mn-cs"/>
        </a:defRPr>
      </a:lvl6pPr>
      <a:lvl7pPr marL="10492029" algn="l" defTabSz="3497343" rtl="0" eaLnBrk="1" latinLnBrk="0" hangingPunct="1">
        <a:defRPr sz="6900" kern="1200">
          <a:solidFill>
            <a:schemeClr val="tx1"/>
          </a:solidFill>
          <a:latin typeface="+mn-lt"/>
          <a:ea typeface="+mn-ea"/>
          <a:cs typeface="+mn-cs"/>
        </a:defRPr>
      </a:lvl7pPr>
      <a:lvl8pPr marL="12240700" algn="l" defTabSz="3497343" rtl="0" eaLnBrk="1" latinLnBrk="0" hangingPunct="1">
        <a:defRPr sz="6900" kern="1200">
          <a:solidFill>
            <a:schemeClr val="tx1"/>
          </a:solidFill>
          <a:latin typeface="+mn-lt"/>
          <a:ea typeface="+mn-ea"/>
          <a:cs typeface="+mn-cs"/>
        </a:defRPr>
      </a:lvl8pPr>
      <a:lvl9pPr marL="13989372" algn="l" defTabSz="3497343"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74525" y="864346"/>
            <a:ext cx="23918247" cy="3830646"/>
          </a:xfrm>
        </p:spPr>
        <p:txBody>
          <a:bodyPr>
            <a:normAutofit/>
          </a:bodyPr>
          <a:lstStyle/>
          <a:p>
            <a:r>
              <a:rPr lang="tr-TR" sz="7000" b="1" dirty="0">
                <a:latin typeface="Times New Roman" pitchFamily="18" charset="0"/>
                <a:cs typeface="Times New Roman" pitchFamily="18" charset="0"/>
              </a:rPr>
              <a:t>2B Fotoğraf Üzerinde İnsan Yüzünün Tespiti</a:t>
            </a:r>
          </a:p>
        </p:txBody>
      </p:sp>
      <p:sp>
        <p:nvSpPr>
          <p:cNvPr id="3" name="Metin Yer Tutucusu 2"/>
          <p:cNvSpPr>
            <a:spLocks noGrp="1"/>
          </p:cNvSpPr>
          <p:nvPr>
            <p:ph type="body" idx="1"/>
          </p:nvPr>
        </p:nvSpPr>
        <p:spPr>
          <a:xfrm>
            <a:off x="-1584001" y="4176714"/>
            <a:ext cx="11925688" cy="2573927"/>
          </a:xfrm>
        </p:spPr>
        <p:txBody>
          <a:bodyPr>
            <a:noAutofit/>
          </a:bodyPr>
          <a:lstStyle/>
          <a:p>
            <a:pPr algn="ctr"/>
            <a:r>
              <a:rPr lang="tr-TR" sz="3300" b="0" i="1" dirty="0">
                <a:latin typeface="Times New Roman" pitchFamily="18" charset="0"/>
                <a:cs typeface="Times New Roman" pitchFamily="18" charset="0"/>
              </a:rPr>
              <a:t>Barış KAYA</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baris.kaya1@ogr.sakarya.edu.tr</a:t>
            </a:r>
          </a:p>
        </p:txBody>
      </p:sp>
      <p:sp>
        <p:nvSpPr>
          <p:cNvPr id="8" name="Metin Yer Tutucusu 4"/>
          <p:cNvSpPr txBox="1">
            <a:spLocks/>
          </p:cNvSpPr>
          <p:nvPr/>
        </p:nvSpPr>
        <p:spPr>
          <a:xfrm>
            <a:off x="674522" y="7345066"/>
            <a:ext cx="11927053" cy="383212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Aft>
                <a:spcPts val="1675"/>
              </a:spcAft>
            </a:pPr>
            <a:r>
              <a:rPr lang="tr-TR" sz="2500" dirty="0">
                <a:latin typeface="Times New Roman" pitchFamily="18" charset="0"/>
                <a:cs typeface="Times New Roman" pitchFamily="18" charset="0"/>
              </a:rPr>
              <a:t>Giriş</a:t>
            </a:r>
          </a:p>
          <a:p>
            <a:r>
              <a:rPr lang="tr-TR" sz="2000" b="0" dirty="0">
                <a:latin typeface="Times New Roman" pitchFamily="18" charset="0"/>
                <a:cs typeface="Times New Roman" pitchFamily="18" charset="0"/>
              </a:rPr>
              <a:t>Görüntü işleme, ölçülmüş veya kaydedilmiş olan elektronik görüntü verilerini, elektronik ortamda (bilgisayar ve yazılımlar yardımı ile) amaca uygun şekilde değiştirmeye yönelik yapılan bilgisayar çalışmasıdır. Görüntü işleme, kaydedilmiş olan mevcut görüntüleri işlemek yani mevcut resim ve grafikleri değiştirmek, yabancılaştırmak ya da iyileştirmek için kullanılır. </a:t>
            </a:r>
          </a:p>
          <a:p>
            <a:pPr algn="just"/>
            <a:endParaRPr lang="tr-TR" sz="2000" b="0" dirty="0">
              <a:latin typeface="Times New Roman" pitchFamily="18" charset="0"/>
              <a:cs typeface="Times New Roman" pitchFamily="18" charset="0"/>
            </a:endParaRPr>
          </a:p>
          <a:p>
            <a:pPr algn="just"/>
            <a:r>
              <a:rPr lang="tr-TR" sz="2000" b="0" dirty="0">
                <a:latin typeface="Times New Roman" pitchFamily="18" charset="0"/>
                <a:cs typeface="Times New Roman" pitchFamily="18" charset="0"/>
              </a:rPr>
              <a:t>Bu çalışmada görüntü işlemenin kullanım alanlarından birisi olan insan yüzü ele alınmıştır. Arka planları beyaz olarak çekilmiş olan 300x200 piksel boyutlarındaki fotoğraflar kullanılarak insan yüzünde kenar belirleme uygulanmıştır.</a:t>
            </a:r>
          </a:p>
        </p:txBody>
      </p:sp>
      <p:sp>
        <p:nvSpPr>
          <p:cNvPr id="11" name="Metin Yer Tutucusu 4"/>
          <p:cNvSpPr txBox="1">
            <a:spLocks/>
          </p:cNvSpPr>
          <p:nvPr/>
        </p:nvSpPr>
        <p:spPr>
          <a:xfrm>
            <a:off x="674522" y="11737554"/>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a:latin typeface="Times New Roman" pitchFamily="18" charset="0"/>
                <a:cs typeface="Times New Roman" pitchFamily="18" charset="0"/>
              </a:rPr>
              <a:t>Ön İşleme</a:t>
            </a:r>
          </a:p>
        </p:txBody>
      </p:sp>
      <p:sp>
        <p:nvSpPr>
          <p:cNvPr id="16" name="Metin Yer Tutucusu 4"/>
          <p:cNvSpPr txBox="1">
            <a:spLocks/>
          </p:cNvSpPr>
          <p:nvPr/>
        </p:nvSpPr>
        <p:spPr>
          <a:xfrm>
            <a:off x="674522" y="11305506"/>
            <a:ext cx="11927054" cy="221057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a:latin typeface="Times New Roman" pitchFamily="18" charset="0"/>
                <a:cs typeface="Times New Roman" pitchFamily="18" charset="0"/>
              </a:rPr>
              <a:t>Ön işlemede 300x200 boyutlarındaki resimlerin her bir pikselinin yeni değeri komşusu olan 16 adet piksel değeri kullanılarak aşağıdaki formül ile hesaplanıp yeni değerleri atanmaktadır.</a:t>
            </a:r>
          </a:p>
        </p:txBody>
      </p:sp>
      <p:sp>
        <p:nvSpPr>
          <p:cNvPr id="10" name="Rectangle 2"/>
          <p:cNvSpPr>
            <a:spLocks noChangeArrowheads="1"/>
          </p:cNvSpPr>
          <p:nvPr/>
        </p:nvSpPr>
        <p:spPr bwMode="auto">
          <a:xfrm>
            <a:off x="0" y="-377308"/>
            <a:ext cx="154704" cy="113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572" tIns="38286" rIns="76572" bIns="38286" numCol="1" anchor="ctr" anchorCtr="0" compatLnSpc="1">
            <a:prstTxWarp prst="textNoShape">
              <a:avLst/>
            </a:prstTxWarp>
            <a:spAutoFit/>
          </a:bodyPr>
          <a:lstStyle/>
          <a:p>
            <a:endParaRPr lang="tr-TR"/>
          </a:p>
        </p:txBody>
      </p:sp>
      <p:sp>
        <p:nvSpPr>
          <p:cNvPr id="34" name="Metin Yer Tutucusu 4"/>
          <p:cNvSpPr txBox="1">
            <a:spLocks/>
          </p:cNvSpPr>
          <p:nvPr/>
        </p:nvSpPr>
        <p:spPr>
          <a:xfrm>
            <a:off x="12633648" y="18301246"/>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500" dirty="0">
                <a:latin typeface="Times New Roman" pitchFamily="18" charset="0"/>
                <a:cs typeface="Times New Roman" pitchFamily="18" charset="0"/>
              </a:rPr>
              <a:t>Sonuçlar</a:t>
            </a:r>
          </a:p>
        </p:txBody>
      </p:sp>
      <p:sp>
        <p:nvSpPr>
          <p:cNvPr id="35" name="Metin Yer Tutucusu 2">
            <a:extLst>
              <a:ext uri="{FF2B5EF4-FFF2-40B4-BE49-F238E27FC236}">
                <a16:creationId xmlns:a16="http://schemas.microsoft.com/office/drawing/2014/main" id="{97D58529-5A86-4871-9459-481C3FA7A276}"/>
              </a:ext>
            </a:extLst>
          </p:cNvPr>
          <p:cNvSpPr txBox="1">
            <a:spLocks/>
          </p:cNvSpPr>
          <p:nvPr/>
        </p:nvSpPr>
        <p:spPr>
          <a:xfrm>
            <a:off x="6336879" y="4217004"/>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İsmet SANDIKÇI</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ismet.sandikci@ogr.sakarya.edu.tr</a:t>
            </a:r>
          </a:p>
        </p:txBody>
      </p:sp>
      <p:sp>
        <p:nvSpPr>
          <p:cNvPr id="37" name="Metin Yer Tutucusu 2">
            <a:extLst>
              <a:ext uri="{FF2B5EF4-FFF2-40B4-BE49-F238E27FC236}">
                <a16:creationId xmlns:a16="http://schemas.microsoft.com/office/drawing/2014/main" id="{7382B4EB-BE54-499F-A179-FEC6123048DB}"/>
              </a:ext>
            </a:extLst>
          </p:cNvPr>
          <p:cNvSpPr txBox="1">
            <a:spLocks/>
          </p:cNvSpPr>
          <p:nvPr/>
        </p:nvSpPr>
        <p:spPr>
          <a:xfrm>
            <a:off x="14285399" y="4198643"/>
            <a:ext cx="11925688" cy="2573927"/>
          </a:xfrm>
          <a:prstGeom prst="rect">
            <a:avLst/>
          </a:prstGeom>
        </p:spPr>
        <p:txBody>
          <a:bodyPr vert="horz" lIns="349734" tIns="174868" rIns="349734" bIns="174868" rtlCol="0" anchor="b">
            <a:noAutofit/>
          </a:bodyPr>
          <a:lstStyle>
            <a:lvl1pPr marL="0" indent="0" algn="l" defTabSz="3497343" rtl="0" eaLnBrk="1" latinLnBrk="0" hangingPunct="1">
              <a:spcBef>
                <a:spcPct val="20000"/>
              </a:spcBef>
              <a:buFont typeface="Arial" pitchFamily="34" charset="0"/>
              <a:buNone/>
              <a:defRPr sz="9200" b="1" kern="1200">
                <a:solidFill>
                  <a:schemeClr val="tx1"/>
                </a:solidFill>
                <a:latin typeface="+mn-lt"/>
                <a:ea typeface="+mn-ea"/>
                <a:cs typeface="+mn-cs"/>
              </a:defRPr>
            </a:lvl1pPr>
            <a:lvl2pPr marL="1748671" indent="0" algn="l" defTabSz="3497343" rtl="0" eaLnBrk="1" latinLnBrk="0" hangingPunct="1">
              <a:spcBef>
                <a:spcPct val="20000"/>
              </a:spcBef>
              <a:buFont typeface="Arial" pitchFamily="34" charset="0"/>
              <a:buNone/>
              <a:defRPr sz="7600" b="1" kern="1200">
                <a:solidFill>
                  <a:schemeClr val="tx1"/>
                </a:solidFill>
                <a:latin typeface="+mn-lt"/>
                <a:ea typeface="+mn-ea"/>
                <a:cs typeface="+mn-cs"/>
              </a:defRPr>
            </a:lvl2pPr>
            <a:lvl3pPr marL="3497343" indent="0" algn="l" defTabSz="3497343" rtl="0" eaLnBrk="1" latinLnBrk="0" hangingPunct="1">
              <a:spcBef>
                <a:spcPct val="20000"/>
              </a:spcBef>
              <a:buFont typeface="Arial" pitchFamily="34" charset="0"/>
              <a:buNone/>
              <a:defRPr sz="6900" b="1" kern="1200">
                <a:solidFill>
                  <a:schemeClr val="tx1"/>
                </a:solidFill>
                <a:latin typeface="+mn-lt"/>
                <a:ea typeface="+mn-ea"/>
                <a:cs typeface="+mn-cs"/>
              </a:defRPr>
            </a:lvl3pPr>
            <a:lvl4pPr marL="5246015"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4pPr>
            <a:lvl5pPr marL="6994686"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5pPr>
            <a:lvl6pPr marL="8743357"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6pPr>
            <a:lvl7pPr marL="10492029"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7pPr>
            <a:lvl8pPr marL="12240700"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8pPr>
            <a:lvl9pPr marL="13989372" indent="0" algn="l" defTabSz="3497343" rtl="0" eaLnBrk="1" latinLnBrk="0" hangingPunct="1">
              <a:spcBef>
                <a:spcPct val="20000"/>
              </a:spcBef>
              <a:buFont typeface="Arial" pitchFamily="34" charset="0"/>
              <a:buNone/>
              <a:defRPr sz="6100" b="1" kern="1200">
                <a:solidFill>
                  <a:schemeClr val="tx1"/>
                </a:solidFill>
                <a:latin typeface="+mn-lt"/>
                <a:ea typeface="+mn-ea"/>
                <a:cs typeface="+mn-cs"/>
              </a:defRPr>
            </a:lvl9pPr>
          </a:lstStyle>
          <a:p>
            <a:pPr algn="ctr"/>
            <a:r>
              <a:rPr lang="tr-TR" sz="3300" b="0" i="1" dirty="0">
                <a:latin typeface="Times New Roman" pitchFamily="18" charset="0"/>
                <a:cs typeface="Times New Roman" pitchFamily="18" charset="0"/>
              </a:rPr>
              <a:t>M. Olcay TERZİOĞLU</a:t>
            </a:r>
            <a:endParaRPr lang="tr-TR" sz="3300" b="0" i="1" baseline="30000" dirty="0">
              <a:latin typeface="Times New Roman" pitchFamily="18" charset="0"/>
              <a:cs typeface="Times New Roman" pitchFamily="18" charset="0"/>
            </a:endParaRPr>
          </a:p>
          <a:p>
            <a:pPr algn="ctr"/>
            <a:r>
              <a:rPr lang="tr-TR" sz="3300" b="0" dirty="0">
                <a:latin typeface="Times New Roman" pitchFamily="18" charset="0"/>
                <a:cs typeface="Times New Roman" pitchFamily="18" charset="0"/>
              </a:rPr>
              <a:t>Bilgisayar Mühendisliği Bölümü</a:t>
            </a:r>
          </a:p>
          <a:p>
            <a:pPr algn="ctr"/>
            <a:r>
              <a:rPr lang="tr-TR" sz="3300" b="0" dirty="0">
                <a:latin typeface="Times New Roman" pitchFamily="18" charset="0"/>
                <a:cs typeface="Times New Roman" pitchFamily="18" charset="0"/>
              </a:rPr>
              <a:t>Sakarya Üniversitesi</a:t>
            </a:r>
          </a:p>
          <a:p>
            <a:pPr algn="ctr"/>
            <a:r>
              <a:rPr lang="tr-TR" sz="3300" b="0" dirty="0">
                <a:latin typeface="Times New Roman" pitchFamily="18" charset="0"/>
                <a:cs typeface="Times New Roman" pitchFamily="18" charset="0"/>
              </a:rPr>
              <a:t>olcay.terzioglu@ogr.sakarya.edu.tr</a:t>
            </a:r>
          </a:p>
        </p:txBody>
      </p:sp>
      <p:sp>
        <p:nvSpPr>
          <p:cNvPr id="30" name="Metin Yer Tutucusu 4">
            <a:extLst>
              <a:ext uri="{FF2B5EF4-FFF2-40B4-BE49-F238E27FC236}">
                <a16:creationId xmlns:a16="http://schemas.microsoft.com/office/drawing/2014/main" id="{FB72D740-18EB-4E85-B4D4-9A949623C181}"/>
              </a:ext>
            </a:extLst>
          </p:cNvPr>
          <p:cNvSpPr txBox="1">
            <a:spLocks/>
          </p:cNvSpPr>
          <p:nvPr/>
        </p:nvSpPr>
        <p:spPr>
          <a:xfrm>
            <a:off x="597925" y="26948959"/>
            <a:ext cx="11927054" cy="2286539"/>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a:latin typeface="Times New Roman" pitchFamily="18" charset="0"/>
                <a:cs typeface="Times New Roman" pitchFamily="18" charset="0"/>
              </a:rPr>
              <a:t>1991 yılında Marco Dorigo tarafından tasarlanmış bir algoritmadır. Gerçek karıncaların yiyecekleri bulduktan sonra yuvalarıyla yiyecekleri arasındaki	mesafeyi en kısaya indirmek için gittikleri yola feromon adı verilen bir kimyasal salgılayıp diğer karıncalarında bu yolu takip etmelerini sağlamaktadır. Bu algoritma da ön işleme ile elde edilen fotoğraf dokusunun üzerinde sanal karıncalar tanımlanıp fotoğraf üzerinde nesnenin kenarlarının oluşturulması sağlanmaktadır.</a:t>
            </a:r>
          </a:p>
        </p:txBody>
      </p:sp>
      <p:pic>
        <p:nvPicPr>
          <p:cNvPr id="7" name="Picture 6">
            <a:extLst>
              <a:ext uri="{FF2B5EF4-FFF2-40B4-BE49-F238E27FC236}">
                <a16:creationId xmlns:a16="http://schemas.microsoft.com/office/drawing/2014/main" id="{B874F6F4-BBC1-48E2-A1B8-985184C55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646" y="13681770"/>
            <a:ext cx="5002505" cy="4524489"/>
          </a:xfrm>
          <a:prstGeom prst="rect">
            <a:avLst/>
          </a:prstGeom>
        </p:spPr>
      </p:pic>
      <p:sp>
        <p:nvSpPr>
          <p:cNvPr id="36" name="Metin Yer Tutucusu 4">
            <a:extLst>
              <a:ext uri="{FF2B5EF4-FFF2-40B4-BE49-F238E27FC236}">
                <a16:creationId xmlns:a16="http://schemas.microsoft.com/office/drawing/2014/main" id="{69FE739C-A211-49D7-8081-8858959ECD7F}"/>
              </a:ext>
            </a:extLst>
          </p:cNvPr>
          <p:cNvSpPr txBox="1">
            <a:spLocks/>
          </p:cNvSpPr>
          <p:nvPr/>
        </p:nvSpPr>
        <p:spPr>
          <a:xfrm>
            <a:off x="1234824"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2</a:t>
            </a:r>
            <a:r>
              <a:rPr lang="tr-TR" sz="2000" b="0" dirty="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39" name="Metin Yer Tutucusu 4">
            <a:extLst>
              <a:ext uri="{FF2B5EF4-FFF2-40B4-BE49-F238E27FC236}">
                <a16:creationId xmlns:a16="http://schemas.microsoft.com/office/drawing/2014/main" id="{2B9AF5CF-9250-44E2-87BB-2A799B91E1FF}"/>
              </a:ext>
            </a:extLst>
          </p:cNvPr>
          <p:cNvSpPr txBox="1">
            <a:spLocks/>
          </p:cNvSpPr>
          <p:nvPr/>
        </p:nvSpPr>
        <p:spPr>
          <a:xfrm>
            <a:off x="538369" y="2063870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Formül 1</a:t>
            </a:r>
            <a:r>
              <a:rPr lang="tr-TR" sz="2000" b="0" dirty="0">
                <a:latin typeface="Times New Roman" pitchFamily="18" charset="0"/>
                <a:cs typeface="Times New Roman" pitchFamily="18" charset="0"/>
              </a:rPr>
              <a:t>: Komşuluk hesabı fonksiyonu</a:t>
            </a:r>
            <a:endParaRPr lang="tr-TR" sz="2000" b="0" i="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D2BA0754-D063-49DD-A103-B86EF1F2C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639" y="29337522"/>
            <a:ext cx="5256585" cy="4650504"/>
          </a:xfrm>
          <a:prstGeom prst="rect">
            <a:avLst/>
          </a:prstGeom>
        </p:spPr>
      </p:pic>
      <mc:AlternateContent xmlns:mc="http://schemas.openxmlformats.org/markup-compatibility/2006" xmlns:a14="http://schemas.microsoft.com/office/drawing/2010/main">
        <mc:Choice Requires="a14">
          <p:sp>
            <p:nvSpPr>
              <p:cNvPr id="40" name="Metin Yer Tutucusu 4">
                <a:extLst>
                  <a:ext uri="{FF2B5EF4-FFF2-40B4-BE49-F238E27FC236}">
                    <a16:creationId xmlns:a16="http://schemas.microsoft.com/office/drawing/2014/main" id="{4CCA6B91-3C09-423F-A14A-FC82A397BCEF}"/>
                  </a:ext>
                </a:extLst>
              </p:cNvPr>
              <p:cNvSpPr txBox="1">
                <a:spLocks/>
              </p:cNvSpPr>
              <p:nvPr/>
            </p:nvSpPr>
            <p:spPr>
              <a:xfrm>
                <a:off x="12578604" y="6769002"/>
                <a:ext cx="11927053" cy="10257854"/>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lvl="0"/>
                <a:r>
                  <a:rPr lang="tr-TR" sz="1500" b="0" dirty="0">
                    <a:latin typeface="Times New Roman" pitchFamily="18" charset="0"/>
                    <a:cs typeface="Times New Roman" pitchFamily="18" charset="0"/>
                  </a:rPr>
                  <a:t>  </a:t>
                </a:r>
              </a:p>
              <a:p>
                <a:pPr marL="0" lvl="1" algn="ctr">
                  <a:spcBef>
                    <a:spcPts val="0"/>
                  </a:spcBef>
                  <a:spcAft>
                    <a:spcPts val="1675"/>
                  </a:spcAft>
                </a:pPr>
                <a:r>
                  <a:rPr lang="tr-TR" sz="2500" dirty="0">
                    <a:latin typeface="Times New Roman" pitchFamily="18" charset="0"/>
                    <a:cs typeface="Times New Roman" pitchFamily="18" charset="0"/>
                  </a:rPr>
                  <a:t>Uygulama</a:t>
                </a:r>
              </a:p>
              <a:p>
                <a:pPr algn="just"/>
                <a:r>
                  <a:rPr lang="tr-TR" sz="2000" b="0" dirty="0">
                    <a:latin typeface="Times New Roman" pitchFamily="18" charset="0"/>
                    <a:cs typeface="Times New Roman" pitchFamily="18" charset="0"/>
                  </a:rPr>
                  <a:t>İlk aşamada i</a:t>
                </a:r>
                <a:r>
                  <a:rPr lang="en-US" sz="2000" b="0" dirty="0" err="1">
                    <a:latin typeface="Times New Roman" pitchFamily="18" charset="0"/>
                    <a:cs typeface="Times New Roman" pitchFamily="18" charset="0"/>
                  </a:rPr>
                  <a:t>ki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boyutlu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fotoğraf</a:t>
                </a:r>
                <a:r>
                  <a:rPr lang="tr-TR" sz="2000" b="0" dirty="0" err="1">
                    <a:latin typeface="Times New Roman" pitchFamily="18" charset="0"/>
                    <a:cs typeface="Times New Roman" pitchFamily="18" charset="0"/>
                  </a:rPr>
                  <a:t>ın</a:t>
                </a:r>
                <a:r>
                  <a:rPr lang="tr-TR" sz="2000" b="0" dirty="0">
                    <a:latin typeface="Times New Roman" pitchFamily="18" charset="0"/>
                    <a:cs typeface="Times New Roman" pitchFamily="18" charset="0"/>
                  </a:rPr>
                  <a:t> MATLAB programında piksel değerleri alınarak bir matris oluşturulmaktadır. </a:t>
                </a:r>
                <a:r>
                  <a:rPr lang="en-US" sz="2000" b="0" dirty="0">
                    <a:latin typeface="Times New Roman" pitchFamily="18" charset="0"/>
                    <a:cs typeface="Times New Roman" pitchFamily="18" charset="0"/>
                  </a:rPr>
                  <a:t>C++ </a:t>
                </a:r>
                <a:r>
                  <a:rPr lang="tr-TR" sz="2000" b="0" dirty="0">
                    <a:latin typeface="Times New Roman" pitchFamily="18" charset="0"/>
                    <a:cs typeface="Times New Roman" pitchFamily="18" charset="0"/>
                  </a:rPr>
                  <a:t>programlama dili kullanılarak bu matris üzerinde her piksel için ön işleme algoritması uygulanmıştır. </a:t>
                </a:r>
              </a:p>
              <a:p>
                <a:pPr algn="just"/>
                <a:endParaRPr lang="tr-TR" sz="2000" b="0" dirty="0">
                  <a:latin typeface="Times New Roman" pitchFamily="18" charset="0"/>
                  <a:cs typeface="Times New Roman" pitchFamily="18" charset="0"/>
                </a:endParaRPr>
              </a:p>
              <a:p>
                <a:pPr algn="just"/>
                <a:r>
                  <a:rPr lang="en-US" sz="2000" b="0" dirty="0" err="1">
                    <a:latin typeface="Times New Roman" pitchFamily="18" charset="0"/>
                    <a:cs typeface="Times New Roman" pitchFamily="18" charset="0"/>
                  </a:rPr>
                  <a:t>Elde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edilen</a:t>
                </a:r>
                <a:r>
                  <a:rPr lang="tr-TR"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bu</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matris</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üzerinde</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karınca</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kolonisi</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algoritması</a:t>
                </a:r>
                <a:r>
                  <a:rPr lang="en-US" sz="2000" b="0" dirty="0">
                    <a:latin typeface="Times New Roman" pitchFamily="18" charset="0"/>
                    <a:cs typeface="Times New Roman" pitchFamily="18" charset="0"/>
                  </a:rPr>
                  <a:t> </a:t>
                </a:r>
                <a:r>
                  <a:rPr lang="tr-TR" sz="2000" b="0" dirty="0">
                    <a:latin typeface="Times New Roman" pitchFamily="18" charset="0"/>
                    <a:cs typeface="Times New Roman" pitchFamily="18" charset="0"/>
                  </a:rPr>
                  <a:t>aşağıdaki </a:t>
                </a:r>
                <a:r>
                  <a:rPr lang="tr-TR" sz="2000" b="0" dirty="0" err="1">
                    <a:latin typeface="Times New Roman" pitchFamily="18" charset="0"/>
                    <a:cs typeface="Times New Roman" pitchFamily="18" charset="0"/>
                  </a:rPr>
                  <a:t>feromon</a:t>
                </a:r>
                <a:r>
                  <a:rPr lang="tr-TR" sz="2000" b="0" dirty="0">
                    <a:latin typeface="Times New Roman" pitchFamily="18" charset="0"/>
                    <a:cs typeface="Times New Roman" pitchFamily="18" charset="0"/>
                  </a:rPr>
                  <a:t> ve olasılık hesaplama formülleri ile uygulanmıştır. </a:t>
                </a: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Times New Roman" pitchFamily="18" charset="0"/>
                            </a:rPr>
                          </m:ctrlPr>
                        </m:sSubSupPr>
                        <m:e>
                          <m:r>
                            <a:rPr lang="tr-TR" sz="2000" b="0" i="1" smtClean="0">
                              <a:latin typeface="Cambria Math" panose="02040503050406030204" pitchFamily="18" charset="0"/>
                              <a:cs typeface="Times New Roman" pitchFamily="18" charset="0"/>
                            </a:rPr>
                            <m:t>𝑇</m:t>
                          </m:r>
                        </m:e>
                        <m:sub>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d>
                        <m:dPr>
                          <m:begChr m:val="{"/>
                          <m:endChr m:val=""/>
                          <m:ctrlPr>
                            <a:rPr lang="en-US" sz="2000" b="0" i="1">
                              <a:latin typeface="Cambria Math" panose="02040503050406030204" pitchFamily="18" charset="0"/>
                              <a:cs typeface="Times New Roman" pitchFamily="18" charset="0"/>
                            </a:rPr>
                          </m:ctrlPr>
                        </m:dPr>
                        <m:e>
                          <m:eqArr>
                            <m:eqArrPr>
                              <m:ctrlPr>
                                <a:rPr lang="en-US" sz="2000" b="0" i="1">
                                  <a:latin typeface="Cambria Math" panose="02040503050406030204" pitchFamily="18" charset="0"/>
                                  <a:cs typeface="Times New Roman" pitchFamily="18" charset="0"/>
                                </a:rPr>
                              </m:ctrlPr>
                            </m:eqArrPr>
                            <m:e>
                              <m:d>
                                <m:dPr>
                                  <m:ctrlPr>
                                    <a:rPr lang="tr-TR" sz="2000" b="0" i="1" smtClean="0">
                                      <a:latin typeface="Cambria Math" panose="02040503050406030204" pitchFamily="18" charset="0"/>
                                      <a:cs typeface="Times New Roman" pitchFamily="18" charset="0"/>
                                    </a:rPr>
                                  </m:ctrlPr>
                                </m:dPr>
                                <m:e>
                                  <m:r>
                                    <a:rPr lang="tr-TR" sz="2000" b="0" i="1" smtClean="0">
                                      <a:latin typeface="Cambria Math" panose="02040503050406030204" pitchFamily="18" charset="0"/>
                                      <a:cs typeface="Times New Roman" pitchFamily="18" charset="0"/>
                                    </a:rPr>
                                    <m:t>1−</m:t>
                                  </m:r>
                                  <m:r>
                                    <a:rPr lang="tr-TR" sz="2000" b="0" i="1" smtClean="0">
                                      <a:latin typeface="Cambria Math" panose="02040503050406030204" pitchFamily="18" charset="0"/>
                                      <a:cs typeface="Times New Roman" pitchFamily="18" charset="0"/>
                                    </a:rPr>
                                    <m:t>𝑝</m:t>
                                  </m:r>
                                </m:e>
                              </m:d>
                              <m:r>
                                <a:rPr lang="tr-TR" sz="2000" b="0" i="1" smtClean="0">
                                  <a:latin typeface="Cambria Math" panose="02040503050406030204" pitchFamily="18" charset="0"/>
                                  <a:cs typeface="Times New Roman" pitchFamily="18" charset="0"/>
                                </a:rPr>
                                <m:t>.</m:t>
                              </m:r>
                              <m:sSubSup>
                                <m:sSubSupPr>
                                  <m:ctrlPr>
                                    <a:rPr lang="en-US" sz="2000" b="0" i="1">
                                      <a:latin typeface="Cambria Math" panose="02040503050406030204" pitchFamily="18" charset="0"/>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𝑝</m:t>
                              </m:r>
                              <m:r>
                                <a:rPr lang="tr-TR" sz="2000" b="0" i="1" smtClean="0">
                                  <a:latin typeface="Cambria Math" panose="02040503050406030204" pitchFamily="18" charset="0"/>
                                  <a:cs typeface="Times New Roman" pitchFamily="18" charset="0"/>
                                </a:rPr>
                                <m:t>.</m:t>
                              </m:r>
                              <m:sSubSup>
                                <m:sSubSupPr>
                                  <m:ctrlPr>
                                    <a:rPr lang="en-US" sz="2000" b="0" i="1">
                                      <a:latin typeface="Cambria Math" panose="02040503050406030204" pitchFamily="18" charset="0"/>
                                      <a:cs typeface="Times New Roman" pitchFamily="18" charset="0"/>
                                    </a:rPr>
                                  </m:ctrlPr>
                                </m:sSubSupPr>
                                <m:e>
                                  <m:r>
                                    <a:rPr lang="en-US" sz="2000" b="0" i="1" smtClean="0">
                                      <a:latin typeface="Cambria Math" panose="02040503050406030204" pitchFamily="18" charset="0"/>
                                      <a:cs typeface="Times New Roman" pitchFamily="18" charset="0"/>
                                    </a:rPr>
                                    <m:t>∆</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𝑘</m:t>
                                  </m:r>
                                  <m:r>
                                    <a:rPr lang="tr-TR" sz="2000" b="0" i="1">
                                      <a:latin typeface="Cambria Math" panose="02040503050406030204" pitchFamily="18" charset="0"/>
                                      <a:cs typeface="Times New Roman" pitchFamily="18" charset="0"/>
                                    </a:rPr>
                                    <m:t>)</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d>
                                <m:dPr>
                                  <m:ctrlPr>
                                    <a:rPr lang="tr-TR" sz="2000" b="0" i="1" smtClean="0">
                                      <a:latin typeface="Cambria Math" panose="02040503050406030204" pitchFamily="18" charset="0"/>
                                      <a:cs typeface="Times New Roman" pitchFamily="18" charset="0"/>
                                    </a:rPr>
                                  </m:ctrlPr>
                                </m:dPr>
                                <m:e>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e>
                              </m:d>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𝑘𝑎𝑟𝚤𝑛𝑐𝑎</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𝑡𝑎𝑟𝑎𝑓𝚤𝑛𝑑𝑎𝑛</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𝑧𝑖𝑦𝑎𝑟𝑒𝑡</m:t>
                              </m:r>
                              <m:r>
                                <a:rPr lang="tr-TR" sz="2000" b="0" i="1" smtClean="0">
                                  <a:latin typeface="Cambria Math" panose="02040503050406030204" pitchFamily="18" charset="0"/>
                                  <a:cs typeface="Times New Roman" pitchFamily="18" charset="0"/>
                                </a:rPr>
                                <m:t> </m:t>
                              </m:r>
                              <m:r>
                                <a:rPr lang="tr-TR" sz="2000" b="0" i="1" smtClean="0">
                                  <a:latin typeface="Cambria Math" panose="02040503050406030204" pitchFamily="18" charset="0"/>
                                  <a:cs typeface="Times New Roman" pitchFamily="18" charset="0"/>
                                </a:rPr>
                                <m:t>𝑒𝑑𝑖𝑙𝑚𝑖</m:t>
                              </m:r>
                              <m:r>
                                <a:rPr lang="tr-TR" sz="2000" b="0" i="1" smtClean="0">
                                  <a:latin typeface="Cambria Math" panose="02040503050406030204" pitchFamily="18" charset="0"/>
                                  <a:cs typeface="Times New Roman" pitchFamily="18" charset="0"/>
                                </a:rPr>
                                <m:t>ş</m:t>
                              </m:r>
                              <m:r>
                                <a:rPr lang="tr-TR" sz="2000" b="0" i="1" smtClean="0">
                                  <a:latin typeface="Cambria Math" panose="02040503050406030204" pitchFamily="18" charset="0"/>
                                  <a:cs typeface="Times New Roman" pitchFamily="18" charset="0"/>
                                </a:rPr>
                                <m:t>𝑠𝑒</m:t>
                              </m:r>
                              <m:r>
                                <a:rPr lang="tr-TR" sz="2000" b="0" i="1">
                                  <a:latin typeface="Cambria Math" panose="02040503050406030204" pitchFamily="18" charset="0"/>
                                  <a:cs typeface="Times New Roman" pitchFamily="18" charset="0"/>
                                </a:rPr>
                                <m:t>;</m:t>
                              </m:r>
                            </m:e>
                            <m:e>
                              <m:sSubSup>
                                <m:sSubSupPr>
                                  <m:ctrlPr>
                                    <a:rPr lang="en-US" sz="2000" b="0" i="1">
                                      <a:latin typeface="Cambria Math" panose="02040503050406030204" pitchFamily="18" charset="0"/>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sup>
                              </m:sSubSup>
                              <m:r>
                                <a:rPr lang="en-US" sz="2000" b="0" i="1">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                              </m:t>
                              </m:r>
                              <m:r>
                                <a:rPr lang="en-US"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                </m:t>
                              </m:r>
                              <m:r>
                                <a:rPr lang="tr-TR" sz="2000" b="0" i="1">
                                  <a:latin typeface="Cambria Math" panose="02040503050406030204" pitchFamily="18" charset="0"/>
                                  <a:cs typeface="Times New Roman" pitchFamily="18" charset="0"/>
                                </a:rPr>
                                <m:t>𝑑𝑖</m:t>
                              </m:r>
                              <m:r>
                                <a:rPr lang="tr-TR" sz="2000" b="0" i="1">
                                  <a:latin typeface="Cambria Math" panose="02040503050406030204" pitchFamily="18" charset="0"/>
                                  <a:cs typeface="Times New Roman" pitchFamily="18" charset="0"/>
                                </a:rPr>
                                <m:t>ğ</m:t>
                              </m:r>
                              <m:r>
                                <a:rPr lang="tr-TR" sz="2000" b="0" i="1">
                                  <a:latin typeface="Cambria Math" panose="02040503050406030204" pitchFamily="18" charset="0"/>
                                  <a:cs typeface="Times New Roman" pitchFamily="18" charset="0"/>
                                </a:rPr>
                                <m:t>𝑒𝑟</m:t>
                              </m:r>
                            </m:e>
                          </m:eqArr>
                        </m:e>
                      </m:d>
                    </m:oMath>
                  </m:oMathPara>
                </a14:m>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Sup>
                        <m:sSubSupPr>
                          <m:ctrlPr>
                            <a:rPr lang="tr-TR" sz="2000" b="0" i="1" smtClean="0">
                              <a:latin typeface="Cambria Math" panose="02040503050406030204" pitchFamily="18" charset="0"/>
                              <a:cs typeface="Times New Roman" pitchFamily="18" charset="0"/>
                            </a:rPr>
                          </m:ctrlPr>
                        </m:sSubSupPr>
                        <m:e>
                          <m:r>
                            <a:rPr lang="tr-TR" sz="2000" b="0" i="1" smtClean="0">
                              <a:latin typeface="Cambria Math" panose="02040503050406030204" pitchFamily="18" charset="0"/>
                              <a:cs typeface="Times New Roman" pitchFamily="18" charset="0"/>
                            </a:rPr>
                            <m:t>𝑝</m:t>
                          </m:r>
                        </m:e>
                        <m:sub>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𝑖</m:t>
                          </m:r>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𝑗</m:t>
                          </m:r>
                          <m:r>
                            <a:rPr lang="tr-TR" sz="2000" b="0" i="1" smtClean="0">
                              <a:latin typeface="Cambria Math" panose="02040503050406030204" pitchFamily="18" charset="0"/>
                              <a:cs typeface="Times New Roman" pitchFamily="18" charset="0"/>
                            </a:rPr>
                            <m:t>)</m:t>
                          </m:r>
                        </m:sub>
                        <m:sup>
                          <m:r>
                            <a:rPr lang="tr-TR" sz="2000" b="0" i="1" smtClean="0">
                              <a:latin typeface="Cambria Math" panose="02040503050406030204" pitchFamily="18" charset="0"/>
                              <a:cs typeface="Times New Roman" pitchFamily="18" charset="0"/>
                            </a:rPr>
                            <m:t>(</m:t>
                          </m:r>
                          <m:r>
                            <a:rPr lang="tr-TR" sz="2000" b="0" i="1" smtClean="0">
                              <a:latin typeface="Cambria Math" panose="02040503050406030204" pitchFamily="18" charset="0"/>
                              <a:cs typeface="Times New Roman" pitchFamily="18" charset="0"/>
                            </a:rPr>
                            <m:t>𝑛</m:t>
                          </m:r>
                          <m:r>
                            <a:rPr lang="tr-TR" sz="2000" b="0" i="1" smtClean="0">
                              <a:latin typeface="Cambria Math" panose="02040503050406030204" pitchFamily="18" charset="0"/>
                              <a:cs typeface="Times New Roman" pitchFamily="18" charset="0"/>
                            </a:rPr>
                            <m:t>)</m:t>
                          </m:r>
                        </m:sup>
                      </m:sSubSup>
                      <m:r>
                        <a:rPr lang="tr-TR" sz="2000" b="0" i="1" smtClean="0">
                          <a:latin typeface="Cambria Math" panose="02040503050406030204" pitchFamily="18" charset="0"/>
                          <a:cs typeface="Times New Roman" pitchFamily="18" charset="0"/>
                        </a:rPr>
                        <m:t>=</m:t>
                      </m:r>
                      <m:sSup>
                        <m:sSupPr>
                          <m:ctrlPr>
                            <a:rPr lang="tr-TR" sz="2000" b="0" i="1" smtClean="0">
                              <a:latin typeface="Cambria Math" panose="02040503050406030204" pitchFamily="18" charset="0"/>
                              <a:cs typeface="Times New Roman" pitchFamily="18" charset="0"/>
                            </a:rPr>
                          </m:ctrlPr>
                        </m:sSupPr>
                        <m:e>
                          <m:d>
                            <m:dPr>
                              <m:ctrlPr>
                                <a:rPr lang="tr-TR" sz="2000" b="0" i="1">
                                  <a:latin typeface="Cambria Math" panose="02040503050406030204" pitchFamily="18" charset="0"/>
                                  <a:cs typeface="Times New Roman" pitchFamily="18" charset="0"/>
                                </a:rPr>
                              </m:ctrlPr>
                            </m:dPr>
                            <m:e>
                              <m:sSubSup>
                                <m:sSubSupPr>
                                  <m:ctrlPr>
                                    <a:rPr lang="en-US" sz="2000" b="0" i="1">
                                      <a:latin typeface="Cambria Math" panose="02040503050406030204" pitchFamily="18" charset="0"/>
                                      <a:cs typeface="Times New Roman" pitchFamily="18" charset="0"/>
                                    </a:rPr>
                                  </m:ctrlPr>
                                </m:sSubSupPr>
                                <m:e>
                                  <m:r>
                                    <a:rPr lang="tr-TR" sz="2000" b="0" i="1">
                                      <a:latin typeface="Cambria Math" panose="02040503050406030204" pitchFamily="18" charset="0"/>
                                      <a:cs typeface="Times New Roman" pitchFamily="18" charset="0"/>
                                    </a:rPr>
                                    <m:t>𝑇</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up>
                                  <m:d>
                                    <m:dPr>
                                      <m:ctrlPr>
                                        <a:rPr lang="tr-TR" sz="2000" b="0" i="1">
                                          <a:latin typeface="Cambria Math" panose="02040503050406030204" pitchFamily="18" charset="0"/>
                                          <a:cs typeface="Times New Roman" pitchFamily="18" charset="0"/>
                                        </a:rPr>
                                      </m:ctrlPr>
                                    </m:dPr>
                                    <m:e>
                                      <m:r>
                                        <a:rPr lang="tr-TR" sz="2000" b="0" i="1">
                                          <a:latin typeface="Cambria Math" panose="02040503050406030204" pitchFamily="18" charset="0"/>
                                          <a:cs typeface="Times New Roman" pitchFamily="18" charset="0"/>
                                        </a:rPr>
                                        <m:t>𝑛</m:t>
                                      </m:r>
                                      <m:r>
                                        <a:rPr lang="tr-TR" sz="2000" b="0" i="1">
                                          <a:latin typeface="Cambria Math" panose="02040503050406030204" pitchFamily="18" charset="0"/>
                                          <a:cs typeface="Times New Roman" pitchFamily="18" charset="0"/>
                                        </a:rPr>
                                        <m:t>−1</m:t>
                                      </m:r>
                                    </m:e>
                                  </m:d>
                                </m:sup>
                              </m:sSubSup>
                            </m:e>
                          </m:d>
                        </m:e>
                        <m:sup>
                          <m:r>
                            <m:rPr>
                              <m:sty m:val="p"/>
                            </m:rPr>
                            <a:rPr lang="el-GR" sz="2000" b="0" i="1" smtClean="0">
                              <a:latin typeface="Cambria Math" panose="02040503050406030204" pitchFamily="18" charset="0"/>
                              <a:cs typeface="Times New Roman" pitchFamily="18" charset="0"/>
                            </a:rPr>
                            <m:t>α</m:t>
                          </m:r>
                        </m:sup>
                      </m:sSup>
                      <m:r>
                        <a:rPr lang="tr-TR" sz="2000" b="0" i="1" smtClean="0">
                          <a:latin typeface="Cambria Math" panose="02040503050406030204" pitchFamily="18" charset="0"/>
                          <a:cs typeface="Times New Roman" pitchFamily="18" charset="0"/>
                        </a:rPr>
                        <m:t>.</m:t>
                      </m:r>
                      <m:sSup>
                        <m:sSupPr>
                          <m:ctrlPr>
                            <a:rPr lang="tr-TR" sz="2000" b="0" i="1">
                              <a:latin typeface="Cambria Math" panose="02040503050406030204" pitchFamily="18" charset="0"/>
                              <a:cs typeface="Times New Roman" pitchFamily="18" charset="0"/>
                            </a:rPr>
                          </m:ctrlPr>
                        </m:sSupPr>
                        <m:e>
                          <m:d>
                            <m:dPr>
                              <m:ctrlPr>
                                <a:rPr lang="tr-TR" sz="2000" b="0" i="1">
                                  <a:latin typeface="Cambria Math" panose="02040503050406030204" pitchFamily="18" charset="0"/>
                                  <a:cs typeface="Times New Roman" pitchFamily="18" charset="0"/>
                                </a:rPr>
                              </m:ctrlPr>
                            </m:dPr>
                            <m:e>
                              <m:sSub>
                                <m:sSubPr>
                                  <m:ctrlPr>
                                    <a:rPr lang="el-GR" sz="2000" b="0" i="1">
                                      <a:latin typeface="Cambria Math" panose="02040503050406030204" pitchFamily="18" charset="0"/>
                                      <a:cs typeface="Times New Roman" pitchFamily="18" charset="0"/>
                                    </a:rPr>
                                  </m:ctrlPr>
                                </m:sSubPr>
                                <m:e>
                                  <m:r>
                                    <a:rPr lang="tr-TR" sz="2000" b="0" i="1">
                                      <a:latin typeface="Cambria Math" panose="02040503050406030204" pitchFamily="18" charset="0"/>
                                      <a:cs typeface="Times New Roman" pitchFamily="18" charset="0"/>
                                    </a:rPr>
                                    <m:t>𝑛</m:t>
                                  </m:r>
                                </m:e>
                                <m:sub>
                                  <m:r>
                                    <a:rPr lang="tr-TR" sz="2000" b="0" i="1">
                                      <a:latin typeface="Cambria Math" panose="02040503050406030204" pitchFamily="18" charset="0"/>
                                      <a:cs typeface="Times New Roman" pitchFamily="18" charset="0"/>
                                    </a:rPr>
                                    <m:t>𝑖</m:t>
                                  </m:r>
                                  <m:r>
                                    <a:rPr lang="tr-TR" sz="2000" b="0" i="1">
                                      <a:latin typeface="Cambria Math" panose="02040503050406030204" pitchFamily="18" charset="0"/>
                                      <a:cs typeface="Times New Roman" pitchFamily="18" charset="0"/>
                                    </a:rPr>
                                    <m:t>,</m:t>
                                  </m:r>
                                  <m:r>
                                    <a:rPr lang="tr-TR" sz="2000" b="0" i="1">
                                      <a:latin typeface="Cambria Math" panose="02040503050406030204" pitchFamily="18" charset="0"/>
                                      <a:cs typeface="Times New Roman" pitchFamily="18" charset="0"/>
                                    </a:rPr>
                                    <m:t>𝑗</m:t>
                                  </m:r>
                                </m:sub>
                              </m:sSub>
                            </m:e>
                          </m:d>
                        </m:e>
                        <m:sup>
                          <m:r>
                            <m:rPr>
                              <m:sty m:val="p"/>
                            </m:rPr>
                            <a:rPr lang="el-GR" sz="2000" b="0" i="1">
                              <a:latin typeface="Cambria Math" panose="02040503050406030204" pitchFamily="18" charset="0"/>
                              <a:cs typeface="Times New Roman" pitchFamily="18" charset="0"/>
                            </a:rPr>
                            <m:t>β</m:t>
                          </m:r>
                        </m:sup>
                      </m:sSup>
                    </m:oMath>
                  </m:oMathPara>
                </a14:m>
                <a:endParaRPr lang="tr-TR" sz="2000" b="0" dirty="0">
                  <a:latin typeface="Times New Roman" pitchFamily="18" charset="0"/>
                  <a:cs typeface="Times New Roman" pitchFamily="18" charset="0"/>
                </a:endParaRPr>
              </a:p>
              <a:p>
                <a:pPr algn="just"/>
                <a:endParaRPr lang="tr-TR" sz="2000" b="0" dirty="0">
                  <a:latin typeface="Times New Roman" pitchFamily="18" charset="0"/>
                  <a:cs typeface="Times New Roman" pitchFamily="18" charset="0"/>
                </a:endParaRPr>
              </a:p>
              <a:p>
                <a:pPr algn="just"/>
                <a:r>
                  <a:rPr lang="tr-TR" sz="2000" b="0" dirty="0">
                    <a:latin typeface="Times New Roman" pitchFamily="18" charset="0"/>
                    <a:cs typeface="Times New Roman" pitchFamily="18" charset="0"/>
                  </a:rPr>
                  <a:t>	</a:t>
                </a:r>
              </a:p>
              <a:p>
                <a:pPr algn="just"/>
                <a:endParaRPr lang="tr-TR" sz="2000" b="0" dirty="0">
                  <a:latin typeface="Times New Roman" pitchFamily="18" charset="0"/>
                  <a:cs typeface="Times New Roman" pitchFamily="18" charset="0"/>
                </a:endParaRPr>
              </a:p>
              <a:p>
                <a:pPr algn="just"/>
                <a:r>
                  <a:rPr lang="tr-TR" sz="2000" b="0" dirty="0">
                    <a:latin typeface="Times New Roman" pitchFamily="18" charset="0"/>
                    <a:cs typeface="Times New Roman" pitchFamily="18" charset="0"/>
                  </a:rPr>
                  <a:t>Bu işlemden</a:t>
                </a:r>
                <a:r>
                  <a:rPr lang="en-US" sz="2000" b="0" dirty="0">
                    <a:latin typeface="Times New Roman" pitchFamily="18" charset="0"/>
                    <a:cs typeface="Times New Roman" pitchFamily="18" charset="0"/>
                  </a:rPr>
                  <a:t> </a:t>
                </a:r>
                <a:r>
                  <a:rPr lang="en-US" sz="2000" b="0" dirty="0" err="1">
                    <a:latin typeface="Times New Roman" pitchFamily="18" charset="0"/>
                    <a:cs typeface="Times New Roman" pitchFamily="18" charset="0"/>
                  </a:rPr>
                  <a:t>sonra</a:t>
                </a:r>
                <a:r>
                  <a:rPr lang="tr-TR" sz="2000" b="0" dirty="0">
                    <a:latin typeface="Times New Roman" pitchFamily="18" charset="0"/>
                    <a:cs typeface="Times New Roman" pitchFamily="18" charset="0"/>
                  </a:rPr>
                  <a:t> eşik değeri bulunarak </a:t>
                </a:r>
                <a:r>
                  <a:rPr lang="tr-TR" sz="2000" b="0" dirty="0" err="1">
                    <a:latin typeface="Times New Roman" pitchFamily="18" charset="0"/>
                    <a:cs typeface="Times New Roman" pitchFamily="18" charset="0"/>
                  </a:rPr>
                  <a:t>feromon</a:t>
                </a:r>
                <a:r>
                  <a:rPr lang="tr-TR" sz="2000" b="0" dirty="0">
                    <a:latin typeface="Times New Roman" pitchFamily="18" charset="0"/>
                    <a:cs typeface="Times New Roman" pitchFamily="18" charset="0"/>
                  </a:rPr>
                  <a:t> matrisi ile karşılaştırılmaktadır. Bu karşılaştırma sonucunda </a:t>
                </a:r>
                <a:r>
                  <a:rPr lang="tr-TR" sz="2000" b="0" dirty="0" err="1">
                    <a:latin typeface="Times New Roman" pitchFamily="18" charset="0"/>
                    <a:cs typeface="Times New Roman" pitchFamily="18" charset="0"/>
                  </a:rPr>
                  <a:t>feromon</a:t>
                </a:r>
                <a:r>
                  <a:rPr lang="tr-TR" sz="2000" b="0" dirty="0">
                    <a:latin typeface="Times New Roman" pitchFamily="18" charset="0"/>
                    <a:cs typeface="Times New Roman" pitchFamily="18" charset="0"/>
                  </a:rPr>
                  <a:t> değerleri aşağıdaki ifade ile kenar olup olmadıkları belirlenmektedir.</a:t>
                </a:r>
              </a:p>
              <a:p>
                <a:pPr algn="just"/>
                <a:endParaRPr lang="tr-TR" sz="2000" b="0" dirty="0">
                  <a:latin typeface="Times New Roman"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itchFamily="18" charset="0"/>
                            </a:rPr>
                          </m:ctrlPr>
                        </m:sSubPr>
                        <m:e>
                          <m:r>
                            <a:rPr lang="tr-TR" sz="2200" b="0" i="1" smtClean="0">
                              <a:latin typeface="Cambria Math" panose="02040503050406030204" pitchFamily="18" charset="0"/>
                              <a:cs typeface="Times New Roman" pitchFamily="18" charset="0"/>
                            </a:rPr>
                            <m:t>𝐸</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Sub>
                      <m:r>
                        <a:rPr lang="en-US" sz="2200" b="0" i="1" smtClean="0">
                          <a:latin typeface="Cambria Math" panose="02040503050406030204" pitchFamily="18" charset="0"/>
                          <a:cs typeface="Times New Roman" pitchFamily="18" charset="0"/>
                        </a:rPr>
                        <m:t>=</m:t>
                      </m:r>
                      <m:d>
                        <m:dPr>
                          <m:begChr m:val="{"/>
                          <m:endChr m:val=""/>
                          <m:ctrlPr>
                            <a:rPr lang="en-US" sz="2200" b="0" i="1" smtClean="0">
                              <a:latin typeface="Cambria Math" panose="02040503050406030204" pitchFamily="18" charset="0"/>
                              <a:cs typeface="Times New Roman" pitchFamily="18" charset="0"/>
                            </a:rPr>
                          </m:ctrlPr>
                        </m:dPr>
                        <m:e>
                          <m:eqArr>
                            <m:eqArrPr>
                              <m:ctrlPr>
                                <a:rPr lang="en-US" sz="2200" b="0" i="1" smtClean="0">
                                  <a:latin typeface="Cambria Math" panose="02040503050406030204" pitchFamily="18" charset="0"/>
                                  <a:cs typeface="Times New Roman" pitchFamily="18" charset="0"/>
                                </a:rPr>
                              </m:ctrlPr>
                            </m:eqArrPr>
                            <m:e>
                              <m:r>
                                <a:rPr lang="tr-TR" sz="2200" b="0" i="1" smtClean="0">
                                  <a:latin typeface="Cambria Math" panose="02040503050406030204" pitchFamily="18" charset="0"/>
                                  <a:cs typeface="Times New Roman" pitchFamily="18" charset="0"/>
                                </a:rPr>
                                <m:t>1</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𝑖𝑓</m:t>
                              </m:r>
                              <m:r>
                                <a:rPr lang="tr-TR" sz="2200" b="0" i="1" smtClean="0">
                                  <a:latin typeface="Cambria Math" panose="02040503050406030204" pitchFamily="18" charset="0"/>
                                  <a:cs typeface="Times New Roman" pitchFamily="18" charset="0"/>
                                </a:rPr>
                                <m:t> </m:t>
                              </m:r>
                              <m:sSubSup>
                                <m:sSubSupPr>
                                  <m:ctrlPr>
                                    <a:rPr lang="tr-TR" sz="2200" b="0" i="1" smtClean="0">
                                      <a:latin typeface="Cambria Math" panose="02040503050406030204" pitchFamily="18" charset="0"/>
                                      <a:cs typeface="Times New Roman" pitchFamily="18" charset="0"/>
                                    </a:rPr>
                                  </m:ctrlPr>
                                </m:sSubSupPr>
                                <m:e>
                                  <m:r>
                                    <a:rPr lang="tr-TR" sz="2200" b="0" i="1" smtClean="0">
                                      <a:latin typeface="Cambria Math" panose="02040503050406030204" pitchFamily="18" charset="0"/>
                                      <a:cs typeface="Times New Roman" pitchFamily="18" charset="0"/>
                                    </a:rPr>
                                    <m:t>𝑇</m:t>
                                  </m:r>
                                </m:e>
                                <m:sub>
                                  <m:r>
                                    <a:rPr lang="tr-TR" sz="2200" b="0" i="1" smtClean="0">
                                      <a:latin typeface="Cambria Math" panose="02040503050406030204" pitchFamily="18" charset="0"/>
                                      <a:cs typeface="Times New Roman" pitchFamily="18" charset="0"/>
                                    </a:rPr>
                                    <m:t>𝑖</m:t>
                                  </m:r>
                                  <m:r>
                                    <a:rPr lang="tr-TR" sz="2200" b="0" i="1" smtClean="0">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𝑗</m:t>
                                  </m:r>
                                </m:sub>
                                <m:sup>
                                  <m:d>
                                    <m:dPr>
                                      <m:ctrlPr>
                                        <a:rPr lang="tr-TR" sz="2200" b="0" i="1" smtClean="0">
                                          <a:latin typeface="Cambria Math" panose="02040503050406030204" pitchFamily="18" charset="0"/>
                                          <a:cs typeface="Times New Roman" pitchFamily="18" charset="0"/>
                                        </a:rPr>
                                      </m:ctrlPr>
                                    </m:dPr>
                                    <m:e>
                                      <m:r>
                                        <a:rPr lang="tr-TR" sz="2200" b="0" i="1" smtClean="0">
                                          <a:latin typeface="Cambria Math" panose="02040503050406030204" pitchFamily="18" charset="0"/>
                                          <a:cs typeface="Times New Roman" pitchFamily="18" charset="0"/>
                                        </a:rPr>
                                        <m:t>𝑁</m:t>
                                      </m:r>
                                    </m:e>
                                  </m:d>
                                </m:sup>
                              </m:sSubSup>
                              <m:r>
                                <a:rPr lang="en-US" sz="2200" b="0" i="1">
                                  <a:latin typeface="Cambria Math" panose="02040503050406030204" pitchFamily="18" charset="0"/>
                                  <a:cs typeface="Times New Roman" pitchFamily="18" charset="0"/>
                                </a:rPr>
                                <m:t>≥</m:t>
                              </m:r>
                              <m:r>
                                <a:rPr lang="tr-TR" sz="2200" b="0" i="1" smtClean="0">
                                  <a:latin typeface="Cambria Math" panose="02040503050406030204" pitchFamily="18" charset="0"/>
                                  <a:cs typeface="Times New Roman" pitchFamily="18" charset="0"/>
                                </a:rPr>
                                <m:t> </m:t>
                              </m:r>
                              <m:sSup>
                                <m:sSupPr>
                                  <m:ctrlPr>
                                    <a:rPr lang="tr-TR" sz="2200" b="0" i="1" smtClean="0">
                                      <a:latin typeface="Cambria Math" panose="02040503050406030204" pitchFamily="18" charset="0"/>
                                      <a:cs typeface="Times New Roman" pitchFamily="18" charset="0"/>
                                    </a:rPr>
                                  </m:ctrlPr>
                                </m:sSupPr>
                                <m:e>
                                  <m:r>
                                    <a:rPr lang="tr-TR" sz="2200" b="0" i="1" smtClean="0">
                                      <a:latin typeface="Cambria Math" panose="02040503050406030204" pitchFamily="18" charset="0"/>
                                      <a:cs typeface="Times New Roman" pitchFamily="18" charset="0"/>
                                    </a:rPr>
                                    <m:t>𝑇</m:t>
                                  </m:r>
                                </m:e>
                                <m:sup>
                                  <m:d>
                                    <m:dPr>
                                      <m:ctrlPr>
                                        <a:rPr lang="tr-TR" sz="2200" b="0" i="1" smtClean="0">
                                          <a:latin typeface="Cambria Math" panose="02040503050406030204" pitchFamily="18" charset="0"/>
                                          <a:cs typeface="Times New Roman" pitchFamily="18" charset="0"/>
                                        </a:rPr>
                                      </m:ctrlPr>
                                    </m:dPr>
                                    <m:e>
                                      <m:r>
                                        <a:rPr lang="tr-TR" sz="2200" b="0" i="1" smtClean="0">
                                          <a:latin typeface="Cambria Math" panose="02040503050406030204" pitchFamily="18" charset="0"/>
                                          <a:cs typeface="Times New Roman" pitchFamily="18" charset="0"/>
                                        </a:rPr>
                                        <m:t>𝑙</m:t>
                                      </m:r>
                                    </m:e>
                                  </m:d>
                                </m:sup>
                              </m:sSup>
                              <m:r>
                                <a:rPr lang="tr-TR" sz="2200" b="0" i="1" smtClean="0">
                                  <a:latin typeface="Cambria Math" panose="02040503050406030204" pitchFamily="18" charset="0"/>
                                  <a:cs typeface="Times New Roman" pitchFamily="18" charset="0"/>
                                </a:rPr>
                                <m:t>;</m:t>
                              </m:r>
                            </m:e>
                            <m:e>
                              <m:r>
                                <a:rPr lang="tr-TR" sz="2200" b="0" i="1" smtClean="0">
                                  <a:latin typeface="Cambria Math" panose="02040503050406030204" pitchFamily="18" charset="0"/>
                                  <a:cs typeface="Times New Roman" pitchFamily="18" charset="0"/>
                                </a:rPr>
                                <m:t>0</m:t>
                              </m:r>
                              <m:r>
                                <a:rPr lang="en-US"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                </m:t>
                              </m:r>
                              <m:r>
                                <a:rPr lang="tr-TR" sz="2200" b="0" i="1" smtClean="0">
                                  <a:latin typeface="Cambria Math" panose="02040503050406030204" pitchFamily="18" charset="0"/>
                                  <a:cs typeface="Times New Roman" pitchFamily="18" charset="0"/>
                                </a:rPr>
                                <m:t>𝑑𝑖</m:t>
                              </m:r>
                              <m:r>
                                <a:rPr lang="tr-TR" sz="2200" b="0" i="1" smtClean="0">
                                  <a:latin typeface="Cambria Math" panose="02040503050406030204" pitchFamily="18" charset="0"/>
                                  <a:cs typeface="Times New Roman" pitchFamily="18" charset="0"/>
                                </a:rPr>
                                <m:t>ğ</m:t>
                              </m:r>
                              <m:r>
                                <a:rPr lang="tr-TR" sz="2200" b="0" i="1" smtClean="0">
                                  <a:latin typeface="Cambria Math" panose="02040503050406030204" pitchFamily="18" charset="0"/>
                                  <a:cs typeface="Times New Roman" pitchFamily="18" charset="0"/>
                                </a:rPr>
                                <m:t>𝑒𝑟</m:t>
                              </m:r>
                            </m:e>
                          </m:eqArr>
                        </m:e>
                      </m:d>
                    </m:oMath>
                  </m:oMathPara>
                </a14:m>
                <a:endParaRPr lang="tr-TR" sz="2200" b="0" dirty="0">
                  <a:latin typeface="Times New Roman" pitchFamily="18" charset="0"/>
                  <a:cs typeface="Times New Roman" pitchFamily="18" charset="0"/>
                </a:endParaRPr>
              </a:p>
            </p:txBody>
          </p:sp>
        </mc:Choice>
        <mc:Fallback xmlns="">
          <p:sp>
            <p:nvSpPr>
              <p:cNvPr id="40" name="Metin Yer Tutucusu 4">
                <a:extLst>
                  <a:ext uri="{FF2B5EF4-FFF2-40B4-BE49-F238E27FC236}">
                    <a16:creationId xmlns:a16="http://schemas.microsoft.com/office/drawing/2014/main" id="{4CCA6B91-3C09-423F-A14A-FC82A397BCEF}"/>
                  </a:ext>
                </a:extLst>
              </p:cNvPr>
              <p:cNvSpPr txBox="1">
                <a:spLocks noRot="1" noChangeAspect="1" noMove="1" noResize="1" noEditPoints="1" noAdjustHandles="1" noChangeArrowheads="1" noChangeShapeType="1" noTextEdit="1"/>
              </p:cNvSpPr>
              <p:nvPr/>
            </p:nvSpPr>
            <p:spPr>
              <a:xfrm>
                <a:off x="12578604" y="6769002"/>
                <a:ext cx="11927053" cy="10257854"/>
              </a:xfrm>
              <a:prstGeom prst="rect">
                <a:avLst/>
              </a:prstGeom>
              <a:blipFill>
                <a:blip r:embed="rId4"/>
                <a:stretch>
                  <a:fillRect/>
                </a:stretch>
              </a:blipFill>
            </p:spPr>
            <p:txBody>
              <a:bodyPr/>
              <a:lstStyle/>
              <a:p>
                <a:r>
                  <a:rPr lang="tr-TR">
                    <a:noFill/>
                  </a:rPr>
                  <a:t> </a:t>
                </a:r>
              </a:p>
            </p:txBody>
          </p:sp>
        </mc:Fallback>
      </mc:AlternateContent>
      <p:sp>
        <p:nvSpPr>
          <p:cNvPr id="41" name="Metin Yer Tutucusu 4">
            <a:extLst>
              <a:ext uri="{FF2B5EF4-FFF2-40B4-BE49-F238E27FC236}">
                <a16:creationId xmlns:a16="http://schemas.microsoft.com/office/drawing/2014/main" id="{B892BCCD-1D95-4013-B616-818D0F94A9AE}"/>
              </a:ext>
            </a:extLst>
          </p:cNvPr>
          <p:cNvSpPr txBox="1">
            <a:spLocks/>
          </p:cNvSpPr>
          <p:nvPr/>
        </p:nvSpPr>
        <p:spPr>
          <a:xfrm>
            <a:off x="1080295" y="34527427"/>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4</a:t>
            </a:r>
            <a:r>
              <a:rPr lang="tr-TR" sz="2000" b="0" dirty="0">
                <a:latin typeface="Times New Roman" pitchFamily="18" charset="0"/>
                <a:cs typeface="Times New Roman" pitchFamily="18" charset="0"/>
              </a:rPr>
              <a:t>: Karıncaların feromon sıvı miktarı ile en kısa yol üzerinden yiyeceklere ulaşabilmesi</a:t>
            </a:r>
            <a:endParaRPr lang="tr-TR" sz="2000" b="0" i="1" dirty="0">
              <a:latin typeface="Times New Roman" pitchFamily="18" charset="0"/>
              <a:cs typeface="Times New Roman" pitchFamily="18" charset="0"/>
            </a:endParaRPr>
          </a:p>
        </p:txBody>
      </p:sp>
      <p:sp>
        <p:nvSpPr>
          <p:cNvPr id="55" name="Metin Yer Tutucusu 4">
            <a:extLst>
              <a:ext uri="{FF2B5EF4-FFF2-40B4-BE49-F238E27FC236}">
                <a16:creationId xmlns:a16="http://schemas.microsoft.com/office/drawing/2014/main" id="{698BB22A-774D-46F2-B661-94157FA6D414}"/>
              </a:ext>
            </a:extLst>
          </p:cNvPr>
          <p:cNvSpPr txBox="1">
            <a:spLocks/>
          </p:cNvSpPr>
          <p:nvPr/>
        </p:nvSpPr>
        <p:spPr>
          <a:xfrm>
            <a:off x="12555842" y="19370402"/>
            <a:ext cx="11927053" cy="1257550"/>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just"/>
            <a:r>
              <a:rPr lang="tr-TR" sz="2000" b="0" dirty="0">
                <a:latin typeface="Times New Roman" pitchFamily="18" charset="0"/>
                <a:cs typeface="Times New Roman" pitchFamily="18" charset="0"/>
              </a:rPr>
              <a:t>Bu çalışmada bir fotoğraftaki insan yüzünün bilgisayar ortamında görüntü işleme yapılarak elde edilebileceği gösterilmiştir. Çalışmada kullanılan yaklaşım üzerinden ilerlenerek bir nesnenin tanımı, insan yüzünün algılanabilmesi ve yüz tanıma sistemleri gibi çalışmalar geliştirilebilir.</a:t>
            </a:r>
          </a:p>
        </p:txBody>
      </p:sp>
      <p:pic>
        <p:nvPicPr>
          <p:cNvPr id="50" name="Picture 49">
            <a:extLst>
              <a:ext uri="{FF2B5EF4-FFF2-40B4-BE49-F238E27FC236}">
                <a16:creationId xmlns:a16="http://schemas.microsoft.com/office/drawing/2014/main" id="{A3FAA3C7-DCE8-48DF-88EB-9AFBE2685C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25201" y="21541424"/>
            <a:ext cx="3942000" cy="2628000"/>
          </a:xfrm>
          <a:prstGeom prst="rect">
            <a:avLst/>
          </a:prstGeom>
        </p:spPr>
      </p:pic>
      <p:pic>
        <p:nvPicPr>
          <p:cNvPr id="56" name="Picture 55">
            <a:extLst>
              <a:ext uri="{FF2B5EF4-FFF2-40B4-BE49-F238E27FC236}">
                <a16:creationId xmlns:a16="http://schemas.microsoft.com/office/drawing/2014/main" id="{307DF3E8-F170-4C9B-94B9-A1667F591E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14343" y="21567703"/>
            <a:ext cx="3942000" cy="2628000"/>
          </a:xfrm>
          <a:prstGeom prst="rect">
            <a:avLst/>
          </a:prstGeom>
        </p:spPr>
      </p:pic>
      <p:sp>
        <p:nvSpPr>
          <p:cNvPr id="60" name="Metin Yer Tutucusu 4">
            <a:extLst>
              <a:ext uri="{FF2B5EF4-FFF2-40B4-BE49-F238E27FC236}">
                <a16:creationId xmlns:a16="http://schemas.microsoft.com/office/drawing/2014/main" id="{65FEE720-5F99-43F1-8A74-499C8B2F456D}"/>
              </a:ext>
            </a:extLst>
          </p:cNvPr>
          <p:cNvSpPr txBox="1">
            <a:spLocks/>
          </p:cNvSpPr>
          <p:nvPr/>
        </p:nvSpPr>
        <p:spPr>
          <a:xfrm>
            <a:off x="13083473" y="24410962"/>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5</a:t>
            </a:r>
            <a:r>
              <a:rPr lang="tr-TR" sz="2000" b="0" dirty="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pic>
        <p:nvPicPr>
          <p:cNvPr id="62" name="Picture 61">
            <a:extLst>
              <a:ext uri="{FF2B5EF4-FFF2-40B4-BE49-F238E27FC236}">
                <a16:creationId xmlns:a16="http://schemas.microsoft.com/office/drawing/2014/main" id="{D6E9F4DA-0FC6-4551-B6FA-5F13B474EC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598388" y="26427186"/>
            <a:ext cx="3968813" cy="2628000"/>
          </a:xfrm>
          <a:prstGeom prst="rect">
            <a:avLst/>
          </a:prstGeom>
        </p:spPr>
      </p:pic>
      <p:pic>
        <p:nvPicPr>
          <p:cNvPr id="64" name="Picture 63">
            <a:extLst>
              <a:ext uri="{FF2B5EF4-FFF2-40B4-BE49-F238E27FC236}">
                <a16:creationId xmlns:a16="http://schemas.microsoft.com/office/drawing/2014/main" id="{B9324778-3237-4308-A0F0-9F758FF318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548725" y="26391474"/>
            <a:ext cx="3968811" cy="2628000"/>
          </a:xfrm>
          <a:prstGeom prst="rect">
            <a:avLst/>
          </a:prstGeom>
        </p:spPr>
      </p:pic>
      <p:pic>
        <p:nvPicPr>
          <p:cNvPr id="70" name="Picture 69">
            <a:extLst>
              <a:ext uri="{FF2B5EF4-FFF2-40B4-BE49-F238E27FC236}">
                <a16:creationId xmlns:a16="http://schemas.microsoft.com/office/drawing/2014/main" id="{982A96A0-7C13-4094-A777-0E3A878909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5200" y="31498155"/>
            <a:ext cx="3942001" cy="2628000"/>
          </a:xfrm>
          <a:prstGeom prst="rect">
            <a:avLst/>
          </a:prstGeom>
        </p:spPr>
      </p:pic>
      <p:pic>
        <p:nvPicPr>
          <p:cNvPr id="73" name="Picture 72">
            <a:extLst>
              <a:ext uri="{FF2B5EF4-FFF2-40B4-BE49-F238E27FC236}">
                <a16:creationId xmlns:a16="http://schemas.microsoft.com/office/drawing/2014/main" id="{12594510-7073-4E78-AAAD-4E9204AB5B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62130" y="31467746"/>
            <a:ext cx="3942000" cy="2628000"/>
          </a:xfrm>
          <a:prstGeom prst="rect">
            <a:avLst/>
          </a:prstGeom>
        </p:spPr>
      </p:pic>
      <p:sp>
        <p:nvSpPr>
          <p:cNvPr id="42" name="Metin Yer Tutucusu 4"/>
          <p:cNvSpPr txBox="1">
            <a:spLocks/>
          </p:cNvSpPr>
          <p:nvPr/>
        </p:nvSpPr>
        <p:spPr>
          <a:xfrm>
            <a:off x="826922" y="26427186"/>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500" dirty="0">
                <a:latin typeface="Times New Roman" pitchFamily="18" charset="0"/>
                <a:cs typeface="Times New Roman" pitchFamily="18" charset="0"/>
              </a:rPr>
              <a:t>Karınca Koloni Optimizasyonu (ACO)</a:t>
            </a:r>
          </a:p>
        </p:txBody>
      </p:sp>
      <p:pic>
        <p:nvPicPr>
          <p:cNvPr id="38" name="Picture 49">
            <a:extLst>
              <a:ext uri="{FF2B5EF4-FFF2-40B4-BE49-F238E27FC236}">
                <a16:creationId xmlns:a16="http://schemas.microsoft.com/office/drawing/2014/main" id="{A3FAA3C7-DCE8-48DF-88EB-9AFBE2685C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8345" y="21899836"/>
            <a:ext cx="4748446" cy="3165630"/>
          </a:xfrm>
          <a:prstGeom prst="rect">
            <a:avLst/>
          </a:prstGeom>
        </p:spPr>
      </p:pic>
      <p:pic>
        <p:nvPicPr>
          <p:cNvPr id="44" name="Picture 49">
            <a:extLst>
              <a:ext uri="{FF2B5EF4-FFF2-40B4-BE49-F238E27FC236}">
                <a16:creationId xmlns:a16="http://schemas.microsoft.com/office/drawing/2014/main" id="{A3FAA3C7-DCE8-48DF-88EB-9AFBE2685C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24911" y="21910530"/>
            <a:ext cx="4748446" cy="3144241"/>
          </a:xfrm>
          <a:prstGeom prst="rect">
            <a:avLst/>
          </a:prstGeom>
        </p:spPr>
      </p:pic>
      <p:sp>
        <p:nvSpPr>
          <p:cNvPr id="45" name="Metin Yer Tutucusu 4">
            <a:extLst>
              <a:ext uri="{FF2B5EF4-FFF2-40B4-BE49-F238E27FC236}">
                <a16:creationId xmlns:a16="http://schemas.microsoft.com/office/drawing/2014/main" id="{69FE739C-A211-49D7-8081-8858959ECD7F}"/>
              </a:ext>
            </a:extLst>
          </p:cNvPr>
          <p:cNvSpPr txBox="1">
            <a:spLocks/>
          </p:cNvSpPr>
          <p:nvPr/>
        </p:nvSpPr>
        <p:spPr>
          <a:xfrm>
            <a:off x="434026" y="18226658"/>
            <a:ext cx="11991198"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1</a:t>
            </a:r>
            <a:r>
              <a:rPr lang="tr-TR" sz="2000" b="0" dirty="0">
                <a:latin typeface="Times New Roman" pitchFamily="18" charset="0"/>
                <a:cs typeface="Times New Roman" pitchFamily="18" charset="0"/>
              </a:rPr>
              <a:t>: Piksel değeri hesaplanırken kullanılan 16 adet komşu</a:t>
            </a:r>
            <a:endParaRPr lang="tr-TR" sz="2000" b="0" i="1" dirty="0">
              <a:latin typeface="Times New Roman" pitchFamily="18" charset="0"/>
              <a:cs typeface="Times New Roman" pitchFamily="18" charset="0"/>
            </a:endParaRPr>
          </a:p>
        </p:txBody>
      </p:sp>
      <p:sp>
        <p:nvSpPr>
          <p:cNvPr id="46" name="Metin Yer Tutucusu 4">
            <a:extLst>
              <a:ext uri="{FF2B5EF4-FFF2-40B4-BE49-F238E27FC236}">
                <a16:creationId xmlns:a16="http://schemas.microsoft.com/office/drawing/2014/main" id="{69FE739C-A211-49D7-8081-8858959ECD7F}"/>
              </a:ext>
            </a:extLst>
          </p:cNvPr>
          <p:cNvSpPr txBox="1">
            <a:spLocks/>
          </p:cNvSpPr>
          <p:nvPr/>
        </p:nvSpPr>
        <p:spPr>
          <a:xfrm>
            <a:off x="6412102" y="25563090"/>
            <a:ext cx="5174063" cy="53189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3</a:t>
            </a:r>
            <a:r>
              <a:rPr lang="tr-TR" sz="2000" b="0" dirty="0">
                <a:latin typeface="Times New Roman" pitchFamily="18" charset="0"/>
                <a:cs typeface="Times New Roman" pitchFamily="18" charset="0"/>
              </a:rPr>
              <a:t>: Ön işleme uygulanmış resim</a:t>
            </a:r>
            <a:endParaRPr lang="tr-TR" sz="2000" b="0" i="1" dirty="0">
              <a:latin typeface="Times New Roman" pitchFamily="18" charset="0"/>
              <a:cs typeface="Times New Roman" pitchFamily="18" charset="0"/>
            </a:endParaRPr>
          </a:p>
        </p:txBody>
      </p:sp>
      <p:sp>
        <p:nvSpPr>
          <p:cNvPr id="43" name="Metin Yer Tutucusu 4"/>
          <p:cNvSpPr txBox="1">
            <a:spLocks/>
          </p:cNvSpPr>
          <p:nvPr/>
        </p:nvSpPr>
        <p:spPr>
          <a:xfrm>
            <a:off x="12923745" y="13753778"/>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3</a:t>
            </a:r>
            <a:r>
              <a:rPr lang="tr-TR" sz="2000" b="0" dirty="0">
                <a:latin typeface="Times New Roman" pitchFamily="18" charset="0"/>
                <a:cs typeface="Times New Roman" pitchFamily="18" charset="0"/>
              </a:rPr>
              <a:t>: Olasılık hesaplama formülü</a:t>
            </a:r>
            <a:endParaRPr lang="tr-TR" sz="2000" b="0" i="1" dirty="0">
              <a:latin typeface="Times New Roman" pitchFamily="18" charset="0"/>
              <a:cs typeface="Times New Roman" pitchFamily="18" charset="0"/>
            </a:endParaRPr>
          </a:p>
        </p:txBody>
      </p:sp>
      <p:sp>
        <p:nvSpPr>
          <p:cNvPr id="47" name="Metin Yer Tutucusu 4"/>
          <p:cNvSpPr txBox="1">
            <a:spLocks/>
          </p:cNvSpPr>
          <p:nvPr/>
        </p:nvSpPr>
        <p:spPr>
          <a:xfrm>
            <a:off x="12852875" y="17040642"/>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4</a:t>
            </a:r>
            <a:r>
              <a:rPr lang="tr-TR" sz="2000" b="0" dirty="0">
                <a:latin typeface="Times New Roman" pitchFamily="18" charset="0"/>
                <a:cs typeface="Times New Roman" pitchFamily="18" charset="0"/>
              </a:rPr>
              <a:t>: Eşik değeri ile kenar belirleme formülü</a:t>
            </a:r>
            <a:endParaRPr lang="tr-TR" sz="2000" b="0" i="1" dirty="0">
              <a:latin typeface="Times New Roman" pitchFamily="18" charset="0"/>
              <a:cs typeface="Times New Roman" pitchFamily="18" charset="0"/>
            </a:endParaRPr>
          </a:p>
        </p:txBody>
      </p:sp>
      <p:sp>
        <p:nvSpPr>
          <p:cNvPr id="48" name="Metin Yer Tutucusu 4">
            <a:extLst>
              <a:ext uri="{FF2B5EF4-FFF2-40B4-BE49-F238E27FC236}">
                <a16:creationId xmlns:a16="http://schemas.microsoft.com/office/drawing/2014/main" id="{65FEE720-5F99-43F1-8A74-499C8B2F456D}"/>
              </a:ext>
            </a:extLst>
          </p:cNvPr>
          <p:cNvSpPr txBox="1">
            <a:spLocks/>
          </p:cNvSpPr>
          <p:nvPr/>
        </p:nvSpPr>
        <p:spPr>
          <a:xfrm>
            <a:off x="13072803" y="29163049"/>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6</a:t>
            </a:r>
            <a:r>
              <a:rPr lang="tr-TR" sz="2000" b="0" dirty="0">
                <a:latin typeface="Times New Roman" pitchFamily="18" charset="0"/>
                <a:cs typeface="Times New Roman" pitchFamily="18" charset="0"/>
              </a:rPr>
              <a:t>: Ön işleme uygulanmış resim</a:t>
            </a:r>
            <a:endParaRPr lang="tr-TR" sz="2000" b="0" i="1" dirty="0">
              <a:latin typeface="Times New Roman" pitchFamily="18" charset="0"/>
              <a:cs typeface="Times New Roman" pitchFamily="18" charset="0"/>
            </a:endParaRPr>
          </a:p>
        </p:txBody>
      </p:sp>
      <p:sp>
        <p:nvSpPr>
          <p:cNvPr id="49" name="Metin Yer Tutucusu 4">
            <a:extLst>
              <a:ext uri="{FF2B5EF4-FFF2-40B4-BE49-F238E27FC236}">
                <a16:creationId xmlns:a16="http://schemas.microsoft.com/office/drawing/2014/main" id="{65FEE720-5F99-43F1-8A74-499C8B2F456D}"/>
              </a:ext>
            </a:extLst>
          </p:cNvPr>
          <p:cNvSpPr txBox="1">
            <a:spLocks/>
          </p:cNvSpPr>
          <p:nvPr/>
        </p:nvSpPr>
        <p:spPr>
          <a:xfrm>
            <a:off x="13072803" y="34212952"/>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7</a:t>
            </a:r>
            <a:r>
              <a:rPr lang="tr-TR" sz="2000" b="0" dirty="0">
                <a:latin typeface="Times New Roman" pitchFamily="18" charset="0"/>
                <a:cs typeface="Times New Roman" pitchFamily="18" charset="0"/>
              </a:rPr>
              <a:t>: Kenar belirleme işlemi uygulanmış resim</a:t>
            </a:r>
            <a:endParaRPr lang="tr-TR" sz="2000" b="0" i="1" dirty="0">
              <a:latin typeface="Times New Roman" pitchFamily="18" charset="0"/>
              <a:cs typeface="Times New Roman" pitchFamily="18" charset="0"/>
            </a:endParaRPr>
          </a:p>
        </p:txBody>
      </p:sp>
      <p:sp>
        <p:nvSpPr>
          <p:cNvPr id="51" name="Metin Yer Tutucusu 4">
            <a:extLst>
              <a:ext uri="{FF2B5EF4-FFF2-40B4-BE49-F238E27FC236}">
                <a16:creationId xmlns:a16="http://schemas.microsoft.com/office/drawing/2014/main" id="{65FEE720-5F99-43F1-8A74-499C8B2F456D}"/>
              </a:ext>
            </a:extLst>
          </p:cNvPr>
          <p:cNvSpPr txBox="1">
            <a:spLocks/>
          </p:cNvSpPr>
          <p:nvPr/>
        </p:nvSpPr>
        <p:spPr>
          <a:xfrm>
            <a:off x="18794263" y="24411908"/>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8</a:t>
            </a:r>
            <a:r>
              <a:rPr lang="tr-TR" sz="2000" b="0" dirty="0">
                <a:latin typeface="Times New Roman" pitchFamily="18" charset="0"/>
                <a:cs typeface="Times New Roman" pitchFamily="18" charset="0"/>
              </a:rPr>
              <a:t>: Orijinal resim</a:t>
            </a:r>
            <a:endParaRPr lang="tr-TR" sz="2000" b="0" i="1" dirty="0">
              <a:latin typeface="Times New Roman" pitchFamily="18" charset="0"/>
              <a:cs typeface="Times New Roman" pitchFamily="18" charset="0"/>
            </a:endParaRPr>
          </a:p>
        </p:txBody>
      </p:sp>
      <p:sp>
        <p:nvSpPr>
          <p:cNvPr id="52" name="Metin Yer Tutucusu 4">
            <a:extLst>
              <a:ext uri="{FF2B5EF4-FFF2-40B4-BE49-F238E27FC236}">
                <a16:creationId xmlns:a16="http://schemas.microsoft.com/office/drawing/2014/main" id="{65FEE720-5F99-43F1-8A74-499C8B2F456D}"/>
              </a:ext>
            </a:extLst>
          </p:cNvPr>
          <p:cNvSpPr txBox="1">
            <a:spLocks/>
          </p:cNvSpPr>
          <p:nvPr/>
        </p:nvSpPr>
        <p:spPr>
          <a:xfrm>
            <a:off x="18783593" y="29163995"/>
            <a:ext cx="5369311" cy="7072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9</a:t>
            </a:r>
            <a:r>
              <a:rPr lang="tr-TR" sz="2000" b="0" dirty="0">
                <a:latin typeface="Times New Roman" pitchFamily="18" charset="0"/>
                <a:cs typeface="Times New Roman" pitchFamily="18" charset="0"/>
              </a:rPr>
              <a:t>: Ön işleme uygulanmış resim</a:t>
            </a:r>
            <a:endParaRPr lang="tr-TR" sz="2000" b="0" i="1" dirty="0">
              <a:latin typeface="Times New Roman" pitchFamily="18" charset="0"/>
              <a:cs typeface="Times New Roman" pitchFamily="18" charset="0"/>
            </a:endParaRPr>
          </a:p>
        </p:txBody>
      </p:sp>
      <p:sp>
        <p:nvSpPr>
          <p:cNvPr id="54" name="Metin Yer Tutucusu 4">
            <a:extLst>
              <a:ext uri="{FF2B5EF4-FFF2-40B4-BE49-F238E27FC236}">
                <a16:creationId xmlns:a16="http://schemas.microsoft.com/office/drawing/2014/main" id="{65FEE720-5F99-43F1-8A74-499C8B2F456D}"/>
              </a:ext>
            </a:extLst>
          </p:cNvPr>
          <p:cNvSpPr txBox="1">
            <a:spLocks/>
          </p:cNvSpPr>
          <p:nvPr/>
        </p:nvSpPr>
        <p:spPr>
          <a:xfrm>
            <a:off x="18848474" y="34204050"/>
            <a:ext cx="5369311" cy="927202"/>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2000" b="0" i="1" dirty="0">
                <a:latin typeface="Times New Roman" pitchFamily="18" charset="0"/>
                <a:cs typeface="Times New Roman" pitchFamily="18" charset="0"/>
              </a:rPr>
              <a:t>Şekil 10</a:t>
            </a:r>
            <a:r>
              <a:rPr lang="tr-TR" sz="2000" b="0" dirty="0">
                <a:latin typeface="Times New Roman" pitchFamily="18" charset="0"/>
                <a:cs typeface="Times New Roman" pitchFamily="18" charset="0"/>
              </a:rPr>
              <a:t>: Kenar belirleme işlemi uygulanmış resim</a:t>
            </a:r>
            <a:endParaRPr lang="tr-TR" sz="2000" b="0"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7" name="Metin Yer Tutucusu 4">
                <a:extLst>
                  <a:ext uri="{FF2B5EF4-FFF2-40B4-BE49-F238E27FC236}">
                    <a16:creationId xmlns:a16="http://schemas.microsoft.com/office/drawing/2014/main" id="{69FE739C-A211-49D7-8081-8858959ECD7F}"/>
                  </a:ext>
                </a:extLst>
              </p:cNvPr>
              <p:cNvSpPr txBox="1">
                <a:spLocks/>
              </p:cNvSpPr>
              <p:nvPr/>
            </p:nvSpPr>
            <p:spPr>
              <a:xfrm>
                <a:off x="432223" y="18694491"/>
                <a:ext cx="11991198" cy="1871053"/>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lang="tr-TR" sz="2400" b="0" i="1" smtClean="0">
                              <a:latin typeface="Cambria Math" panose="02040503050406030204" pitchFamily="18" charset="0"/>
                              <a:cs typeface="Times New Roman" pitchFamily="18" charset="0"/>
                            </a:rPr>
                          </m:ctrlPr>
                        </m:sSubPr>
                        <m:e>
                          <m:r>
                            <a:rPr lang="tr-TR" sz="2400" b="0" i="1" smtClean="0">
                              <a:latin typeface="Cambria Math" panose="02040503050406030204" pitchFamily="18" charset="0"/>
                              <a:cs typeface="Times New Roman" pitchFamily="18" charset="0"/>
                            </a:rPr>
                            <m:t>𝑉</m:t>
                          </m:r>
                        </m:e>
                        <m:sub>
                          <m:r>
                            <a:rPr lang="tr-TR" sz="2400" b="0" i="1" smtClean="0">
                              <a:latin typeface="Cambria Math" panose="02040503050406030204" pitchFamily="18" charset="0"/>
                              <a:cs typeface="Times New Roman" pitchFamily="18" charset="0"/>
                            </a:rPr>
                            <m:t>𝑐</m:t>
                          </m:r>
                        </m:sub>
                      </m:sSub>
                      <m:sSub>
                        <m:sSubPr>
                          <m:ctrlPr>
                            <a:rPr lang="tr-TR" sz="2400" b="0" i="1" smtClean="0">
                              <a:latin typeface="Cambria Math" panose="02040503050406030204" pitchFamily="18" charset="0"/>
                              <a:cs typeface="Times New Roman" pitchFamily="18" charset="0"/>
                            </a:rPr>
                          </m:ctrlPr>
                        </m:sSubPr>
                        <m:e>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𝐼</m:t>
                          </m:r>
                        </m:e>
                        <m:sub>
                          <m:r>
                            <a:rPr lang="tr-TR" sz="2400" b="0" i="1" smtClean="0">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m:t>
                          </m:r>
                          <m:r>
                            <a:rPr lang="tr-TR" sz="2400" b="0" i="1" smtClean="0">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ʄ(</m:t>
                      </m:r>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+2</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oMath>
                  </m:oMathPara>
                </a14:m>
                <a:endParaRPr lang="tr-TR" sz="2400" b="0" i="1" dirty="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𝑗</m:t>
                              </m:r>
                            </m:sub>
                          </m:sSub>
                        </m:e>
                      </m:d>
                      <m:r>
                        <a:rPr lang="tr-TR" sz="2400" b="0" i="1" smtClean="0">
                          <a:latin typeface="Cambria Math" panose="02040503050406030204" pitchFamily="18" charset="0"/>
                          <a:cs typeface="Times New Roman" pitchFamily="18" charset="0"/>
                        </a:rPr>
                        <m:t>+</m:t>
                      </m:r>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e>
                      </m:d>
                      <m:r>
                        <a:rPr lang="tr-TR" sz="2400" b="0" i="1" smtClean="0">
                          <a:latin typeface="Cambria Math" panose="02040503050406030204" pitchFamily="18" charset="0"/>
                          <a:cs typeface="Times New Roman" pitchFamily="18" charset="0"/>
                        </a:rPr>
                        <m:t>+</m:t>
                      </m:r>
                    </m:oMath>
                  </m:oMathPara>
                </a14:m>
                <a:endParaRPr lang="tr-TR" sz="2400" b="0" i="1" dirty="0">
                  <a:latin typeface="Cambria Math" panose="02040503050406030204" pitchFamily="18" charset="0"/>
                  <a:cs typeface="Times New Roman"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tr-TR" sz="2400" b="0" i="1" smtClean="0">
                              <a:latin typeface="Cambria Math" panose="02040503050406030204" pitchFamily="18" charset="0"/>
                              <a:cs typeface="Times New Roman" pitchFamily="18" charset="0"/>
                            </a:rPr>
                          </m:ctrlPr>
                        </m:dPr>
                        <m:e>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smtClean="0">
                                  <a:latin typeface="Cambria Math" panose="02040503050406030204" pitchFamily="18" charset="0"/>
                                  <a:cs typeface="Times New Roman" pitchFamily="18" charset="0"/>
                                </a:rPr>
                                <m:t>−1</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−2</m:t>
                              </m:r>
                            </m:sub>
                          </m:sSub>
                        </m:e>
                      </m:d>
                      <m:r>
                        <a:rPr lang="tr-TR" sz="2400" b="0" i="1" smtClean="0">
                          <a:latin typeface="Cambria Math" panose="02040503050406030204" pitchFamily="18" charset="0"/>
                          <a:cs typeface="Times New Roman" pitchFamily="18" charset="0"/>
                        </a:rPr>
                        <m:t>+|</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 −</m:t>
                      </m:r>
                      <m:sSub>
                        <m:sSubPr>
                          <m:ctrlPr>
                            <a:rPr lang="tr-TR" sz="2400" b="0" i="1">
                              <a:latin typeface="Cambria Math" panose="02040503050406030204" pitchFamily="18" charset="0"/>
                              <a:cs typeface="Times New Roman" pitchFamily="18" charset="0"/>
                            </a:rPr>
                          </m:ctrlPr>
                        </m:sSubPr>
                        <m:e>
                          <m:r>
                            <a:rPr lang="tr-TR" sz="2400" b="0" i="1">
                              <a:latin typeface="Cambria Math" panose="02040503050406030204" pitchFamily="18" charset="0"/>
                              <a:cs typeface="Times New Roman" pitchFamily="18" charset="0"/>
                            </a:rPr>
                            <m:t>𝐼</m:t>
                          </m:r>
                        </m:e>
                        <m:sub>
                          <m:r>
                            <a:rPr lang="tr-TR" sz="2400" b="0" i="1">
                              <a:latin typeface="Cambria Math" panose="02040503050406030204" pitchFamily="18" charset="0"/>
                              <a:cs typeface="Times New Roman" pitchFamily="18" charset="0"/>
                            </a:rPr>
                            <m:t>𝑖</m:t>
                          </m:r>
                          <m:r>
                            <a:rPr lang="tr-TR" sz="2400" b="0" i="1">
                              <a:latin typeface="Cambria Math" panose="02040503050406030204" pitchFamily="18" charset="0"/>
                              <a:cs typeface="Times New Roman" pitchFamily="18" charset="0"/>
                            </a:rPr>
                            <m:t>,</m:t>
                          </m:r>
                          <m:r>
                            <a:rPr lang="tr-TR" sz="2400" b="0" i="1">
                              <a:latin typeface="Cambria Math" panose="02040503050406030204" pitchFamily="18" charset="0"/>
                              <a:cs typeface="Times New Roman" pitchFamily="18" charset="0"/>
                            </a:rPr>
                            <m:t>𝑗</m:t>
                          </m:r>
                          <m:r>
                            <a:rPr lang="tr-TR" sz="2400" b="0" i="1" smtClean="0">
                              <a:latin typeface="Cambria Math" panose="02040503050406030204" pitchFamily="18" charset="0"/>
                              <a:cs typeface="Times New Roman" pitchFamily="18" charset="0"/>
                            </a:rPr>
                            <m:t>+1</m:t>
                          </m:r>
                        </m:sub>
                      </m:sSub>
                      <m:r>
                        <a:rPr lang="tr-TR" sz="2400" b="0" i="1" smtClean="0">
                          <a:latin typeface="Cambria Math" panose="02040503050406030204" pitchFamily="18" charset="0"/>
                          <a:cs typeface="Times New Roman" pitchFamily="18" charset="0"/>
                        </a:rPr>
                        <m:t>|</m:t>
                      </m:r>
                    </m:oMath>
                  </m:oMathPara>
                </a14:m>
                <a:endParaRPr lang="tr-TR" sz="2400" b="0" i="1" dirty="0">
                  <a:latin typeface="Times New Roman" pitchFamily="18" charset="0"/>
                  <a:cs typeface="Times New Roman" pitchFamily="18" charset="0"/>
                </a:endParaRPr>
              </a:p>
            </p:txBody>
          </p:sp>
        </mc:Choice>
        <mc:Fallback xmlns="">
          <p:sp>
            <p:nvSpPr>
              <p:cNvPr id="57" name="Metin Yer Tutucusu 4">
                <a:extLst>
                  <a:ext uri="{FF2B5EF4-FFF2-40B4-BE49-F238E27FC236}">
                    <a16:creationId xmlns:a16="http://schemas.microsoft.com/office/drawing/2014/main" id="{69FE739C-A211-49D7-8081-8858959ECD7F}"/>
                  </a:ext>
                </a:extLst>
              </p:cNvPr>
              <p:cNvSpPr txBox="1">
                <a:spLocks noRot="1" noChangeAspect="1" noMove="1" noResize="1" noEditPoints="1" noAdjustHandles="1" noChangeArrowheads="1" noChangeShapeType="1" noTextEdit="1"/>
              </p:cNvSpPr>
              <p:nvPr/>
            </p:nvSpPr>
            <p:spPr>
              <a:xfrm>
                <a:off x="432223" y="18694491"/>
                <a:ext cx="11991198" cy="1871053"/>
              </a:xfrm>
              <a:prstGeom prst="rect">
                <a:avLst/>
              </a:prstGeom>
              <a:blipFill>
                <a:blip r:embed="rId13"/>
                <a:stretch>
                  <a:fillRect/>
                </a:stretch>
              </a:blipFill>
            </p:spPr>
            <p:txBody>
              <a:bodyPr/>
              <a:lstStyle/>
              <a:p>
                <a:r>
                  <a:rPr lang="tr-TR">
                    <a:noFill/>
                  </a:rPr>
                  <a:t> </a:t>
                </a:r>
              </a:p>
            </p:txBody>
          </p:sp>
        </mc:Fallback>
      </mc:AlternateContent>
      <p:sp>
        <p:nvSpPr>
          <p:cNvPr id="53" name="Metin Yer Tutucusu 4"/>
          <p:cNvSpPr txBox="1">
            <a:spLocks/>
          </p:cNvSpPr>
          <p:nvPr/>
        </p:nvSpPr>
        <p:spPr>
          <a:xfrm>
            <a:off x="12995753" y="12097594"/>
            <a:ext cx="11991198" cy="709116"/>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spcBef>
                <a:spcPts val="0"/>
              </a:spcBef>
              <a:spcAft>
                <a:spcPts val="1675"/>
              </a:spcAft>
            </a:pPr>
            <a:r>
              <a:rPr lang="tr-TR" sz="2000" b="0" i="1" dirty="0">
                <a:latin typeface="Times New Roman" pitchFamily="18" charset="0"/>
                <a:cs typeface="Times New Roman" pitchFamily="18" charset="0"/>
              </a:rPr>
              <a:t>Formül 2</a:t>
            </a:r>
            <a:r>
              <a:rPr lang="tr-TR" sz="2000" b="0" dirty="0">
                <a:latin typeface="Times New Roman" pitchFamily="18" charset="0"/>
                <a:cs typeface="Times New Roman" pitchFamily="18" charset="0"/>
              </a:rPr>
              <a:t>: </a:t>
            </a:r>
            <a:r>
              <a:rPr lang="tr-TR" sz="2000" b="0" dirty="0" err="1">
                <a:latin typeface="Times New Roman" pitchFamily="18" charset="0"/>
                <a:cs typeface="Times New Roman" pitchFamily="18" charset="0"/>
              </a:rPr>
              <a:t>Feromon</a:t>
            </a:r>
            <a:r>
              <a:rPr lang="tr-TR" sz="2000" b="0" dirty="0">
                <a:latin typeface="Times New Roman" pitchFamily="18" charset="0"/>
                <a:cs typeface="Times New Roman" pitchFamily="18" charset="0"/>
              </a:rPr>
              <a:t> hesaplama formülü</a:t>
            </a:r>
            <a:endParaRPr lang="tr-TR" sz="2000" b="0" i="1" dirty="0">
              <a:latin typeface="Times New Roman" pitchFamily="18" charset="0"/>
              <a:cs typeface="Times New Roman" pitchFamily="18" charset="0"/>
            </a:endParaRPr>
          </a:p>
        </p:txBody>
      </p:sp>
      <p:sp>
        <p:nvSpPr>
          <p:cNvPr id="58" name="Metin Yer Tutucusu 4"/>
          <p:cNvSpPr txBox="1">
            <a:spLocks/>
          </p:cNvSpPr>
          <p:nvPr/>
        </p:nvSpPr>
        <p:spPr>
          <a:xfrm>
            <a:off x="6480895" y="6995991"/>
            <a:ext cx="11927054" cy="709115"/>
          </a:xfrm>
          <a:prstGeom prst="rect">
            <a:avLst/>
          </a:prstGeom>
        </p:spPr>
        <p:txBody>
          <a:bodyPr vert="horz" lIns="349734" tIns="174868" rIns="349734" bIns="174868" rtlCol="0" anchor="b">
            <a:noAutofit/>
          </a:bodyPr>
          <a:lstStyle>
            <a:lvl1pPr marL="0" indent="0" algn="l" defTabSz="4176431" rtl="0" eaLnBrk="1" latinLnBrk="0" hangingPunct="1">
              <a:spcBef>
                <a:spcPct val="20000"/>
              </a:spcBef>
              <a:buFont typeface="Arial" pitchFamily="34" charset="0"/>
              <a:buNone/>
              <a:defRPr sz="11000" b="1" kern="1200">
                <a:solidFill>
                  <a:schemeClr val="tx1"/>
                </a:solidFill>
                <a:latin typeface="+mn-lt"/>
                <a:ea typeface="+mn-ea"/>
                <a:cs typeface="+mn-cs"/>
              </a:defRPr>
            </a:lvl1pPr>
            <a:lvl2pPr marL="2088215" indent="0" algn="l" defTabSz="4176431" rtl="0" eaLnBrk="1" latinLnBrk="0" hangingPunct="1">
              <a:spcBef>
                <a:spcPct val="20000"/>
              </a:spcBef>
              <a:buFont typeface="Arial" pitchFamily="34" charset="0"/>
              <a:buNone/>
              <a:defRPr sz="9100" b="1" kern="1200">
                <a:solidFill>
                  <a:schemeClr val="tx1"/>
                </a:solidFill>
                <a:latin typeface="+mn-lt"/>
                <a:ea typeface="+mn-ea"/>
                <a:cs typeface="+mn-cs"/>
              </a:defRPr>
            </a:lvl2pPr>
            <a:lvl3pPr marL="4176431" indent="0" algn="l" defTabSz="4176431" rtl="0" eaLnBrk="1" latinLnBrk="0" hangingPunct="1">
              <a:spcBef>
                <a:spcPct val="20000"/>
              </a:spcBef>
              <a:buFont typeface="Arial" pitchFamily="34" charset="0"/>
              <a:buNone/>
              <a:defRPr sz="8200" b="1" kern="1200">
                <a:solidFill>
                  <a:schemeClr val="tx1"/>
                </a:solidFill>
                <a:latin typeface="+mn-lt"/>
                <a:ea typeface="+mn-ea"/>
                <a:cs typeface="+mn-cs"/>
              </a:defRPr>
            </a:lvl3pPr>
            <a:lvl4pPr marL="626464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4pPr>
            <a:lvl5pPr marL="8352861"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5pPr>
            <a:lvl6pPr marL="10441076"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6pPr>
            <a:lvl7pPr marL="1252929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7pPr>
            <a:lvl8pPr marL="14617507"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8pPr>
            <a:lvl9pPr marL="16705722" indent="0" algn="l" defTabSz="4176431" rtl="0" eaLnBrk="1" latinLnBrk="0" hangingPunct="1">
              <a:spcBef>
                <a:spcPct val="20000"/>
              </a:spcBef>
              <a:buFont typeface="Arial" pitchFamily="34" charset="0"/>
              <a:buNone/>
              <a:defRPr sz="7300" b="1" kern="1200">
                <a:solidFill>
                  <a:schemeClr val="tx1"/>
                </a:solidFill>
                <a:latin typeface="+mn-lt"/>
                <a:ea typeface="+mn-ea"/>
                <a:cs typeface="+mn-cs"/>
              </a:defRPr>
            </a:lvl9pPr>
          </a:lstStyle>
          <a:p>
            <a:pPr algn="ctr"/>
            <a:r>
              <a:rPr lang="tr-TR" sz="3200" b="0" dirty="0">
                <a:latin typeface="Times New Roman" panose="02020603050405020304" pitchFamily="18" charset="0"/>
                <a:cs typeface="Times New Roman" panose="02020603050405020304" pitchFamily="18" charset="0"/>
              </a:rPr>
              <a:t>Danışman : Arş. Gör. Dr. Gülizar ÇİT</a:t>
            </a:r>
            <a:endParaRPr lang="tr-TR" sz="3600" b="0" dirty="0">
              <a:latin typeface="Times New Roman" pitchFamily="18" charset="0"/>
              <a:cs typeface="Times New Roman" pitchFamily="18" charset="0"/>
            </a:endParaRPr>
          </a:p>
        </p:txBody>
      </p:sp>
    </p:spTree>
    <p:extLst>
      <p:ext uri="{BB962C8B-B14F-4D97-AF65-F5344CB8AC3E}">
        <p14:creationId xmlns:p14="http://schemas.microsoft.com/office/powerpoint/2010/main" val="339898168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366</Words>
  <Application>Microsoft Office PowerPoint</Application>
  <PresentationFormat>Özel</PresentationFormat>
  <Paragraphs>59</Paragraphs>
  <Slides>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Cambria Math</vt:lpstr>
      <vt:lpstr>Times New Roman</vt:lpstr>
      <vt:lpstr>Ofis Teması</vt:lpstr>
      <vt:lpstr>2B Fotoğraf Üzerinde İnsan Yüzünün Tespiti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MFA</dc:creator>
  <cp:lastModifiedBy>Erkay Teknoloji</cp:lastModifiedBy>
  <cp:revision>100</cp:revision>
  <dcterms:created xsi:type="dcterms:W3CDTF">2012-11-19T22:28:04Z</dcterms:created>
  <dcterms:modified xsi:type="dcterms:W3CDTF">2018-05-04T13:23:44Z</dcterms:modified>
</cp:coreProperties>
</file>