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35.jpeg" ContentType="image/jpeg"/>
  <Override PartName="/ppt/media/image8.png" ContentType="image/png"/>
  <Override PartName="/ppt/media/image10.png" ContentType="image/png"/>
  <Override PartName="/ppt/media/image12.png" ContentType="image/png"/>
  <Override PartName="/ppt/media/image21.png" ContentType="image/png"/>
  <Override PartName="/ppt/media/image30.png" ContentType="image/png"/>
  <Override PartName="/ppt/media/image14.png" ContentType="image/png"/>
  <Override PartName="/ppt/media/image23.png" ContentType="image/png"/>
  <Override PartName="/ppt/media/image32.png" ContentType="image/png"/>
  <Override PartName="/ppt/media/image16.png" ContentType="image/png"/>
  <Override PartName="/ppt/media/image25.png" ContentType="image/png"/>
  <Override PartName="/ppt/media/image18.png" ContentType="image/png"/>
  <Override PartName="/ppt/media/image27.png" ContentType="image/png"/>
  <Override PartName="/ppt/media/image36.png" ContentType="image/png"/>
  <Override PartName="/ppt/media/image1.png" ContentType="image/png"/>
  <Override PartName="/ppt/media/image38.png" ContentType="image/png"/>
  <Override PartName="/ppt/media/image3.png" ContentType="image/png"/>
  <Override PartName="/ppt/media/image28.jpeg" ContentType="image/jpeg"/>
  <Override PartName="/ppt/media/image5.png" ContentType="image/png"/>
  <Override PartName="/ppt/media/image34.jpeg" ContentType="image/jpeg"/>
  <Override PartName="/ppt/media/image7.png" ContentType="image/png"/>
  <Override PartName="/ppt/media/image9.png" ContentType="image/png"/>
  <Override PartName="/ppt/media/image11.png" ContentType="image/png"/>
  <Override PartName="/ppt/media/image20.png" ContentType="image/png"/>
  <Override PartName="/ppt/media/image13.png" ContentType="image/png"/>
  <Override PartName="/ppt/media/image22.png" ContentType="image/png"/>
  <Override PartName="/ppt/media/image15.png" ContentType="image/png"/>
  <Override PartName="/ppt/media/image24.png" ContentType="image/png"/>
  <Override PartName="/ppt/media/image33.png" ContentType="image/png"/>
  <Override PartName="/ppt/media/image17.png" ContentType="image/png"/>
  <Override PartName="/ppt/media/image26.png" ContentType="image/png"/>
  <Override PartName="/ppt/media/image19.png" ContentType="image/png"/>
  <Override PartName="/ppt/media/image37.png" ContentType="image/png"/>
  <Override PartName="/ppt/media/image31.jpeg" ContentType="image/jpeg"/>
  <Override PartName="/ppt/media/image2.png" ContentType="image/png"/>
  <Override PartName="/ppt/media/image39.png" ContentType="image/png"/>
  <Override PartName="/ppt/media/image4.png" ContentType="image/png"/>
  <Override PartName="/ppt/media/image29.jpeg" ContentType="image/jpeg"/>
  <Override PartName="/ppt/media/image6.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127" name="PlaceHolder 2"/>
          <p:cNvSpPr>
            <a:spLocks noGrp="1"/>
          </p:cNvSpPr>
          <p:nvPr>
            <p:ph type="hdr"/>
          </p:nvPr>
        </p:nvSpPr>
        <p:spPr>
          <a:xfrm>
            <a:off x="0" y="0"/>
            <a:ext cx="3280320" cy="534240"/>
          </a:xfrm>
          <a:prstGeom prst="rect">
            <a:avLst/>
          </a:prstGeom>
        </p:spPr>
        <p:txBody>
          <a:bodyPr bIns="0" lIns="0" rIns="0" tIns="0" wrap="none"/>
          <a:p>
            <a:r>
              <a:rPr lang="en-IN"/>
              <a:t>&lt;header&gt;</a:t>
            </a:r>
            <a:endParaRPr/>
          </a:p>
        </p:txBody>
      </p:sp>
      <p:sp>
        <p:nvSpPr>
          <p:cNvPr id="128" name="PlaceHolder 3"/>
          <p:cNvSpPr>
            <a:spLocks noGrp="1"/>
          </p:cNvSpPr>
          <p:nvPr>
            <p:ph type="dt"/>
          </p:nvPr>
        </p:nvSpPr>
        <p:spPr>
          <a:xfrm>
            <a:off x="4279320" y="0"/>
            <a:ext cx="3280320" cy="534240"/>
          </a:xfrm>
          <a:prstGeom prst="rect">
            <a:avLst/>
          </a:prstGeom>
        </p:spPr>
        <p:txBody>
          <a:bodyPr bIns="0" lIns="0" rIns="0" tIns="0" wrap="none"/>
          <a:p>
            <a:pPr algn="r"/>
            <a:r>
              <a:rPr lang="en-IN"/>
              <a:t>&lt;date/time&gt;</a:t>
            </a:r>
            <a:endParaRPr/>
          </a:p>
        </p:txBody>
      </p:sp>
      <p:sp>
        <p:nvSpPr>
          <p:cNvPr id="129" name="PlaceHolder 4"/>
          <p:cNvSpPr>
            <a:spLocks noGrp="1"/>
          </p:cNvSpPr>
          <p:nvPr>
            <p:ph type="ftr"/>
          </p:nvPr>
        </p:nvSpPr>
        <p:spPr>
          <a:xfrm>
            <a:off x="0" y="10157400"/>
            <a:ext cx="3280320" cy="534240"/>
          </a:xfrm>
          <a:prstGeom prst="rect">
            <a:avLst/>
          </a:prstGeom>
        </p:spPr>
        <p:txBody>
          <a:bodyPr anchor="b" bIns="0" lIns="0" rIns="0" tIns="0" wrap="none"/>
          <a:p>
            <a:r>
              <a:rPr lang="en-IN"/>
              <a:t>&lt;footer&gt;</a:t>
            </a:r>
            <a:endParaRPr/>
          </a:p>
        </p:txBody>
      </p:sp>
      <p:sp>
        <p:nvSpPr>
          <p:cNvPr id="130" name="PlaceHolder 5"/>
          <p:cNvSpPr>
            <a:spLocks noGrp="1"/>
          </p:cNvSpPr>
          <p:nvPr>
            <p:ph type="sldNum"/>
          </p:nvPr>
        </p:nvSpPr>
        <p:spPr>
          <a:xfrm>
            <a:off x="4279320" y="10157400"/>
            <a:ext cx="3280320" cy="534240"/>
          </a:xfrm>
          <a:prstGeom prst="rect">
            <a:avLst/>
          </a:prstGeom>
        </p:spPr>
        <p:txBody>
          <a:bodyPr anchor="b" bIns="0" lIns="0" rIns="0" tIns="0" wrap="none"/>
          <a:p>
            <a:pPr algn="r"/>
            <a:fld id="{91B1E1D1-91A1-4131-A161-41A181B1D181}"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4" name="PlaceHolder 1"/>
          <p:cNvSpPr>
            <a:spLocks noGrp="1"/>
          </p:cNvSpPr>
          <p:nvPr>
            <p:ph type="body"/>
          </p:nvPr>
        </p:nvSpPr>
        <p:spPr>
          <a:xfrm>
            <a:off x="756000" y="5078520"/>
            <a:ext cx="6047640" cy="4811040"/>
          </a:xfrm>
          <a:prstGeom prst="rect">
            <a:avLst/>
          </a:prstGeom>
        </p:spPr>
        <p:txBody>
          <a:bodyPr bIns="0" lIns="0" rIns="0" tIns="0" wrap="none"/>
          <a:p>
            <a:r>
              <a:rPr lang="en-IN"/>
              <a:t>Use Case: Imagine I give you the task to clean the table. So things that influences your brhavious for this task are:</a:t>
            </a:r>
            <a:endParaRPr/>
          </a:p>
          <a:p>
            <a:r>
              <a:rPr lang="en-IN"/>
              <a:t>1. can you move(mobile or not)</a:t>
            </a:r>
            <a:endParaRPr/>
          </a:p>
          <a:p>
            <a:r>
              <a:rPr lang="en-IN"/>
              <a:t>2. Do you have hands or your just made of sensors and no actuators.So may be you can just help locating the mess.</a:t>
            </a:r>
            <a:endParaRPr/>
          </a:p>
          <a:p>
            <a:r>
              <a:rPr lang="en-IN"/>
              <a:t>3. DO you have battery left to do the job.</a:t>
            </a:r>
            <a:endParaRPr/>
          </a:p>
          <a:p>
            <a:r>
              <a:rPr lang="en-IN"/>
              <a:t>4. What is there on the table. DO you have to remove stuffs or just wipe the surface clean</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35"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9"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40"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3"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9"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4"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65"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3"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6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9"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73"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76"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9"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80"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81"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84"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5"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0"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05"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06"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8"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9"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10"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14"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6"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117"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20"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21"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122"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25"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8"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3"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24"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2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8"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2"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1.xml"/><Relationship Id="rId12" Type="http://schemas.openxmlformats.org/officeDocument/2006/relationships/slideLayout" Target="../slideLayouts/slideLayout2.xml"/><Relationship Id="rId13" Type="http://schemas.openxmlformats.org/officeDocument/2006/relationships/slideLayout" Target="../slideLayouts/slideLayout3.xml"/><Relationship Id="rId14" Type="http://schemas.openxmlformats.org/officeDocument/2006/relationships/slideLayout" Target="../slideLayouts/slideLayout4.xml"/><Relationship Id="rId15" Type="http://schemas.openxmlformats.org/officeDocument/2006/relationships/slideLayout" Target="../slideLayouts/slideLayout5.xml"/><Relationship Id="rId16" Type="http://schemas.openxmlformats.org/officeDocument/2006/relationships/slideLayout" Target="../slideLayouts/slideLayout6.xml"/><Relationship Id="rId17" Type="http://schemas.openxmlformats.org/officeDocument/2006/relationships/slideLayout" Target="../slideLayouts/slideLayout7.xml"/><Relationship Id="rId18" Type="http://schemas.openxmlformats.org/officeDocument/2006/relationships/slideLayout" Target="../slideLayouts/slideLayout8.xml"/><Relationship Id="rId19" Type="http://schemas.openxmlformats.org/officeDocument/2006/relationships/slideLayout" Target="../slideLayouts/slideLayout9.xml"/><Relationship Id="rId20" Type="http://schemas.openxmlformats.org/officeDocument/2006/relationships/slideLayout" Target="../slideLayouts/slideLayout10.xml"/><Relationship Id="rId21" Type="http://schemas.openxmlformats.org/officeDocument/2006/relationships/slideLayout" Target="../slideLayouts/slideLayout11.xml"/><Relationship Id="rId2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280" cy="6857280"/>
          </a:xfrm>
          <a:prstGeom prst="rect">
            <a:avLst/>
          </a:prstGeom>
          <a:gradFill>
            <a:gsLst>
              <a:gs pos="0">
                <a:srgbClr val="fdfdfd"/>
              </a:gs>
              <a:gs pos="100000">
                <a:srgbClr val="e0a8a7"/>
              </a:gs>
            </a:gsLst>
            <a:lin ang="16200000"/>
          </a:gradFill>
        </p:spPr>
      </p:sp>
      <p:pic>
        <p:nvPicPr>
          <p:cNvPr descr="" id="1" name="Picture 2"/>
          <p:cNvPicPr/>
          <p:nvPr/>
        </p:nvPicPr>
        <p:blipFill>
          <a:blip r:embed="rId2"/>
          <a:stretch>
            <a:fillRect/>
          </a:stretch>
        </p:blipFill>
        <p:spPr>
          <a:xfrm>
            <a:off x="76320" y="76320"/>
            <a:ext cx="2159280" cy="2159280"/>
          </a:xfrm>
          <a:prstGeom prst="rect">
            <a:avLst/>
          </a:prstGeom>
        </p:spPr>
      </p:pic>
      <p:pic>
        <p:nvPicPr>
          <p:cNvPr descr="" id="2" name="Imagem 18"/>
          <p:cNvPicPr/>
          <p:nvPr/>
        </p:nvPicPr>
        <p:blipFill>
          <a:blip r:embed="rId3"/>
          <a:stretch>
            <a:fillRect/>
          </a:stretch>
        </p:blipFill>
        <p:spPr>
          <a:xfrm>
            <a:off x="5486400" y="6151680"/>
            <a:ext cx="1175400" cy="629280"/>
          </a:xfrm>
          <a:prstGeom prst="rect">
            <a:avLst/>
          </a:prstGeom>
        </p:spPr>
      </p:pic>
      <p:pic>
        <p:nvPicPr>
          <p:cNvPr descr="" id="3" name="Imagem 19"/>
          <p:cNvPicPr/>
          <p:nvPr/>
        </p:nvPicPr>
        <p:blipFill>
          <a:blip r:embed="rId4"/>
          <a:stretch>
            <a:fillRect/>
          </a:stretch>
        </p:blipFill>
        <p:spPr>
          <a:xfrm>
            <a:off x="6814080" y="6151680"/>
            <a:ext cx="1338840" cy="629280"/>
          </a:xfrm>
          <a:prstGeom prst="rect">
            <a:avLst/>
          </a:prstGeom>
        </p:spPr>
      </p:pic>
      <p:pic>
        <p:nvPicPr>
          <p:cNvPr descr="" id="4" name="Imagem 20"/>
          <p:cNvPicPr/>
          <p:nvPr/>
        </p:nvPicPr>
        <p:blipFill>
          <a:blip r:embed="rId5"/>
          <a:stretch>
            <a:fillRect/>
          </a:stretch>
        </p:blipFill>
        <p:spPr>
          <a:xfrm>
            <a:off x="8220960" y="6151680"/>
            <a:ext cx="846000" cy="629280"/>
          </a:xfrm>
          <a:prstGeom prst="rect">
            <a:avLst/>
          </a:prstGeom>
        </p:spPr>
      </p:pic>
      <p:pic>
        <p:nvPicPr>
          <p:cNvPr descr="" id="5" name="Picture 3"/>
          <p:cNvPicPr/>
          <p:nvPr/>
        </p:nvPicPr>
        <p:blipFill>
          <a:blip r:embed="rId6"/>
          <a:stretch>
            <a:fillRect/>
          </a:stretch>
        </p:blipFill>
        <p:spPr>
          <a:xfrm>
            <a:off x="1944000" y="1828800"/>
            <a:ext cx="7199280" cy="414360"/>
          </a:xfrm>
          <a:prstGeom prst="rect">
            <a:avLst/>
          </a:prstGeom>
        </p:spPr>
      </p:pic>
      <p:pic>
        <p:nvPicPr>
          <p:cNvPr descr="" id="6" name="Picture 7"/>
          <p:cNvPicPr/>
          <p:nvPr/>
        </p:nvPicPr>
        <p:blipFill>
          <a:blip r:embed="rId7"/>
          <a:stretch>
            <a:fillRect/>
          </a:stretch>
        </p:blipFill>
        <p:spPr>
          <a:xfrm>
            <a:off x="4882680" y="352440"/>
            <a:ext cx="708120" cy="989280"/>
          </a:xfrm>
          <a:prstGeom prst="rect">
            <a:avLst/>
          </a:prstGeom>
        </p:spPr>
      </p:pic>
      <p:pic>
        <p:nvPicPr>
          <p:cNvPr descr="" id="7" name="Picture 9"/>
          <p:cNvPicPr/>
          <p:nvPr/>
        </p:nvPicPr>
        <p:blipFill>
          <a:blip r:embed="rId8"/>
          <a:stretch>
            <a:fillRect/>
          </a:stretch>
        </p:blipFill>
        <p:spPr>
          <a:xfrm>
            <a:off x="6283440" y="352440"/>
            <a:ext cx="2190240" cy="989280"/>
          </a:xfrm>
          <a:prstGeom prst="rect">
            <a:avLst/>
          </a:prstGeom>
        </p:spPr>
      </p:pic>
      <p:pic>
        <p:nvPicPr>
          <p:cNvPr descr="" id="8" name="Picture 11"/>
          <p:cNvPicPr/>
          <p:nvPr/>
        </p:nvPicPr>
        <p:blipFill>
          <a:blip r:embed="rId9"/>
          <a:stretch>
            <a:fillRect/>
          </a:stretch>
        </p:blipFill>
        <p:spPr>
          <a:xfrm>
            <a:off x="2743200" y="571320"/>
            <a:ext cx="1447200" cy="551880"/>
          </a:xfrm>
          <a:prstGeom prst="rect">
            <a:avLst/>
          </a:prstGeom>
        </p:spPr>
      </p:pic>
      <p:pic>
        <p:nvPicPr>
          <p:cNvPr descr="" id="9" name="Imagem 31"/>
          <p:cNvPicPr/>
          <p:nvPr/>
        </p:nvPicPr>
        <p:blipFill>
          <a:blip r:embed="rId10"/>
          <a:stretch>
            <a:fillRect/>
          </a:stretch>
        </p:blipFill>
        <p:spPr>
          <a:xfrm>
            <a:off x="76320" y="6421680"/>
            <a:ext cx="3936600" cy="359280"/>
          </a:xfrm>
          <a:prstGeom prst="rect">
            <a:avLst/>
          </a:prstGeom>
        </p:spPr>
      </p:pic>
      <p:sp>
        <p:nvSpPr>
          <p:cNvPr id="10" name="PlaceHolder 2"/>
          <p:cNvSpPr>
            <a:spLocks noGrp="1"/>
          </p:cNvSpPr>
          <p:nvPr>
            <p:ph type="title"/>
          </p:nvPr>
        </p:nvSpPr>
        <p:spPr>
          <a:xfrm>
            <a:off x="914400" y="457200"/>
            <a:ext cx="7314480" cy="738360"/>
          </a:xfrm>
          <a:prstGeom prst="rect">
            <a:avLst/>
          </a:prstGeom>
        </p:spPr>
        <p:txBody>
          <a:bodyPr anchor="ctr" bIns="0" lIns="0" rIns="0" tIns="0" wrap="none"/>
          <a:p>
            <a:r>
              <a:rPr lang="en-IN"/>
              <a:t>Click to edit the title text format</a:t>
            </a:r>
            <a:endParaRPr/>
          </a:p>
        </p:txBody>
      </p:sp>
      <p:sp>
        <p:nvSpPr>
          <p:cNvPr id="11" name="PlaceHolder 3"/>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5986440"/>
            <a:ext cx="9143280" cy="870840"/>
          </a:xfrm>
          <a:prstGeom prst="rect">
            <a:avLst/>
          </a:prstGeom>
          <a:gradFill>
            <a:gsLst>
              <a:gs pos="0">
                <a:srgbClr val="fdfdfd"/>
              </a:gs>
              <a:gs pos="100000">
                <a:srgbClr val="e0a8a7"/>
              </a:gs>
            </a:gsLst>
            <a:lin ang="16200000"/>
          </a:gradFill>
        </p:spPr>
      </p:sp>
      <p:sp>
        <p:nvSpPr>
          <p:cNvPr id="45" name="CustomShape 2"/>
          <p:cNvSpPr/>
          <p:nvPr/>
        </p:nvSpPr>
        <p:spPr>
          <a:xfrm>
            <a:off x="0" y="0"/>
            <a:ext cx="9143280" cy="870840"/>
          </a:xfrm>
          <a:prstGeom prst="rect">
            <a:avLst/>
          </a:prstGeom>
          <a:gradFill>
            <a:gsLst>
              <a:gs pos="0">
                <a:srgbClr val="fdfdfd"/>
              </a:gs>
              <a:gs pos="100000">
                <a:srgbClr val="e0a8a7"/>
              </a:gs>
            </a:gsLst>
            <a:lin ang="16200000"/>
          </a:gradFill>
        </p:spPr>
      </p:sp>
      <p:pic>
        <p:nvPicPr>
          <p:cNvPr descr="" id="46" name="Picture 2"/>
          <p:cNvPicPr/>
          <p:nvPr/>
        </p:nvPicPr>
        <p:blipFill>
          <a:blip r:embed="rId2"/>
          <a:stretch>
            <a:fillRect/>
          </a:stretch>
        </p:blipFill>
        <p:spPr>
          <a:xfrm>
            <a:off x="76320" y="76320"/>
            <a:ext cx="719280" cy="719280"/>
          </a:xfrm>
          <a:prstGeom prst="rect">
            <a:avLst/>
          </a:prstGeom>
        </p:spPr>
      </p:pic>
      <p:pic>
        <p:nvPicPr>
          <p:cNvPr descr="" id="47" name="Imagem 9"/>
          <p:cNvPicPr/>
          <p:nvPr/>
        </p:nvPicPr>
        <p:blipFill>
          <a:blip r:embed="rId3"/>
          <a:stretch>
            <a:fillRect/>
          </a:stretch>
        </p:blipFill>
        <p:spPr>
          <a:xfrm>
            <a:off x="7117200" y="76320"/>
            <a:ext cx="1949760" cy="358920"/>
          </a:xfrm>
          <a:prstGeom prst="rect">
            <a:avLst/>
          </a:prstGeom>
        </p:spPr>
      </p:pic>
      <p:pic>
        <p:nvPicPr>
          <p:cNvPr descr="" id="48" name="Imagem 10"/>
          <p:cNvPicPr/>
          <p:nvPr/>
        </p:nvPicPr>
        <p:blipFill>
          <a:blip r:embed="rId4"/>
          <a:stretch>
            <a:fillRect/>
          </a:stretch>
        </p:blipFill>
        <p:spPr>
          <a:xfrm>
            <a:off x="76320" y="6511680"/>
            <a:ext cx="1968120" cy="179280"/>
          </a:xfrm>
          <a:prstGeom prst="rect">
            <a:avLst/>
          </a:prstGeom>
        </p:spPr>
      </p:pic>
      <p:pic>
        <p:nvPicPr>
          <p:cNvPr descr="" id="49" name="Imagem 11"/>
          <p:cNvPicPr/>
          <p:nvPr/>
        </p:nvPicPr>
        <p:blipFill>
          <a:blip r:embed="rId5"/>
          <a:stretch>
            <a:fillRect/>
          </a:stretch>
        </p:blipFill>
        <p:spPr>
          <a:xfrm>
            <a:off x="7086600" y="6421680"/>
            <a:ext cx="671760" cy="359280"/>
          </a:xfrm>
          <a:prstGeom prst="rect">
            <a:avLst/>
          </a:prstGeom>
        </p:spPr>
      </p:pic>
      <p:pic>
        <p:nvPicPr>
          <p:cNvPr descr="" id="50" name="Imagem 12"/>
          <p:cNvPicPr/>
          <p:nvPr/>
        </p:nvPicPr>
        <p:blipFill>
          <a:blip r:embed="rId6"/>
          <a:stretch>
            <a:fillRect/>
          </a:stretch>
        </p:blipFill>
        <p:spPr>
          <a:xfrm>
            <a:off x="7858080" y="6421680"/>
            <a:ext cx="1208880" cy="359280"/>
          </a:xfrm>
          <a:prstGeom prst="rect">
            <a:avLst/>
          </a:prstGeom>
        </p:spPr>
      </p:pic>
      <p:sp>
        <p:nvSpPr>
          <p:cNvPr id="51"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52" name="PlaceHolder 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5986440"/>
            <a:ext cx="9143280" cy="870840"/>
          </a:xfrm>
          <a:prstGeom prst="rect">
            <a:avLst/>
          </a:prstGeom>
          <a:gradFill>
            <a:gsLst>
              <a:gs pos="0">
                <a:srgbClr val="fdfdfd"/>
              </a:gs>
              <a:gs pos="100000">
                <a:srgbClr val="e0a8a7"/>
              </a:gs>
            </a:gsLst>
            <a:lin ang="16200000"/>
          </a:gradFill>
        </p:spPr>
      </p:sp>
      <p:sp>
        <p:nvSpPr>
          <p:cNvPr id="86" name="CustomShape 2"/>
          <p:cNvSpPr/>
          <p:nvPr/>
        </p:nvSpPr>
        <p:spPr>
          <a:xfrm>
            <a:off x="0" y="0"/>
            <a:ext cx="9143280" cy="870840"/>
          </a:xfrm>
          <a:prstGeom prst="rect">
            <a:avLst/>
          </a:prstGeom>
          <a:gradFill>
            <a:gsLst>
              <a:gs pos="0">
                <a:srgbClr val="fdfdfd"/>
              </a:gs>
              <a:gs pos="100000">
                <a:srgbClr val="e0a8a7"/>
              </a:gs>
            </a:gsLst>
            <a:lin ang="16200000"/>
          </a:gradFill>
        </p:spPr>
      </p:sp>
      <p:pic>
        <p:nvPicPr>
          <p:cNvPr descr="" id="87" name="Picture 2"/>
          <p:cNvPicPr/>
          <p:nvPr/>
        </p:nvPicPr>
        <p:blipFill>
          <a:blip r:embed="rId2"/>
          <a:stretch>
            <a:fillRect/>
          </a:stretch>
        </p:blipFill>
        <p:spPr>
          <a:xfrm>
            <a:off x="76320" y="76320"/>
            <a:ext cx="719280" cy="719280"/>
          </a:xfrm>
          <a:prstGeom prst="rect">
            <a:avLst/>
          </a:prstGeom>
        </p:spPr>
      </p:pic>
      <p:pic>
        <p:nvPicPr>
          <p:cNvPr descr="" id="88" name="Imagem 8"/>
          <p:cNvPicPr/>
          <p:nvPr/>
        </p:nvPicPr>
        <p:blipFill>
          <a:blip r:embed="rId3"/>
          <a:stretch>
            <a:fillRect/>
          </a:stretch>
        </p:blipFill>
        <p:spPr>
          <a:xfrm>
            <a:off x="7117200" y="76320"/>
            <a:ext cx="1949760" cy="358920"/>
          </a:xfrm>
          <a:prstGeom prst="rect">
            <a:avLst/>
          </a:prstGeom>
        </p:spPr>
      </p:pic>
      <p:pic>
        <p:nvPicPr>
          <p:cNvPr descr="" id="89" name="Imagem 9"/>
          <p:cNvPicPr/>
          <p:nvPr/>
        </p:nvPicPr>
        <p:blipFill>
          <a:blip r:embed="rId4"/>
          <a:stretch>
            <a:fillRect/>
          </a:stretch>
        </p:blipFill>
        <p:spPr>
          <a:xfrm>
            <a:off x="76320" y="6511680"/>
            <a:ext cx="1968120" cy="179280"/>
          </a:xfrm>
          <a:prstGeom prst="rect">
            <a:avLst/>
          </a:prstGeom>
        </p:spPr>
      </p:pic>
      <p:pic>
        <p:nvPicPr>
          <p:cNvPr descr="" id="90" name="Imagem 10"/>
          <p:cNvPicPr/>
          <p:nvPr/>
        </p:nvPicPr>
        <p:blipFill>
          <a:blip r:embed="rId5"/>
          <a:stretch>
            <a:fillRect/>
          </a:stretch>
        </p:blipFill>
        <p:spPr>
          <a:xfrm>
            <a:off x="7086600" y="6421680"/>
            <a:ext cx="671760" cy="359280"/>
          </a:xfrm>
          <a:prstGeom prst="rect">
            <a:avLst/>
          </a:prstGeom>
        </p:spPr>
      </p:pic>
      <p:pic>
        <p:nvPicPr>
          <p:cNvPr descr="" id="91" name="Imagem 11"/>
          <p:cNvPicPr/>
          <p:nvPr/>
        </p:nvPicPr>
        <p:blipFill>
          <a:blip r:embed="rId6"/>
          <a:stretch>
            <a:fillRect/>
          </a:stretch>
        </p:blipFill>
        <p:spPr>
          <a:xfrm>
            <a:off x="7858080" y="6421680"/>
            <a:ext cx="1208880" cy="359280"/>
          </a:xfrm>
          <a:prstGeom prst="rect">
            <a:avLst/>
          </a:prstGeom>
        </p:spPr>
      </p:pic>
      <p:sp>
        <p:nvSpPr>
          <p:cNvPr id="92" name="PlaceHolder 3"/>
          <p:cNvSpPr>
            <a:spLocks noGrp="1"/>
          </p:cNvSpPr>
          <p:nvPr>
            <p:ph type="title"/>
          </p:nvPr>
        </p:nvSpPr>
        <p:spPr>
          <a:xfrm>
            <a:off x="914400" y="457200"/>
            <a:ext cx="7314480" cy="738360"/>
          </a:xfrm>
          <a:prstGeom prst="rect">
            <a:avLst/>
          </a:prstGeom>
        </p:spPr>
        <p:txBody>
          <a:bodyPr anchor="ctr" bIns="0" lIns="0" rIns="0" tIns="0" wrap="none"/>
          <a:p>
            <a:r>
              <a:rPr lang="en-IN"/>
              <a:t>Click to edit the title text format</a:t>
            </a:r>
            <a:endParaRPr/>
          </a:p>
        </p:txBody>
      </p:sp>
      <p:sp>
        <p:nvSpPr>
          <p:cNvPr id="93" name="PlaceHolder 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s/_rels/slide1.xml.rels><?xml version="1.0" encoding="UTF-8"?>
<Relationships xmlns="http://schemas.openxmlformats.org/package/2006/relationships"><Relationship Id="rId1" Type="http://schemas.openxmlformats.org/officeDocument/2006/relationships/hyperlink" Target="http://chopin.isr.uc.pt/"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png"/><Relationship Id="rId7" Type="http://schemas.openxmlformats.org/officeDocument/2006/relationships/image" Target="../media/image31.jpeg"/><Relationship Id="rId8" Type="http://schemas.openxmlformats.org/officeDocument/2006/relationships/image" Target="../media/image32.png"/><Relationship Id="rId9"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image" Target="../media/image35.jpe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685800" y="2596320"/>
            <a:ext cx="7771680" cy="1469160"/>
          </a:xfrm>
          <a:prstGeom prst="rect">
            <a:avLst/>
          </a:prstGeom>
        </p:spPr>
        <p:txBody>
          <a:bodyPr anchor="ctr" bIns="45000" lIns="90000" rIns="90000" tIns="45000"/>
          <a:p>
            <a:pPr algn="ctr">
              <a:lnSpc>
                <a:spcPct val="100000"/>
              </a:lnSpc>
            </a:pPr>
            <a:r>
              <a:rPr lang="en-IN" sz="4400">
                <a:solidFill>
                  <a:srgbClr val="df3832"/>
                </a:solidFill>
                <a:latin typeface="Trebuchet MS"/>
              </a:rPr>
              <a:t>CHOPIN Project</a:t>
            </a:r>
            <a:endParaRPr/>
          </a:p>
        </p:txBody>
      </p:sp>
      <p:sp>
        <p:nvSpPr>
          <p:cNvPr id="132" name="CustomShape 2"/>
          <p:cNvSpPr/>
          <p:nvPr/>
        </p:nvSpPr>
        <p:spPr>
          <a:xfrm>
            <a:off x="1143000" y="4114800"/>
            <a:ext cx="7085880" cy="1218600"/>
          </a:xfrm>
          <a:prstGeom prst="rect">
            <a:avLst/>
          </a:prstGeom>
        </p:spPr>
        <p:txBody>
          <a:bodyPr anchor="ctr" bIns="45000" lIns="90000" rIns="90000" tIns="45000"/>
          <a:p>
            <a:pPr algn="ctr">
              <a:lnSpc>
                <a:spcPct val="100000"/>
              </a:lnSpc>
            </a:pPr>
            <a:r>
              <a:rPr lang="en-IN" sz="2400">
                <a:solidFill>
                  <a:srgbClr val="333333"/>
                </a:solidFill>
                <a:latin typeface="Trebuchet MS"/>
              </a:rPr>
              <a:t>Meeting </a:t>
            </a:r>
            <a:endParaRPr/>
          </a:p>
          <a:p>
            <a:pPr algn="ctr">
              <a:lnSpc>
                <a:spcPct val="100000"/>
              </a:lnSpc>
            </a:pPr>
            <a:r>
              <a:rPr lang="en-IN" sz="2400">
                <a:solidFill>
                  <a:srgbClr val="333333"/>
                </a:solidFill>
                <a:latin typeface="Trebuchet MS"/>
              </a:rPr>
              <a:t>9 April, 2013</a:t>
            </a:r>
            <a:endParaRPr/>
          </a:p>
        </p:txBody>
      </p:sp>
      <p:sp>
        <p:nvSpPr>
          <p:cNvPr id="133" name="CustomShape 3"/>
          <p:cNvSpPr/>
          <p:nvPr/>
        </p:nvSpPr>
        <p:spPr>
          <a:xfrm>
            <a:off x="2929320" y="5638680"/>
            <a:ext cx="3285360" cy="394920"/>
          </a:xfrm>
          <a:prstGeom prst="rect">
            <a:avLst/>
          </a:prstGeom>
        </p:spPr>
        <p:txBody>
          <a:bodyPr bIns="45000" lIns="90000" rIns="90000" tIns="45000" wrap="none"/>
          <a:p>
            <a:pPr>
              <a:lnSpc>
                <a:spcPct val="100000"/>
              </a:lnSpc>
            </a:pPr>
            <a:r>
              <a:rPr b="1" lang="en-IN" sz="2000" u="sng">
                <a:solidFill>
                  <a:srgbClr val="0000ff"/>
                </a:solidFill>
                <a:latin typeface="Calibri"/>
                <a:hlinkClick r:id="rId1"/>
              </a:rPr>
              <a:t>http://chopin.isr.uc.pt</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4473000" y="292644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Contextual Information</a:t>
            </a:r>
            <a:endParaRPr/>
          </a:p>
        </p:txBody>
      </p:sp>
      <p:sp>
        <p:nvSpPr>
          <p:cNvPr id="177" name="CustomShape 2"/>
          <p:cNvSpPr/>
          <p:nvPr/>
        </p:nvSpPr>
        <p:spPr>
          <a:xfrm>
            <a:off x="995040" y="3293280"/>
            <a:ext cx="3752280" cy="139680"/>
          </a:xfrm>
          <a:prstGeom prst="rect">
            <a:avLst/>
          </a:prstGeom>
          <a:ln w="25560">
            <a:solidFill>
              <a:srgbClr val="99403d"/>
            </a:solidFill>
            <a:round/>
          </a:ln>
        </p:spPr>
      </p:sp>
      <p:sp>
        <p:nvSpPr>
          <p:cNvPr id="178" name="CustomShape 3"/>
          <p:cNvSpPr/>
          <p:nvPr/>
        </p:nvSpPr>
        <p:spPr>
          <a:xfrm>
            <a:off x="720000" y="343368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Mission related</a:t>
            </a:r>
            <a:endParaRPr/>
          </a:p>
        </p:txBody>
      </p:sp>
      <p:sp>
        <p:nvSpPr>
          <p:cNvPr id="179" name="CustomShape 4"/>
          <p:cNvSpPr/>
          <p:nvPr/>
        </p:nvSpPr>
        <p:spPr>
          <a:xfrm>
            <a:off x="279720" y="3800520"/>
            <a:ext cx="714600" cy="146160"/>
          </a:xfrm>
          <a:prstGeom prst="rect">
            <a:avLst/>
          </a:prstGeom>
          <a:ln w="25560">
            <a:solidFill>
              <a:srgbClr val="ae4845"/>
            </a:solidFill>
            <a:round/>
          </a:ln>
        </p:spPr>
      </p:sp>
      <p:sp>
        <p:nvSpPr>
          <p:cNvPr id="180" name="CustomShape 5"/>
          <p:cNvSpPr/>
          <p:nvPr/>
        </p:nvSpPr>
        <p:spPr>
          <a:xfrm>
            <a:off x="468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Victim mapping</a:t>
            </a:r>
            <a:endParaRPr/>
          </a:p>
        </p:txBody>
      </p:sp>
      <p:sp>
        <p:nvSpPr>
          <p:cNvPr id="181" name="CustomShape 6"/>
          <p:cNvSpPr/>
          <p:nvPr/>
        </p:nvSpPr>
        <p:spPr>
          <a:xfrm>
            <a:off x="949320" y="3800520"/>
            <a:ext cx="90720" cy="146160"/>
          </a:xfrm>
          <a:prstGeom prst="rect">
            <a:avLst/>
          </a:prstGeom>
          <a:ln w="25560">
            <a:solidFill>
              <a:srgbClr val="ae4845"/>
            </a:solidFill>
            <a:round/>
          </a:ln>
        </p:spPr>
      </p:sp>
      <p:sp>
        <p:nvSpPr>
          <p:cNvPr id="182" name="CustomShape 7"/>
          <p:cNvSpPr/>
          <p:nvPr/>
        </p:nvSpPr>
        <p:spPr>
          <a:xfrm>
            <a:off x="72000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Fire mapping</a:t>
            </a:r>
            <a:endParaRPr/>
          </a:p>
        </p:txBody>
      </p:sp>
      <p:sp>
        <p:nvSpPr>
          <p:cNvPr id="183" name="CustomShape 8"/>
          <p:cNvSpPr/>
          <p:nvPr/>
        </p:nvSpPr>
        <p:spPr>
          <a:xfrm>
            <a:off x="995040" y="3800520"/>
            <a:ext cx="714600" cy="146160"/>
          </a:xfrm>
          <a:prstGeom prst="rect">
            <a:avLst/>
          </a:prstGeom>
          <a:ln w="25560">
            <a:solidFill>
              <a:srgbClr val="ae4845"/>
            </a:solidFill>
            <a:round/>
          </a:ln>
        </p:spPr>
      </p:sp>
      <p:sp>
        <p:nvSpPr>
          <p:cNvPr id="184" name="CustomShape 9"/>
          <p:cNvSpPr/>
          <p:nvPr/>
        </p:nvSpPr>
        <p:spPr>
          <a:xfrm>
            <a:off x="143532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185" name="CustomShape 10"/>
          <p:cNvSpPr/>
          <p:nvPr/>
        </p:nvSpPr>
        <p:spPr>
          <a:xfrm>
            <a:off x="1352880" y="4314240"/>
            <a:ext cx="357120" cy="146160"/>
          </a:xfrm>
          <a:prstGeom prst="rect">
            <a:avLst/>
          </a:prstGeom>
          <a:ln w="25560">
            <a:solidFill>
              <a:srgbClr val="ae4845"/>
            </a:solidFill>
            <a:round/>
          </a:ln>
        </p:spPr>
      </p:sp>
      <p:sp>
        <p:nvSpPr>
          <p:cNvPr id="186" name="CustomShape 11"/>
          <p:cNvSpPr/>
          <p:nvPr/>
        </p:nvSpPr>
        <p:spPr>
          <a:xfrm>
            <a:off x="107748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Gas leak</a:t>
            </a:r>
            <a:endParaRPr/>
          </a:p>
        </p:txBody>
      </p:sp>
      <p:sp>
        <p:nvSpPr>
          <p:cNvPr id="187" name="CustomShape 12"/>
          <p:cNvSpPr/>
          <p:nvPr/>
        </p:nvSpPr>
        <p:spPr>
          <a:xfrm>
            <a:off x="1710360" y="4314240"/>
            <a:ext cx="357120" cy="146160"/>
          </a:xfrm>
          <a:prstGeom prst="rect">
            <a:avLst/>
          </a:prstGeom>
          <a:ln w="25560">
            <a:solidFill>
              <a:srgbClr val="ae4845"/>
            </a:solidFill>
            <a:round/>
          </a:ln>
        </p:spPr>
      </p:sp>
      <p:sp>
        <p:nvSpPr>
          <p:cNvPr id="188" name="CustomShape 13"/>
          <p:cNvSpPr/>
          <p:nvPr/>
        </p:nvSpPr>
        <p:spPr>
          <a:xfrm>
            <a:off x="179316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Victim status</a:t>
            </a:r>
            <a:endParaRPr/>
          </a:p>
        </p:txBody>
      </p:sp>
      <p:sp>
        <p:nvSpPr>
          <p:cNvPr id="189" name="CustomShape 14"/>
          <p:cNvSpPr/>
          <p:nvPr/>
        </p:nvSpPr>
        <p:spPr>
          <a:xfrm>
            <a:off x="4572000" y="3293280"/>
            <a:ext cx="175320" cy="139680"/>
          </a:xfrm>
          <a:prstGeom prst="rect">
            <a:avLst/>
          </a:prstGeom>
          <a:ln w="25560">
            <a:solidFill>
              <a:srgbClr val="99403d"/>
            </a:solidFill>
            <a:round/>
          </a:ln>
        </p:spPr>
      </p:sp>
      <p:sp>
        <p:nvSpPr>
          <p:cNvPr id="190" name="CustomShape 15"/>
          <p:cNvSpPr/>
          <p:nvPr/>
        </p:nvSpPr>
        <p:spPr>
          <a:xfrm>
            <a:off x="4296960" y="343368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Agent related</a:t>
            </a:r>
            <a:endParaRPr/>
          </a:p>
        </p:txBody>
      </p:sp>
      <p:sp>
        <p:nvSpPr>
          <p:cNvPr id="191" name="CustomShape 16"/>
          <p:cNvSpPr/>
          <p:nvPr/>
        </p:nvSpPr>
        <p:spPr>
          <a:xfrm>
            <a:off x="2426040" y="3800520"/>
            <a:ext cx="2145240" cy="146160"/>
          </a:xfrm>
          <a:prstGeom prst="rect">
            <a:avLst/>
          </a:prstGeom>
          <a:ln w="25560">
            <a:solidFill>
              <a:srgbClr val="ae4845"/>
            </a:solidFill>
            <a:round/>
          </a:ln>
        </p:spPr>
      </p:sp>
      <p:sp>
        <p:nvSpPr>
          <p:cNvPr id="192" name="CustomShape 17"/>
          <p:cNvSpPr/>
          <p:nvPr/>
        </p:nvSpPr>
        <p:spPr>
          <a:xfrm>
            <a:off x="215064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MANET connectivity</a:t>
            </a:r>
            <a:endParaRPr/>
          </a:p>
        </p:txBody>
      </p:sp>
      <p:sp>
        <p:nvSpPr>
          <p:cNvPr id="193" name="CustomShape 18"/>
          <p:cNvSpPr/>
          <p:nvPr/>
        </p:nvSpPr>
        <p:spPr>
          <a:xfrm>
            <a:off x="3141360" y="3800520"/>
            <a:ext cx="1429920" cy="146160"/>
          </a:xfrm>
          <a:prstGeom prst="rect">
            <a:avLst/>
          </a:prstGeom>
          <a:ln w="25560">
            <a:solidFill>
              <a:srgbClr val="ae4845"/>
            </a:solidFill>
            <a:round/>
          </a:ln>
        </p:spPr>
      </p:sp>
      <p:sp>
        <p:nvSpPr>
          <p:cNvPr id="194" name="CustomShape 19"/>
          <p:cNvSpPr/>
          <p:nvPr/>
        </p:nvSpPr>
        <p:spPr>
          <a:xfrm>
            <a:off x="2865960" y="394740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Agent connectivity</a:t>
            </a:r>
            <a:endParaRPr/>
          </a:p>
        </p:txBody>
      </p:sp>
      <p:sp>
        <p:nvSpPr>
          <p:cNvPr id="195" name="CustomShape 20"/>
          <p:cNvSpPr/>
          <p:nvPr/>
        </p:nvSpPr>
        <p:spPr>
          <a:xfrm>
            <a:off x="3856680" y="3800520"/>
            <a:ext cx="714600" cy="146160"/>
          </a:xfrm>
          <a:prstGeom prst="rect">
            <a:avLst/>
          </a:prstGeom>
          <a:ln w="25560">
            <a:solidFill>
              <a:srgbClr val="ae4845"/>
            </a:solidFill>
            <a:round/>
          </a:ln>
        </p:spPr>
      </p:sp>
      <p:sp>
        <p:nvSpPr>
          <p:cNvPr id="196" name="CustomShape 21"/>
          <p:cNvSpPr/>
          <p:nvPr/>
        </p:nvSpPr>
        <p:spPr>
          <a:xfrm>
            <a:off x="3581640" y="394740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Mobility</a:t>
            </a:r>
            <a:endParaRPr/>
          </a:p>
        </p:txBody>
      </p:sp>
      <p:sp>
        <p:nvSpPr>
          <p:cNvPr id="197" name="CustomShape 22"/>
          <p:cNvSpPr/>
          <p:nvPr/>
        </p:nvSpPr>
        <p:spPr>
          <a:xfrm>
            <a:off x="4526280" y="3800520"/>
            <a:ext cx="90720" cy="146160"/>
          </a:xfrm>
          <a:prstGeom prst="rect">
            <a:avLst/>
          </a:prstGeom>
          <a:ln w="25560">
            <a:solidFill>
              <a:srgbClr val="ae4845"/>
            </a:solidFill>
            <a:round/>
          </a:ln>
        </p:spPr>
      </p:sp>
      <p:sp>
        <p:nvSpPr>
          <p:cNvPr id="198" name="CustomShape 23"/>
          <p:cNvSpPr/>
          <p:nvPr/>
        </p:nvSpPr>
        <p:spPr>
          <a:xfrm>
            <a:off x="4296960" y="394740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Pose</a:t>
            </a:r>
            <a:endParaRPr/>
          </a:p>
        </p:txBody>
      </p:sp>
      <p:sp>
        <p:nvSpPr>
          <p:cNvPr id="199" name="CustomShape 24"/>
          <p:cNvSpPr/>
          <p:nvPr/>
        </p:nvSpPr>
        <p:spPr>
          <a:xfrm>
            <a:off x="4572000" y="3800520"/>
            <a:ext cx="714600" cy="146160"/>
          </a:xfrm>
          <a:prstGeom prst="rect">
            <a:avLst/>
          </a:prstGeom>
          <a:ln w="25560">
            <a:solidFill>
              <a:srgbClr val="ae4845"/>
            </a:solidFill>
            <a:round/>
          </a:ln>
        </p:spPr>
      </p:sp>
      <p:sp>
        <p:nvSpPr>
          <p:cNvPr id="200" name="CustomShape 25"/>
          <p:cNvSpPr/>
          <p:nvPr/>
        </p:nvSpPr>
        <p:spPr>
          <a:xfrm>
            <a:off x="501228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Robot related</a:t>
            </a:r>
            <a:endParaRPr/>
          </a:p>
        </p:txBody>
      </p:sp>
      <p:sp>
        <p:nvSpPr>
          <p:cNvPr id="201" name="CustomShape 26"/>
          <p:cNvSpPr/>
          <p:nvPr/>
        </p:nvSpPr>
        <p:spPr>
          <a:xfrm>
            <a:off x="4929840" y="4314240"/>
            <a:ext cx="357120" cy="146160"/>
          </a:xfrm>
          <a:prstGeom prst="rect">
            <a:avLst/>
          </a:prstGeom>
          <a:ln w="25560">
            <a:solidFill>
              <a:srgbClr val="ae4845"/>
            </a:solidFill>
            <a:round/>
          </a:ln>
        </p:spPr>
      </p:sp>
      <p:sp>
        <p:nvSpPr>
          <p:cNvPr id="202" name="CustomShape 27"/>
          <p:cNvSpPr/>
          <p:nvPr/>
        </p:nvSpPr>
        <p:spPr>
          <a:xfrm>
            <a:off x="465444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Battery status</a:t>
            </a:r>
            <a:endParaRPr/>
          </a:p>
        </p:txBody>
      </p:sp>
      <p:sp>
        <p:nvSpPr>
          <p:cNvPr id="203" name="CustomShape 28"/>
          <p:cNvSpPr/>
          <p:nvPr/>
        </p:nvSpPr>
        <p:spPr>
          <a:xfrm>
            <a:off x="5287320" y="4314240"/>
            <a:ext cx="357120" cy="146160"/>
          </a:xfrm>
          <a:prstGeom prst="rect">
            <a:avLst/>
          </a:prstGeom>
          <a:ln w="25560">
            <a:solidFill>
              <a:srgbClr val="ae4845"/>
            </a:solidFill>
            <a:round/>
          </a:ln>
        </p:spPr>
      </p:sp>
      <p:sp>
        <p:nvSpPr>
          <p:cNvPr id="204" name="CustomShape 29"/>
          <p:cNvSpPr/>
          <p:nvPr/>
        </p:nvSpPr>
        <p:spPr>
          <a:xfrm>
            <a:off x="5369760" y="446112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205" name="CustomShape 30"/>
          <p:cNvSpPr/>
          <p:nvPr/>
        </p:nvSpPr>
        <p:spPr>
          <a:xfrm>
            <a:off x="5599440" y="4827960"/>
            <a:ext cx="90720" cy="146160"/>
          </a:xfrm>
          <a:prstGeom prst="rect">
            <a:avLst/>
          </a:prstGeom>
          <a:ln w="25560">
            <a:solidFill>
              <a:srgbClr val="ae4845"/>
            </a:solidFill>
            <a:round/>
          </a:ln>
        </p:spPr>
      </p:sp>
      <p:sp>
        <p:nvSpPr>
          <p:cNvPr id="206" name="CustomShape 31"/>
          <p:cNvSpPr/>
          <p:nvPr/>
        </p:nvSpPr>
        <p:spPr>
          <a:xfrm>
            <a:off x="5369760" y="497448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Breakdown</a:t>
            </a:r>
            <a:endParaRPr/>
          </a:p>
        </p:txBody>
      </p:sp>
      <p:sp>
        <p:nvSpPr>
          <p:cNvPr id="207" name="CustomShape 32"/>
          <p:cNvSpPr/>
          <p:nvPr/>
        </p:nvSpPr>
        <p:spPr>
          <a:xfrm>
            <a:off x="4572000" y="3800520"/>
            <a:ext cx="2145240" cy="146160"/>
          </a:xfrm>
          <a:prstGeom prst="rect">
            <a:avLst/>
          </a:prstGeom>
          <a:ln w="25560">
            <a:solidFill>
              <a:srgbClr val="ae4845"/>
            </a:solidFill>
            <a:round/>
          </a:ln>
        </p:spPr>
      </p:sp>
      <p:sp>
        <p:nvSpPr>
          <p:cNvPr id="208" name="CustomShape 33"/>
          <p:cNvSpPr/>
          <p:nvPr/>
        </p:nvSpPr>
        <p:spPr>
          <a:xfrm>
            <a:off x="644292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Firefighter related</a:t>
            </a:r>
            <a:endParaRPr/>
          </a:p>
        </p:txBody>
      </p:sp>
      <p:sp>
        <p:nvSpPr>
          <p:cNvPr id="209" name="CustomShape 34"/>
          <p:cNvSpPr/>
          <p:nvPr/>
        </p:nvSpPr>
        <p:spPr>
          <a:xfrm>
            <a:off x="6360480" y="4314240"/>
            <a:ext cx="357120" cy="146160"/>
          </a:xfrm>
          <a:prstGeom prst="rect">
            <a:avLst/>
          </a:prstGeom>
          <a:ln w="25560">
            <a:solidFill>
              <a:srgbClr val="ae4845"/>
            </a:solidFill>
            <a:round/>
          </a:ln>
        </p:spPr>
      </p:sp>
      <p:sp>
        <p:nvSpPr>
          <p:cNvPr id="210" name="CustomShape 35"/>
          <p:cNvSpPr/>
          <p:nvPr/>
        </p:nvSpPr>
        <p:spPr>
          <a:xfrm>
            <a:off x="608544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Breathing apparatus status</a:t>
            </a:r>
            <a:endParaRPr/>
          </a:p>
        </p:txBody>
      </p:sp>
      <p:sp>
        <p:nvSpPr>
          <p:cNvPr id="211" name="CustomShape 36"/>
          <p:cNvSpPr/>
          <p:nvPr/>
        </p:nvSpPr>
        <p:spPr>
          <a:xfrm>
            <a:off x="6717960" y="4314240"/>
            <a:ext cx="357120" cy="146160"/>
          </a:xfrm>
          <a:prstGeom prst="rect">
            <a:avLst/>
          </a:prstGeom>
          <a:ln w="25560">
            <a:solidFill>
              <a:srgbClr val="ae4845"/>
            </a:solidFill>
            <a:round/>
          </a:ln>
        </p:spPr>
      </p:sp>
      <p:sp>
        <p:nvSpPr>
          <p:cNvPr id="212" name="CustomShape 37"/>
          <p:cNvSpPr/>
          <p:nvPr/>
        </p:nvSpPr>
        <p:spPr>
          <a:xfrm>
            <a:off x="6800760" y="446112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213" name="CustomShape 38"/>
          <p:cNvSpPr/>
          <p:nvPr/>
        </p:nvSpPr>
        <p:spPr>
          <a:xfrm>
            <a:off x="6717960" y="4827960"/>
            <a:ext cx="357120" cy="146160"/>
          </a:xfrm>
          <a:prstGeom prst="rect">
            <a:avLst/>
          </a:prstGeom>
          <a:ln w="25560">
            <a:solidFill>
              <a:srgbClr val="ae4845"/>
            </a:solidFill>
            <a:round/>
          </a:ln>
        </p:spPr>
      </p:sp>
      <p:sp>
        <p:nvSpPr>
          <p:cNvPr id="214" name="CustomShape 39"/>
          <p:cNvSpPr/>
          <p:nvPr/>
        </p:nvSpPr>
        <p:spPr>
          <a:xfrm>
            <a:off x="6442920" y="497448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Unconscious</a:t>
            </a:r>
            <a:endParaRPr/>
          </a:p>
        </p:txBody>
      </p:sp>
      <p:sp>
        <p:nvSpPr>
          <p:cNvPr id="215" name="CustomShape 40"/>
          <p:cNvSpPr/>
          <p:nvPr/>
        </p:nvSpPr>
        <p:spPr>
          <a:xfrm>
            <a:off x="7075800" y="4827960"/>
            <a:ext cx="357120" cy="146160"/>
          </a:xfrm>
          <a:prstGeom prst="rect">
            <a:avLst/>
          </a:prstGeom>
          <a:ln w="25560">
            <a:solidFill>
              <a:srgbClr val="ae4845"/>
            </a:solidFill>
            <a:round/>
          </a:ln>
        </p:spPr>
      </p:sp>
      <p:sp>
        <p:nvSpPr>
          <p:cNvPr id="216" name="CustomShape 41"/>
          <p:cNvSpPr/>
          <p:nvPr/>
        </p:nvSpPr>
        <p:spPr>
          <a:xfrm>
            <a:off x="7158240" y="497448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Injured</a:t>
            </a:r>
            <a:endParaRPr/>
          </a:p>
        </p:txBody>
      </p:sp>
      <p:sp>
        <p:nvSpPr>
          <p:cNvPr id="217" name="CustomShape 42"/>
          <p:cNvSpPr/>
          <p:nvPr/>
        </p:nvSpPr>
        <p:spPr>
          <a:xfrm>
            <a:off x="4748040" y="3293280"/>
            <a:ext cx="3400200" cy="139680"/>
          </a:xfrm>
          <a:prstGeom prst="rect">
            <a:avLst/>
          </a:prstGeom>
          <a:ln w="25560">
            <a:solidFill>
              <a:srgbClr val="99403d"/>
            </a:solidFill>
            <a:round/>
          </a:ln>
        </p:spPr>
      </p:sp>
      <p:sp>
        <p:nvSpPr>
          <p:cNvPr id="218" name="CustomShape 43"/>
          <p:cNvSpPr/>
          <p:nvPr/>
        </p:nvSpPr>
        <p:spPr>
          <a:xfrm>
            <a:off x="7873920" y="343368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Environment related</a:t>
            </a:r>
            <a:endParaRPr/>
          </a:p>
        </p:txBody>
      </p:sp>
      <p:sp>
        <p:nvSpPr>
          <p:cNvPr id="219" name="CustomShape 44"/>
          <p:cNvSpPr/>
          <p:nvPr/>
        </p:nvSpPr>
        <p:spPr>
          <a:xfrm>
            <a:off x="7433640" y="3800520"/>
            <a:ext cx="714600" cy="146160"/>
          </a:xfrm>
          <a:prstGeom prst="rect">
            <a:avLst/>
          </a:prstGeom>
          <a:ln w="25560">
            <a:solidFill>
              <a:srgbClr val="ae4845"/>
            </a:solidFill>
            <a:round/>
          </a:ln>
        </p:spPr>
      </p:sp>
      <p:sp>
        <p:nvSpPr>
          <p:cNvPr id="220" name="CustomShape 45"/>
          <p:cNvSpPr/>
          <p:nvPr/>
        </p:nvSpPr>
        <p:spPr>
          <a:xfrm>
            <a:off x="715824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Scenario mapping</a:t>
            </a:r>
            <a:endParaRPr/>
          </a:p>
        </p:txBody>
      </p:sp>
      <p:sp>
        <p:nvSpPr>
          <p:cNvPr id="221" name="CustomShape 46"/>
          <p:cNvSpPr/>
          <p:nvPr/>
        </p:nvSpPr>
        <p:spPr>
          <a:xfrm>
            <a:off x="8103240" y="3800520"/>
            <a:ext cx="90720" cy="146160"/>
          </a:xfrm>
          <a:prstGeom prst="rect">
            <a:avLst/>
          </a:prstGeom>
          <a:ln w="25560">
            <a:solidFill>
              <a:srgbClr val="ae4845"/>
            </a:solidFill>
            <a:round/>
          </a:ln>
        </p:spPr>
      </p:sp>
      <p:sp>
        <p:nvSpPr>
          <p:cNvPr id="222" name="CustomShape 47"/>
          <p:cNvSpPr/>
          <p:nvPr/>
        </p:nvSpPr>
        <p:spPr>
          <a:xfrm>
            <a:off x="7873920" y="3947400"/>
            <a:ext cx="549720" cy="366120"/>
          </a:xfrm>
          <a:prstGeom prst="rect">
            <a:avLst/>
          </a:prstGeom>
          <a:solidFill>
            <a:srgbClr val="9bbb59"/>
          </a:solidFill>
          <a:ln w="25560">
            <a:solidFill>
              <a:srgbClr val="728a41"/>
            </a:solidFill>
            <a:round/>
          </a:ln>
        </p:spPr>
        <p:txBody>
          <a:bodyPr anchor="ctr" bIns="23040" lIns="23040" rIns="23040" tIns="23040"/>
          <a:p>
            <a:pPr algn="ctr">
              <a:lnSpc>
                <a:spcPct val="90000"/>
              </a:lnSpc>
            </a:pPr>
            <a:r>
              <a:rPr b="1" lang="en-IN" sz="600">
                <a:solidFill>
                  <a:srgbClr val="ffffff"/>
                </a:solidFill>
                <a:latin typeface="Calibri"/>
              </a:rPr>
              <a:t>Smoke mapping</a:t>
            </a:r>
            <a:endParaRPr/>
          </a:p>
        </p:txBody>
      </p:sp>
      <p:sp>
        <p:nvSpPr>
          <p:cNvPr id="223" name="CustomShape 48"/>
          <p:cNvSpPr/>
          <p:nvPr/>
        </p:nvSpPr>
        <p:spPr>
          <a:xfrm>
            <a:off x="8148960" y="3800520"/>
            <a:ext cx="714600" cy="146160"/>
          </a:xfrm>
          <a:prstGeom prst="rect">
            <a:avLst/>
          </a:prstGeom>
          <a:ln w="25560">
            <a:solidFill>
              <a:srgbClr val="ae4845"/>
            </a:solidFill>
            <a:round/>
          </a:ln>
        </p:spPr>
      </p:sp>
      <p:sp>
        <p:nvSpPr>
          <p:cNvPr id="224" name="CustomShape 49"/>
          <p:cNvSpPr/>
          <p:nvPr/>
        </p:nvSpPr>
        <p:spPr>
          <a:xfrm>
            <a:off x="8589240" y="3947400"/>
            <a:ext cx="549720" cy="366120"/>
          </a:xfrm>
          <a:prstGeom prst="rect">
            <a:avLst/>
          </a:prstGeom>
          <a:solidFill>
            <a:srgbClr val="c0504d"/>
          </a:solidFill>
          <a:ln w="25560">
            <a:solidFill>
              <a:srgbClr val="8e3b38"/>
            </a:solidFill>
            <a:round/>
          </a:ln>
        </p:spPr>
        <p:txBody>
          <a:bodyPr anchor="ctr" bIns="23040" lIns="23040" rIns="23040" tIns="23040"/>
          <a:p>
            <a:pPr algn="ctr">
              <a:lnSpc>
                <a:spcPct val="90000"/>
              </a:lnSpc>
            </a:pPr>
            <a:r>
              <a:rPr b="1" lang="en-IN" sz="600">
                <a:solidFill>
                  <a:srgbClr val="ffffff"/>
                </a:solidFill>
                <a:latin typeface="Calibri"/>
              </a:rPr>
              <a:t>Abnormal situation</a:t>
            </a:r>
            <a:endParaRPr/>
          </a:p>
        </p:txBody>
      </p:sp>
      <p:sp>
        <p:nvSpPr>
          <p:cNvPr id="225" name="CustomShape 50"/>
          <p:cNvSpPr/>
          <p:nvPr/>
        </p:nvSpPr>
        <p:spPr>
          <a:xfrm>
            <a:off x="8818560" y="4314240"/>
            <a:ext cx="90720" cy="146160"/>
          </a:xfrm>
          <a:prstGeom prst="rect">
            <a:avLst/>
          </a:prstGeom>
          <a:ln w="25560">
            <a:solidFill>
              <a:srgbClr val="ae4845"/>
            </a:solidFill>
            <a:round/>
          </a:ln>
        </p:spPr>
      </p:sp>
      <p:sp>
        <p:nvSpPr>
          <p:cNvPr id="226" name="CustomShape 51"/>
          <p:cNvSpPr/>
          <p:nvPr/>
        </p:nvSpPr>
        <p:spPr>
          <a:xfrm>
            <a:off x="8589240" y="4461120"/>
            <a:ext cx="549720" cy="366120"/>
          </a:xfrm>
          <a:prstGeom prst="rect">
            <a:avLst/>
          </a:prstGeom>
          <a:solidFill>
            <a:srgbClr val="4bacc6"/>
          </a:solidFill>
          <a:ln w="25560">
            <a:solidFill>
              <a:srgbClr val="377f92"/>
            </a:solidFill>
            <a:round/>
          </a:ln>
        </p:spPr>
        <p:txBody>
          <a:bodyPr anchor="ctr" bIns="23040" lIns="23040" rIns="23040" tIns="23040"/>
          <a:p>
            <a:pPr algn="ctr">
              <a:lnSpc>
                <a:spcPct val="90000"/>
              </a:lnSpc>
            </a:pPr>
            <a:r>
              <a:rPr b="1" lang="en-IN" sz="600">
                <a:solidFill>
                  <a:srgbClr val="ffffff"/>
                </a:solidFill>
                <a:latin typeface="Calibri"/>
              </a:rPr>
              <a:t>Collapse of scenario</a:t>
            </a:r>
            <a:endParaRPr/>
          </a:p>
        </p:txBody>
      </p:sp>
      <p:sp>
        <p:nvSpPr>
          <p:cNvPr id="227" name="CustomShape 52"/>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228" name="CustomShape 53"/>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Taxonomy model (v1.1)</a:t>
            </a:r>
            <a:endParaRPr/>
          </a:p>
        </p:txBody>
      </p:sp>
      <p:sp>
        <p:nvSpPr>
          <p:cNvPr id="229" name="CustomShape 54"/>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230" name="CustomShape 55"/>
          <p:cNvSpPr/>
          <p:nvPr/>
        </p:nvSpPr>
        <p:spPr>
          <a:xfrm>
            <a:off x="8305920" y="6072480"/>
            <a:ext cx="761400" cy="251280"/>
          </a:xfrm>
          <a:prstGeom prst="rect">
            <a:avLst/>
          </a:prstGeom>
        </p:spPr>
        <p:txBody>
          <a:bodyPr anchor="ctr" bIns="45000" lIns="90000" rIns="90000" tIns="45000"/>
          <a:p>
            <a:pPr algn="r">
              <a:lnSpc>
                <a:spcPct val="100000"/>
              </a:lnSpc>
            </a:pPr>
            <a:fld id="{5141A1A1-01C1-4151-A131-1171B131C191}" type="slidenum">
              <a:rPr b="1" lang="en-IN" sz="1100">
                <a:solidFill>
                  <a:srgbClr val="df3832"/>
                </a:solidFill>
                <a:latin typeface="Trebuchet MS"/>
              </a:rPr>
              <a:t>&lt;number&gt;</a:t>
            </a:fld>
            <a:endParaRPr/>
          </a:p>
        </p:txBody>
      </p:sp>
      <p:sp>
        <p:nvSpPr>
          <p:cNvPr id="231" name="CustomShape 56"/>
          <p:cNvSpPr/>
          <p:nvPr/>
        </p:nvSpPr>
        <p:spPr>
          <a:xfrm>
            <a:off x="1103760" y="5495040"/>
            <a:ext cx="406080" cy="171720"/>
          </a:xfrm>
          <a:prstGeom prst="rect">
            <a:avLst/>
          </a:prstGeom>
        </p:spPr>
      </p:sp>
      <p:sp>
        <p:nvSpPr>
          <p:cNvPr id="232" name="CustomShape 57"/>
          <p:cNvSpPr/>
          <p:nvPr/>
        </p:nvSpPr>
        <p:spPr>
          <a:xfrm>
            <a:off x="1115280" y="5771160"/>
            <a:ext cx="408960" cy="173160"/>
          </a:xfrm>
          <a:prstGeom prst="rect">
            <a:avLst/>
          </a:prstGeom>
        </p:spPr>
      </p:sp>
      <p:sp>
        <p:nvSpPr>
          <p:cNvPr id="233" name="CustomShape 58"/>
          <p:cNvSpPr/>
          <p:nvPr/>
        </p:nvSpPr>
        <p:spPr>
          <a:xfrm>
            <a:off x="1113480" y="5805720"/>
            <a:ext cx="403920" cy="155880"/>
          </a:xfrm>
          <a:prstGeom prst="rect">
            <a:avLst/>
          </a:prstGeom>
          <a:solidFill>
            <a:srgbClr val="9bbb59"/>
          </a:solidFill>
          <a:ln w="25560">
            <a:solidFill>
              <a:srgbClr val="728a41"/>
            </a:solidFill>
            <a:round/>
          </a:ln>
        </p:spPr>
      </p:sp>
      <p:sp>
        <p:nvSpPr>
          <p:cNvPr id="234" name="CustomShape 59"/>
          <p:cNvSpPr/>
          <p:nvPr/>
        </p:nvSpPr>
        <p:spPr>
          <a:xfrm>
            <a:off x="1148040" y="6016680"/>
            <a:ext cx="421560" cy="178200"/>
          </a:xfrm>
          <a:prstGeom prst="rect">
            <a:avLst/>
          </a:prstGeom>
        </p:spPr>
      </p:sp>
      <p:sp>
        <p:nvSpPr>
          <p:cNvPr id="235" name="CustomShape 60"/>
          <p:cNvSpPr/>
          <p:nvPr/>
        </p:nvSpPr>
        <p:spPr>
          <a:xfrm>
            <a:off x="1635120" y="5524200"/>
            <a:ext cx="2047320" cy="241560"/>
          </a:xfrm>
          <a:prstGeom prst="rect">
            <a:avLst/>
          </a:prstGeom>
        </p:spPr>
        <p:txBody>
          <a:bodyPr bIns="45000" lIns="90000" rIns="90000" tIns="45000"/>
          <a:p>
            <a:r>
              <a:rPr lang="en-IN" sz="1000"/>
              <a:t>Classes / types of  contexts</a:t>
            </a:r>
            <a:endParaRPr/>
          </a:p>
        </p:txBody>
      </p:sp>
      <p:sp>
        <p:nvSpPr>
          <p:cNvPr id="236" name="CustomShape 61"/>
          <p:cNvSpPr/>
          <p:nvPr/>
        </p:nvSpPr>
        <p:spPr>
          <a:xfrm>
            <a:off x="1623960" y="5780160"/>
            <a:ext cx="2795040" cy="241560"/>
          </a:xfrm>
          <a:prstGeom prst="rect">
            <a:avLst/>
          </a:prstGeom>
        </p:spPr>
        <p:txBody>
          <a:bodyPr bIns="45000" lIns="90000" rIns="90000" tIns="45000"/>
          <a:p>
            <a:r>
              <a:rPr lang="en-IN" sz="1000"/>
              <a:t>Contexts at the macroscopic collective level</a:t>
            </a:r>
            <a:endParaRPr/>
          </a:p>
        </p:txBody>
      </p:sp>
      <p:sp>
        <p:nvSpPr>
          <p:cNvPr id="237" name="CustomShape 62"/>
          <p:cNvSpPr/>
          <p:nvPr/>
        </p:nvSpPr>
        <p:spPr>
          <a:xfrm>
            <a:off x="1635120" y="6036480"/>
            <a:ext cx="2783520" cy="241560"/>
          </a:xfrm>
          <a:prstGeom prst="rect">
            <a:avLst/>
          </a:prstGeom>
        </p:spPr>
        <p:txBody>
          <a:bodyPr bIns="45000" lIns="90000" rIns="90000" tIns="45000"/>
          <a:p>
            <a:r>
              <a:rPr lang="en-IN" sz="1000"/>
              <a:t>Contexts at the microscopic agent level</a:t>
            </a:r>
            <a:endParaRPr/>
          </a:p>
        </p:txBody>
      </p:sp>
      <p:sp>
        <p:nvSpPr>
          <p:cNvPr id="238" name="CustomShape 63"/>
          <p:cNvSpPr/>
          <p:nvPr/>
        </p:nvSpPr>
        <p:spPr>
          <a:xfrm>
            <a:off x="1109160" y="6073560"/>
            <a:ext cx="403920" cy="155880"/>
          </a:xfrm>
          <a:prstGeom prst="rect">
            <a:avLst/>
          </a:prstGeom>
          <a:solidFill>
            <a:srgbClr val="4bacc6"/>
          </a:solidFill>
          <a:ln w="25560">
            <a:solidFill>
              <a:srgbClr val="377f92"/>
            </a:solidFill>
            <a:round/>
          </a:ln>
        </p:spPr>
      </p:sp>
      <p:sp>
        <p:nvSpPr>
          <p:cNvPr id="239" name="CustomShape 64"/>
          <p:cNvSpPr/>
          <p:nvPr/>
        </p:nvSpPr>
        <p:spPr>
          <a:xfrm>
            <a:off x="1114920" y="5515200"/>
            <a:ext cx="403920" cy="155880"/>
          </a:xfrm>
          <a:prstGeom prst="rect">
            <a:avLst/>
          </a:prstGeom>
          <a:solidFill>
            <a:srgbClr val="c0504d"/>
          </a:solidFill>
          <a:ln w="25560">
            <a:solidFill>
              <a:srgbClr val="8e3b38"/>
            </a:solidFill>
            <a:round/>
          </a:ln>
        </p:spPr>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241"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Ontology model (to do)</a:t>
            </a:r>
            <a:endParaRPr/>
          </a:p>
          <a:p>
            <a:pPr lvl="1">
              <a:lnSpc>
                <a:spcPct val="100000"/>
              </a:lnSpc>
              <a:buSzPct val="90000"/>
              <a:buFont charset="2" typeface="Wingdings"/>
              <a:buChar char=""/>
            </a:pPr>
            <a:r>
              <a:rPr lang="en-IN" sz="2000" u="sng">
                <a:solidFill>
                  <a:srgbClr val="333333"/>
                </a:solidFill>
                <a:latin typeface="Trebuchet MS"/>
              </a:rPr>
              <a:t>Tool:</a:t>
            </a:r>
            <a:r>
              <a:rPr lang="en-IN" sz="2000">
                <a:solidFill>
                  <a:srgbClr val="333333"/>
                </a:solidFill>
                <a:latin typeface="Trebuchet MS"/>
              </a:rPr>
              <a:t> Protégé (open source ontology editor, it supports class and property definitions and relationships, property restrictions, instance generation, and queries)</a:t>
            </a:r>
            <a:endParaRPr/>
          </a:p>
          <a:p>
            <a:pPr lvl="1">
              <a:lnSpc>
                <a:spcPct val="100000"/>
              </a:lnSpc>
              <a:buSzPct val="90000"/>
              <a:buFont charset="2" typeface="Wingdings"/>
              <a:buChar char=""/>
            </a:pPr>
            <a:r>
              <a:rPr lang="en-IN" sz="2000" u="sng">
                <a:solidFill>
                  <a:srgbClr val="333333"/>
                </a:solidFill>
                <a:latin typeface="Trebuchet MS"/>
              </a:rPr>
              <a:t>Language:</a:t>
            </a:r>
            <a:r>
              <a:rPr lang="en-IN" sz="2000">
                <a:solidFill>
                  <a:srgbClr val="333333"/>
                </a:solidFill>
                <a:latin typeface="Trebuchet MS"/>
              </a:rPr>
              <a:t> OWL (is an extension to XML and RDF (Resource Description Framework) schema that defines terms commonly used in creating a model of an object or process. OWL is a World Wide Wide Consortium (W3C) recommendation, which is analogous to an international standard in other standards bodies)</a:t>
            </a:r>
            <a:endParaRPr/>
          </a:p>
        </p:txBody>
      </p:sp>
      <p:sp>
        <p:nvSpPr>
          <p:cNvPr id="242"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243" name="CustomShape 4"/>
          <p:cNvSpPr/>
          <p:nvPr/>
        </p:nvSpPr>
        <p:spPr>
          <a:xfrm>
            <a:off x="8305920" y="6072480"/>
            <a:ext cx="761400" cy="251280"/>
          </a:xfrm>
          <a:prstGeom prst="rect">
            <a:avLst/>
          </a:prstGeom>
        </p:spPr>
        <p:txBody>
          <a:bodyPr anchor="ctr" bIns="45000" lIns="90000" rIns="90000" tIns="45000"/>
          <a:p>
            <a:pPr algn="r">
              <a:lnSpc>
                <a:spcPct val="100000"/>
              </a:lnSpc>
            </a:pPr>
            <a:fld id="{A18151B1-B1B1-41B1-A1C1-4121B1110101}" type="slidenum">
              <a:rPr b="1" lang="en-IN" sz="1100">
                <a:solidFill>
                  <a:srgbClr val="df3832"/>
                </a:solidFill>
                <a:latin typeface="Trebuchet MS"/>
              </a:rPr>
              <a:t>&lt;number&gt;</a:t>
            </a:fld>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245"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800">
                <a:solidFill>
                  <a:srgbClr val="333333"/>
                </a:solidFill>
                <a:latin typeface="Trebuchet MS"/>
              </a:rPr>
              <a:t>Example (t111 – deploing a MANET)</a:t>
            </a:r>
            <a:endParaRPr/>
          </a:p>
          <a:p>
            <a:pPr lvl="1">
              <a:lnSpc>
                <a:spcPct val="100000"/>
              </a:lnSpc>
              <a:buSzPct val="90000"/>
              <a:buFont charset="2" typeface="Wingdings"/>
              <a:buChar char=""/>
            </a:pPr>
            <a:r>
              <a:rPr lang="en-IN" sz="2000">
                <a:solidFill>
                  <a:srgbClr val="333333"/>
                </a:solidFill>
                <a:latin typeface="Trebuchet MS"/>
              </a:rPr>
              <a:t>We discussed the approach of vertically developing each task. This approach will aim to deliver tasks as behaviors that an agent can perform. After a task is fully developed we can progress to the next one. This will ensure that at least a minimum set of behaviors will be fully developed.</a:t>
            </a:r>
            <a:endParaRPr/>
          </a:p>
          <a:p>
            <a:pPr lvl="1">
              <a:lnSpc>
                <a:spcPct val="100000"/>
              </a:lnSpc>
              <a:buSzPct val="90000"/>
              <a:buFont charset="2" typeface="Wingdings"/>
              <a:buChar char=""/>
            </a:pPr>
            <a:r>
              <a:rPr lang="en-IN" sz="2000">
                <a:solidFill>
                  <a:srgbClr val="333333"/>
                </a:solidFill>
                <a:latin typeface="Trebuchet MS"/>
              </a:rPr>
              <a:t>Task 1.1.1 “deploiment of a MANET”, was identified as a good starting point for exploring this approach, thus requiring the elicitation of context.</a:t>
            </a:r>
            <a:endParaRPr/>
          </a:p>
          <a:p>
            <a:pPr lvl="1">
              <a:lnSpc>
                <a:spcPct val="100000"/>
              </a:lnSpc>
              <a:buSzPct val="90000"/>
              <a:buFont charset="2" typeface="Wingdings"/>
              <a:buChar char=""/>
            </a:pPr>
            <a:r>
              <a:rPr lang="en-IN" sz="2000">
                <a:solidFill>
                  <a:srgbClr val="333333"/>
                </a:solidFill>
                <a:latin typeface="Trebuchet MS"/>
              </a:rPr>
              <a:t>The impact of context-awareness while performing this task will help to understand and decide situations when an agent may be static for a long period, which is normally associated with a malfunction but if the agent has mobility restrictions imposed by low network signal, its role in the MANET, mission status, nearby perils. The relevant information (e.g. Context) can be redirected to the CCO and help decide correctly the next step with a great degree of confidence. </a:t>
            </a:r>
            <a:endParaRPr/>
          </a:p>
          <a:p>
            <a:pPr>
              <a:lnSpc>
                <a:spcPct val="100000"/>
              </a:lnSpc>
            </a:pPr>
            <a:endParaRPr/>
          </a:p>
        </p:txBody>
      </p:sp>
      <p:sp>
        <p:nvSpPr>
          <p:cNvPr id="246"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247" name="CustomShape 4"/>
          <p:cNvSpPr/>
          <p:nvPr/>
        </p:nvSpPr>
        <p:spPr>
          <a:xfrm>
            <a:off x="8305920" y="6072480"/>
            <a:ext cx="761400" cy="251280"/>
          </a:xfrm>
          <a:prstGeom prst="rect">
            <a:avLst/>
          </a:prstGeom>
        </p:spPr>
        <p:txBody>
          <a:bodyPr anchor="ctr" bIns="45000" lIns="90000" rIns="90000" tIns="45000"/>
          <a:p>
            <a:pPr algn="r">
              <a:lnSpc>
                <a:spcPct val="100000"/>
              </a:lnSpc>
            </a:pPr>
            <a:fld id="{E1E11100-4101-41E1-9111-6141F1B101B1}" type="slidenum">
              <a:rPr b="1" lang="en-IN" sz="1100">
                <a:solidFill>
                  <a:srgbClr val="df3832"/>
                </a:solidFill>
                <a:latin typeface="Trebuchet MS"/>
              </a:rPr>
              <a:t>&lt;number&gt;</a:t>
            </a:fl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5940360" y="69012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Contextual Information</a:t>
            </a:r>
            <a:endParaRPr/>
          </a:p>
        </p:txBody>
      </p:sp>
      <p:sp>
        <p:nvSpPr>
          <p:cNvPr id="249" name="CustomShape 2"/>
          <p:cNvSpPr/>
          <p:nvPr/>
        </p:nvSpPr>
        <p:spPr>
          <a:xfrm>
            <a:off x="3632400" y="933480"/>
            <a:ext cx="2490120" cy="92520"/>
          </a:xfrm>
          <a:prstGeom prst="rect">
            <a:avLst/>
          </a:prstGeom>
          <a:ln w="25560">
            <a:solidFill>
              <a:srgbClr val="3f6797"/>
            </a:solidFill>
            <a:round/>
          </a:ln>
        </p:spPr>
      </p:sp>
      <p:sp>
        <p:nvSpPr>
          <p:cNvPr id="250" name="CustomShape 3"/>
          <p:cNvSpPr/>
          <p:nvPr/>
        </p:nvSpPr>
        <p:spPr>
          <a:xfrm>
            <a:off x="3449520" y="10267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Mission related</a:t>
            </a:r>
            <a:endParaRPr/>
          </a:p>
        </p:txBody>
      </p:sp>
      <p:sp>
        <p:nvSpPr>
          <p:cNvPr id="251" name="CustomShape 4"/>
          <p:cNvSpPr/>
          <p:nvPr/>
        </p:nvSpPr>
        <p:spPr>
          <a:xfrm>
            <a:off x="3157560" y="1270080"/>
            <a:ext cx="474120" cy="96840"/>
          </a:xfrm>
          <a:prstGeom prst="rect">
            <a:avLst/>
          </a:prstGeom>
          <a:ln w="25560">
            <a:solidFill>
              <a:srgbClr val="4775ab"/>
            </a:solidFill>
            <a:round/>
          </a:ln>
        </p:spPr>
      </p:sp>
      <p:sp>
        <p:nvSpPr>
          <p:cNvPr id="252" name="CustomShape 5"/>
          <p:cNvSpPr/>
          <p:nvPr/>
        </p:nvSpPr>
        <p:spPr>
          <a:xfrm>
            <a:off x="297468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Victim mapping</a:t>
            </a:r>
            <a:endParaRPr/>
          </a:p>
        </p:txBody>
      </p:sp>
      <p:sp>
        <p:nvSpPr>
          <p:cNvPr id="253" name="CustomShape 6"/>
          <p:cNvSpPr/>
          <p:nvPr/>
        </p:nvSpPr>
        <p:spPr>
          <a:xfrm>
            <a:off x="3586680" y="1270080"/>
            <a:ext cx="90720" cy="96840"/>
          </a:xfrm>
          <a:prstGeom prst="rect">
            <a:avLst/>
          </a:prstGeom>
          <a:ln w="25560">
            <a:solidFill>
              <a:srgbClr val="4775ab"/>
            </a:solidFill>
            <a:round/>
          </a:ln>
        </p:spPr>
      </p:sp>
      <p:sp>
        <p:nvSpPr>
          <p:cNvPr id="254" name="CustomShape 7"/>
          <p:cNvSpPr/>
          <p:nvPr/>
        </p:nvSpPr>
        <p:spPr>
          <a:xfrm>
            <a:off x="344952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 mapping</a:t>
            </a:r>
            <a:endParaRPr/>
          </a:p>
        </p:txBody>
      </p:sp>
      <p:sp>
        <p:nvSpPr>
          <p:cNvPr id="255" name="CustomShape 8"/>
          <p:cNvSpPr/>
          <p:nvPr/>
        </p:nvSpPr>
        <p:spPr>
          <a:xfrm>
            <a:off x="3632400" y="1270080"/>
            <a:ext cx="474120" cy="96840"/>
          </a:xfrm>
          <a:prstGeom prst="rect">
            <a:avLst/>
          </a:prstGeom>
          <a:ln w="25560">
            <a:solidFill>
              <a:srgbClr val="4775ab"/>
            </a:solidFill>
            <a:round/>
          </a:ln>
        </p:spPr>
      </p:sp>
      <p:sp>
        <p:nvSpPr>
          <p:cNvPr id="256" name="CustomShape 9"/>
          <p:cNvSpPr/>
          <p:nvPr/>
        </p:nvSpPr>
        <p:spPr>
          <a:xfrm>
            <a:off x="392436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57" name="CustomShape 10"/>
          <p:cNvSpPr/>
          <p:nvPr/>
        </p:nvSpPr>
        <p:spPr>
          <a:xfrm>
            <a:off x="3869640" y="1611000"/>
            <a:ext cx="236520" cy="96840"/>
          </a:xfrm>
          <a:prstGeom prst="rect">
            <a:avLst/>
          </a:prstGeom>
          <a:ln w="25560">
            <a:solidFill>
              <a:srgbClr val="4775ab"/>
            </a:solidFill>
            <a:round/>
          </a:ln>
        </p:spPr>
      </p:sp>
      <p:sp>
        <p:nvSpPr>
          <p:cNvPr id="258" name="CustomShape 11"/>
          <p:cNvSpPr/>
          <p:nvPr/>
        </p:nvSpPr>
        <p:spPr>
          <a:xfrm>
            <a:off x="368712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Gas leak</a:t>
            </a:r>
            <a:endParaRPr/>
          </a:p>
        </p:txBody>
      </p:sp>
      <p:sp>
        <p:nvSpPr>
          <p:cNvPr id="259" name="CustomShape 12"/>
          <p:cNvSpPr/>
          <p:nvPr/>
        </p:nvSpPr>
        <p:spPr>
          <a:xfrm>
            <a:off x="4106880" y="1611000"/>
            <a:ext cx="236520" cy="96840"/>
          </a:xfrm>
          <a:prstGeom prst="rect">
            <a:avLst/>
          </a:prstGeom>
          <a:ln w="25560">
            <a:solidFill>
              <a:srgbClr val="4775ab"/>
            </a:solidFill>
            <a:round/>
          </a:ln>
        </p:spPr>
      </p:sp>
      <p:sp>
        <p:nvSpPr>
          <p:cNvPr id="260" name="CustomShape 13"/>
          <p:cNvSpPr/>
          <p:nvPr/>
        </p:nvSpPr>
        <p:spPr>
          <a:xfrm>
            <a:off x="416196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Victim status</a:t>
            </a:r>
            <a:endParaRPr/>
          </a:p>
        </p:txBody>
      </p:sp>
      <p:sp>
        <p:nvSpPr>
          <p:cNvPr id="261" name="CustomShape 14"/>
          <p:cNvSpPr/>
          <p:nvPr/>
        </p:nvSpPr>
        <p:spPr>
          <a:xfrm>
            <a:off x="6006240" y="933480"/>
            <a:ext cx="115920" cy="92520"/>
          </a:xfrm>
          <a:prstGeom prst="rect">
            <a:avLst/>
          </a:prstGeom>
          <a:ln w="25560">
            <a:solidFill>
              <a:srgbClr val="3f6797"/>
            </a:solidFill>
            <a:round/>
          </a:ln>
        </p:spPr>
      </p:sp>
      <p:sp>
        <p:nvSpPr>
          <p:cNvPr id="262" name="CustomShape 15"/>
          <p:cNvSpPr/>
          <p:nvPr/>
        </p:nvSpPr>
        <p:spPr>
          <a:xfrm>
            <a:off x="5823360" y="102672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Agent related</a:t>
            </a:r>
            <a:endParaRPr/>
          </a:p>
        </p:txBody>
      </p:sp>
      <p:sp>
        <p:nvSpPr>
          <p:cNvPr id="263" name="CustomShape 16"/>
          <p:cNvSpPr/>
          <p:nvPr/>
        </p:nvSpPr>
        <p:spPr>
          <a:xfrm>
            <a:off x="4581720" y="1270080"/>
            <a:ext cx="1423800" cy="96840"/>
          </a:xfrm>
          <a:prstGeom prst="rect">
            <a:avLst/>
          </a:prstGeom>
          <a:ln w="25560">
            <a:solidFill>
              <a:srgbClr val="4775ab"/>
            </a:solidFill>
            <a:round/>
          </a:ln>
        </p:spPr>
      </p:sp>
      <p:sp>
        <p:nvSpPr>
          <p:cNvPr id="264" name="CustomShape 17"/>
          <p:cNvSpPr/>
          <p:nvPr/>
        </p:nvSpPr>
        <p:spPr>
          <a:xfrm>
            <a:off x="4399200" y="136764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MANET connectivity</a:t>
            </a:r>
            <a:endParaRPr/>
          </a:p>
        </p:txBody>
      </p:sp>
      <p:sp>
        <p:nvSpPr>
          <p:cNvPr id="265" name="CustomShape 18"/>
          <p:cNvSpPr/>
          <p:nvPr/>
        </p:nvSpPr>
        <p:spPr>
          <a:xfrm>
            <a:off x="5056560" y="1270080"/>
            <a:ext cx="948960" cy="96840"/>
          </a:xfrm>
          <a:prstGeom prst="rect">
            <a:avLst/>
          </a:prstGeom>
          <a:ln w="25560">
            <a:solidFill>
              <a:srgbClr val="4775ab"/>
            </a:solidFill>
            <a:round/>
          </a:ln>
        </p:spPr>
      </p:sp>
      <p:sp>
        <p:nvSpPr>
          <p:cNvPr id="266" name="CustomShape 19"/>
          <p:cNvSpPr/>
          <p:nvPr/>
        </p:nvSpPr>
        <p:spPr>
          <a:xfrm>
            <a:off x="4874040" y="136764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Agent connectivity</a:t>
            </a:r>
            <a:endParaRPr/>
          </a:p>
        </p:txBody>
      </p:sp>
      <p:sp>
        <p:nvSpPr>
          <p:cNvPr id="267" name="CustomShape 20"/>
          <p:cNvSpPr/>
          <p:nvPr/>
        </p:nvSpPr>
        <p:spPr>
          <a:xfrm>
            <a:off x="5531400" y="1270080"/>
            <a:ext cx="474120" cy="96840"/>
          </a:xfrm>
          <a:prstGeom prst="rect">
            <a:avLst/>
          </a:prstGeom>
          <a:ln w="25560">
            <a:solidFill>
              <a:srgbClr val="4775ab"/>
            </a:solidFill>
            <a:round/>
          </a:ln>
        </p:spPr>
      </p:sp>
      <p:sp>
        <p:nvSpPr>
          <p:cNvPr id="268" name="CustomShape 21"/>
          <p:cNvSpPr/>
          <p:nvPr/>
        </p:nvSpPr>
        <p:spPr>
          <a:xfrm>
            <a:off x="5348880" y="136764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Mobility</a:t>
            </a:r>
            <a:endParaRPr/>
          </a:p>
        </p:txBody>
      </p:sp>
      <p:sp>
        <p:nvSpPr>
          <p:cNvPr id="269" name="CustomShape 22"/>
          <p:cNvSpPr/>
          <p:nvPr/>
        </p:nvSpPr>
        <p:spPr>
          <a:xfrm>
            <a:off x="5960520" y="1270080"/>
            <a:ext cx="90720" cy="96840"/>
          </a:xfrm>
          <a:prstGeom prst="rect">
            <a:avLst/>
          </a:prstGeom>
          <a:ln w="25560">
            <a:solidFill>
              <a:srgbClr val="4775ab"/>
            </a:solidFill>
            <a:round/>
          </a:ln>
        </p:spPr>
      </p:sp>
      <p:sp>
        <p:nvSpPr>
          <p:cNvPr id="270" name="CustomShape 23"/>
          <p:cNvSpPr/>
          <p:nvPr/>
        </p:nvSpPr>
        <p:spPr>
          <a:xfrm>
            <a:off x="5823360" y="136764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Pose</a:t>
            </a:r>
            <a:endParaRPr/>
          </a:p>
        </p:txBody>
      </p:sp>
      <p:sp>
        <p:nvSpPr>
          <p:cNvPr id="271" name="CustomShape 24"/>
          <p:cNvSpPr/>
          <p:nvPr/>
        </p:nvSpPr>
        <p:spPr>
          <a:xfrm>
            <a:off x="6006240" y="1270080"/>
            <a:ext cx="474120" cy="96840"/>
          </a:xfrm>
          <a:prstGeom prst="rect">
            <a:avLst/>
          </a:prstGeom>
          <a:ln w="25560">
            <a:solidFill>
              <a:srgbClr val="4775ab"/>
            </a:solidFill>
            <a:round/>
          </a:ln>
        </p:spPr>
      </p:sp>
      <p:sp>
        <p:nvSpPr>
          <p:cNvPr id="272" name="CustomShape 25"/>
          <p:cNvSpPr/>
          <p:nvPr/>
        </p:nvSpPr>
        <p:spPr>
          <a:xfrm>
            <a:off x="629820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Robot related</a:t>
            </a:r>
            <a:endParaRPr/>
          </a:p>
        </p:txBody>
      </p:sp>
      <p:sp>
        <p:nvSpPr>
          <p:cNvPr id="273" name="CustomShape 26"/>
          <p:cNvSpPr/>
          <p:nvPr/>
        </p:nvSpPr>
        <p:spPr>
          <a:xfrm>
            <a:off x="6243480" y="1611000"/>
            <a:ext cx="236520" cy="96840"/>
          </a:xfrm>
          <a:prstGeom prst="rect">
            <a:avLst/>
          </a:prstGeom>
          <a:ln w="25560">
            <a:solidFill>
              <a:srgbClr val="4775ab"/>
            </a:solidFill>
            <a:round/>
          </a:ln>
        </p:spPr>
      </p:sp>
      <p:sp>
        <p:nvSpPr>
          <p:cNvPr id="274" name="CustomShape 27"/>
          <p:cNvSpPr/>
          <p:nvPr/>
        </p:nvSpPr>
        <p:spPr>
          <a:xfrm>
            <a:off x="606096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Battery status</a:t>
            </a:r>
            <a:endParaRPr/>
          </a:p>
        </p:txBody>
      </p:sp>
      <p:sp>
        <p:nvSpPr>
          <p:cNvPr id="275" name="CustomShape 28"/>
          <p:cNvSpPr/>
          <p:nvPr/>
        </p:nvSpPr>
        <p:spPr>
          <a:xfrm>
            <a:off x="6481080" y="1611000"/>
            <a:ext cx="236520" cy="96840"/>
          </a:xfrm>
          <a:prstGeom prst="rect">
            <a:avLst/>
          </a:prstGeom>
          <a:ln w="25560">
            <a:solidFill>
              <a:srgbClr val="4775ab"/>
            </a:solidFill>
            <a:round/>
          </a:ln>
        </p:spPr>
      </p:sp>
      <p:sp>
        <p:nvSpPr>
          <p:cNvPr id="276" name="CustomShape 29"/>
          <p:cNvSpPr/>
          <p:nvPr/>
        </p:nvSpPr>
        <p:spPr>
          <a:xfrm>
            <a:off x="653580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77" name="CustomShape 30"/>
          <p:cNvSpPr/>
          <p:nvPr/>
        </p:nvSpPr>
        <p:spPr>
          <a:xfrm>
            <a:off x="6672600" y="1951920"/>
            <a:ext cx="90720" cy="96840"/>
          </a:xfrm>
          <a:prstGeom prst="rect">
            <a:avLst/>
          </a:prstGeom>
          <a:ln w="25560">
            <a:solidFill>
              <a:srgbClr val="4775ab"/>
            </a:solidFill>
            <a:round/>
          </a:ln>
        </p:spPr>
      </p:sp>
      <p:sp>
        <p:nvSpPr>
          <p:cNvPr id="278" name="CustomShape 31"/>
          <p:cNvSpPr/>
          <p:nvPr/>
        </p:nvSpPr>
        <p:spPr>
          <a:xfrm>
            <a:off x="6535800" y="20491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Breakdown</a:t>
            </a:r>
            <a:endParaRPr/>
          </a:p>
        </p:txBody>
      </p:sp>
      <p:sp>
        <p:nvSpPr>
          <p:cNvPr id="279" name="CustomShape 32"/>
          <p:cNvSpPr/>
          <p:nvPr/>
        </p:nvSpPr>
        <p:spPr>
          <a:xfrm>
            <a:off x="6006240" y="1270080"/>
            <a:ext cx="1423800" cy="96840"/>
          </a:xfrm>
          <a:prstGeom prst="rect">
            <a:avLst/>
          </a:prstGeom>
          <a:ln w="25560">
            <a:solidFill>
              <a:srgbClr val="4775ab"/>
            </a:solidFill>
            <a:round/>
          </a:ln>
        </p:spPr>
      </p:sp>
      <p:sp>
        <p:nvSpPr>
          <p:cNvPr id="280" name="CustomShape 33"/>
          <p:cNvSpPr/>
          <p:nvPr/>
        </p:nvSpPr>
        <p:spPr>
          <a:xfrm>
            <a:off x="724788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Firefighter related</a:t>
            </a:r>
            <a:endParaRPr/>
          </a:p>
        </p:txBody>
      </p:sp>
      <p:sp>
        <p:nvSpPr>
          <p:cNvPr id="281" name="CustomShape 34"/>
          <p:cNvSpPr/>
          <p:nvPr/>
        </p:nvSpPr>
        <p:spPr>
          <a:xfrm>
            <a:off x="7193160" y="1611000"/>
            <a:ext cx="236520" cy="96840"/>
          </a:xfrm>
          <a:prstGeom prst="rect">
            <a:avLst/>
          </a:prstGeom>
          <a:ln w="25560">
            <a:solidFill>
              <a:srgbClr val="4775ab"/>
            </a:solidFill>
            <a:round/>
          </a:ln>
        </p:spPr>
      </p:sp>
      <p:sp>
        <p:nvSpPr>
          <p:cNvPr id="282" name="CustomShape 35"/>
          <p:cNvSpPr/>
          <p:nvPr/>
        </p:nvSpPr>
        <p:spPr>
          <a:xfrm>
            <a:off x="701064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Breathing apparatus status</a:t>
            </a:r>
            <a:endParaRPr/>
          </a:p>
        </p:txBody>
      </p:sp>
      <p:sp>
        <p:nvSpPr>
          <p:cNvPr id="283" name="CustomShape 36"/>
          <p:cNvSpPr/>
          <p:nvPr/>
        </p:nvSpPr>
        <p:spPr>
          <a:xfrm>
            <a:off x="7430400" y="1611000"/>
            <a:ext cx="236520" cy="96840"/>
          </a:xfrm>
          <a:prstGeom prst="rect">
            <a:avLst/>
          </a:prstGeom>
          <a:ln w="25560">
            <a:solidFill>
              <a:srgbClr val="4775ab"/>
            </a:solidFill>
            <a:round/>
          </a:ln>
        </p:spPr>
      </p:sp>
      <p:sp>
        <p:nvSpPr>
          <p:cNvPr id="284" name="CustomShape 37"/>
          <p:cNvSpPr/>
          <p:nvPr/>
        </p:nvSpPr>
        <p:spPr>
          <a:xfrm>
            <a:off x="748512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85" name="CustomShape 38"/>
          <p:cNvSpPr/>
          <p:nvPr/>
        </p:nvSpPr>
        <p:spPr>
          <a:xfrm>
            <a:off x="7430400" y="1951920"/>
            <a:ext cx="236520" cy="96840"/>
          </a:xfrm>
          <a:prstGeom prst="rect">
            <a:avLst/>
          </a:prstGeom>
          <a:ln w="25560">
            <a:solidFill>
              <a:srgbClr val="4775ab"/>
            </a:solidFill>
            <a:round/>
          </a:ln>
        </p:spPr>
      </p:sp>
      <p:sp>
        <p:nvSpPr>
          <p:cNvPr id="286" name="CustomShape 39"/>
          <p:cNvSpPr/>
          <p:nvPr/>
        </p:nvSpPr>
        <p:spPr>
          <a:xfrm>
            <a:off x="7247880" y="20491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Unconscious</a:t>
            </a:r>
            <a:endParaRPr/>
          </a:p>
        </p:txBody>
      </p:sp>
      <p:sp>
        <p:nvSpPr>
          <p:cNvPr id="287" name="CustomShape 40"/>
          <p:cNvSpPr/>
          <p:nvPr/>
        </p:nvSpPr>
        <p:spPr>
          <a:xfrm>
            <a:off x="7668000" y="1951920"/>
            <a:ext cx="236520" cy="96840"/>
          </a:xfrm>
          <a:prstGeom prst="rect">
            <a:avLst/>
          </a:prstGeom>
          <a:ln w="25560">
            <a:solidFill>
              <a:srgbClr val="4775ab"/>
            </a:solidFill>
            <a:round/>
          </a:ln>
        </p:spPr>
      </p:sp>
      <p:sp>
        <p:nvSpPr>
          <p:cNvPr id="288" name="CustomShape 41"/>
          <p:cNvSpPr/>
          <p:nvPr/>
        </p:nvSpPr>
        <p:spPr>
          <a:xfrm>
            <a:off x="7722720" y="20491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Injured</a:t>
            </a:r>
            <a:endParaRPr/>
          </a:p>
        </p:txBody>
      </p:sp>
      <p:sp>
        <p:nvSpPr>
          <p:cNvPr id="289" name="CustomShape 42"/>
          <p:cNvSpPr/>
          <p:nvPr/>
        </p:nvSpPr>
        <p:spPr>
          <a:xfrm>
            <a:off x="6122880" y="933480"/>
            <a:ext cx="2256480" cy="92520"/>
          </a:xfrm>
          <a:prstGeom prst="rect">
            <a:avLst/>
          </a:prstGeom>
          <a:ln w="25560">
            <a:solidFill>
              <a:srgbClr val="3f6797"/>
            </a:solidFill>
            <a:round/>
          </a:ln>
        </p:spPr>
      </p:sp>
      <p:sp>
        <p:nvSpPr>
          <p:cNvPr id="290" name="CustomShape 43"/>
          <p:cNvSpPr/>
          <p:nvPr/>
        </p:nvSpPr>
        <p:spPr>
          <a:xfrm>
            <a:off x="8197560" y="10267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Environment related</a:t>
            </a:r>
            <a:endParaRPr/>
          </a:p>
        </p:txBody>
      </p:sp>
      <p:sp>
        <p:nvSpPr>
          <p:cNvPr id="291" name="CustomShape 44"/>
          <p:cNvSpPr/>
          <p:nvPr/>
        </p:nvSpPr>
        <p:spPr>
          <a:xfrm>
            <a:off x="7905240" y="1270080"/>
            <a:ext cx="474120" cy="96840"/>
          </a:xfrm>
          <a:prstGeom prst="rect">
            <a:avLst/>
          </a:prstGeom>
          <a:ln w="25560">
            <a:solidFill>
              <a:srgbClr val="4775ab"/>
            </a:solidFill>
            <a:round/>
          </a:ln>
        </p:spPr>
      </p:sp>
      <p:sp>
        <p:nvSpPr>
          <p:cNvPr id="292" name="CustomShape 45"/>
          <p:cNvSpPr/>
          <p:nvPr/>
        </p:nvSpPr>
        <p:spPr>
          <a:xfrm>
            <a:off x="772272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Scenario mapping</a:t>
            </a:r>
            <a:endParaRPr/>
          </a:p>
        </p:txBody>
      </p:sp>
      <p:sp>
        <p:nvSpPr>
          <p:cNvPr id="293" name="CustomShape 46"/>
          <p:cNvSpPr/>
          <p:nvPr/>
        </p:nvSpPr>
        <p:spPr>
          <a:xfrm>
            <a:off x="8334360" y="1270080"/>
            <a:ext cx="90720" cy="96840"/>
          </a:xfrm>
          <a:prstGeom prst="rect">
            <a:avLst/>
          </a:prstGeom>
          <a:ln w="25560">
            <a:solidFill>
              <a:srgbClr val="4775ab"/>
            </a:solidFill>
            <a:round/>
          </a:ln>
        </p:spPr>
      </p:sp>
      <p:sp>
        <p:nvSpPr>
          <p:cNvPr id="294" name="CustomShape 47"/>
          <p:cNvSpPr/>
          <p:nvPr/>
        </p:nvSpPr>
        <p:spPr>
          <a:xfrm>
            <a:off x="819756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Smoke mapping</a:t>
            </a:r>
            <a:endParaRPr/>
          </a:p>
        </p:txBody>
      </p:sp>
      <p:sp>
        <p:nvSpPr>
          <p:cNvPr id="295" name="CustomShape 48"/>
          <p:cNvSpPr/>
          <p:nvPr/>
        </p:nvSpPr>
        <p:spPr>
          <a:xfrm>
            <a:off x="8380080" y="1270080"/>
            <a:ext cx="474120" cy="96840"/>
          </a:xfrm>
          <a:prstGeom prst="rect">
            <a:avLst/>
          </a:prstGeom>
          <a:ln w="25560">
            <a:solidFill>
              <a:srgbClr val="4775ab"/>
            </a:solidFill>
            <a:round/>
          </a:ln>
        </p:spPr>
      </p:sp>
      <p:sp>
        <p:nvSpPr>
          <p:cNvPr id="296" name="CustomShape 49"/>
          <p:cNvSpPr/>
          <p:nvPr/>
        </p:nvSpPr>
        <p:spPr>
          <a:xfrm>
            <a:off x="8672400" y="13676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297" name="CustomShape 50"/>
          <p:cNvSpPr/>
          <p:nvPr/>
        </p:nvSpPr>
        <p:spPr>
          <a:xfrm>
            <a:off x="8809200" y="1611000"/>
            <a:ext cx="90720" cy="96840"/>
          </a:xfrm>
          <a:prstGeom prst="rect">
            <a:avLst/>
          </a:prstGeom>
          <a:ln w="25560">
            <a:solidFill>
              <a:srgbClr val="4775ab"/>
            </a:solidFill>
            <a:round/>
          </a:ln>
        </p:spPr>
      </p:sp>
      <p:sp>
        <p:nvSpPr>
          <p:cNvPr id="298" name="CustomShape 51"/>
          <p:cNvSpPr/>
          <p:nvPr/>
        </p:nvSpPr>
        <p:spPr>
          <a:xfrm>
            <a:off x="8672400" y="170856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Collapse of scenario</a:t>
            </a:r>
            <a:endParaRPr/>
          </a:p>
        </p:txBody>
      </p:sp>
      <p:sp>
        <p:nvSpPr>
          <p:cNvPr id="299" name="CustomShape 52"/>
          <p:cNvSpPr/>
          <p:nvPr/>
        </p:nvSpPr>
        <p:spPr>
          <a:xfrm>
            <a:off x="1236960" y="419400"/>
            <a:ext cx="7632720" cy="1280160"/>
          </a:xfrm>
          <a:prstGeom prst="rect">
            <a:avLst/>
          </a:prstGeom>
        </p:spPr>
        <p:txBody>
          <a:bodyPr anchor="ctr" bIns="45000" lIns="90000" rIns="90000" tIns="45000"/>
          <a:p>
            <a:endParaRPr/>
          </a:p>
          <a:p>
            <a:pPr>
              <a:lnSpc>
                <a:spcPct val="100000"/>
              </a:lnSpc>
            </a:pPr>
            <a:r>
              <a:rPr b="1" lang="en-IN" sz="2400">
                <a:solidFill>
                  <a:srgbClr val="df3832"/>
                </a:solidFill>
                <a:latin typeface="Trebuchet MS"/>
              </a:rPr>
              <a:t>EXAMPLE 1 </a:t>
            </a:r>
            <a:endParaRPr/>
          </a:p>
        </p:txBody>
      </p:sp>
      <p:pic>
        <p:nvPicPr>
          <p:cNvPr descr="" id="300" name="Picture 2"/>
          <p:cNvPicPr/>
          <p:nvPr/>
        </p:nvPicPr>
        <p:blipFill>
          <a:blip r:embed="rId1"/>
          <a:stretch>
            <a:fillRect/>
          </a:stretch>
        </p:blipFill>
        <p:spPr>
          <a:xfrm>
            <a:off x="397800" y="3549240"/>
            <a:ext cx="5621400" cy="2698200"/>
          </a:xfrm>
          <a:prstGeom prst="rect">
            <a:avLst/>
          </a:prstGeom>
        </p:spPr>
      </p:pic>
      <p:sp>
        <p:nvSpPr>
          <p:cNvPr id="301" name="CustomShape 53"/>
          <p:cNvSpPr/>
          <p:nvPr/>
        </p:nvSpPr>
        <p:spPr>
          <a:xfrm>
            <a:off x="2067480" y="2557800"/>
            <a:ext cx="227880" cy="1761840"/>
          </a:xfrm>
          <a:prstGeom prst="straightConnector1">
            <a:avLst/>
          </a:prstGeom>
          <a:ln w="38160">
            <a:solidFill>
              <a:srgbClr val="c00000"/>
            </a:solidFill>
            <a:round/>
            <a:tailEnd len="med" type="triangle" w="med"/>
          </a:ln>
        </p:spPr>
      </p:sp>
      <p:sp>
        <p:nvSpPr>
          <p:cNvPr id="302" name="CustomShape 54"/>
          <p:cNvSpPr/>
          <p:nvPr/>
        </p:nvSpPr>
        <p:spPr>
          <a:xfrm>
            <a:off x="2296080" y="2557800"/>
            <a:ext cx="610560" cy="3336480"/>
          </a:xfrm>
          <a:prstGeom prst="straightConnector1">
            <a:avLst/>
          </a:prstGeom>
          <a:ln w="38160">
            <a:solidFill>
              <a:srgbClr val="c00000"/>
            </a:solidFill>
            <a:round/>
            <a:tailEnd len="med" type="triangle" w="med"/>
          </a:ln>
        </p:spPr>
      </p:sp>
      <p:sp>
        <p:nvSpPr>
          <p:cNvPr id="303" name="CustomShape 55"/>
          <p:cNvSpPr/>
          <p:nvPr/>
        </p:nvSpPr>
        <p:spPr>
          <a:xfrm>
            <a:off x="1752480" y="1821240"/>
            <a:ext cx="1258920" cy="972000"/>
          </a:xfrm>
          <a:prstGeom prst="rect">
            <a:avLst/>
          </a:prstGeom>
          <a:ln>
            <a:solidFill>
              <a:srgbClr val="376092"/>
            </a:solidFill>
          </a:ln>
        </p:spPr>
        <p:txBody>
          <a:bodyPr bIns="45000" lIns="90000" rIns="90000" tIns="45000"/>
          <a:p>
            <a:pPr>
              <a:lnSpc>
                <a:spcPct val="100000"/>
              </a:lnSpc>
            </a:pPr>
            <a:r>
              <a:rPr b="1" lang="en-IN" sz="1400">
                <a:solidFill>
                  <a:srgbClr val="333333"/>
                </a:solidFill>
                <a:latin typeface="Calibri"/>
              </a:rPr>
              <a:t>Robots exploring </a:t>
            </a:r>
            <a:endParaRPr/>
          </a:p>
          <a:p>
            <a:pPr>
              <a:lnSpc>
                <a:spcPct val="100000"/>
              </a:lnSpc>
            </a:pPr>
            <a:r>
              <a:rPr b="1" lang="en-IN" sz="1400">
                <a:solidFill>
                  <a:srgbClr val="333333"/>
                </a:solidFill>
                <a:latin typeface="Calibri"/>
              </a:rPr>
              <a:t>the </a:t>
            </a:r>
            <a:r>
              <a:rPr b="1" lang="en-IN" sz="1600">
                <a:solidFill>
                  <a:srgbClr val="333333"/>
                </a:solidFill>
                <a:latin typeface="Calibri"/>
              </a:rPr>
              <a:t>scenario</a:t>
            </a:r>
            <a:endParaRPr/>
          </a:p>
        </p:txBody>
      </p:sp>
      <p:sp>
        <p:nvSpPr>
          <p:cNvPr id="304" name="CustomShape 56"/>
          <p:cNvSpPr/>
          <p:nvPr/>
        </p:nvSpPr>
        <p:spPr>
          <a:xfrm>
            <a:off x="1580400" y="3968640"/>
            <a:ext cx="1753560" cy="2411280"/>
          </a:xfrm>
          <a:prstGeom prst="rect">
            <a:avLst/>
          </a:prstGeom>
          <a:solidFill>
            <a:srgbClr val="00b050"/>
          </a:solidFill>
          <a:ln w="25560">
            <a:solidFill>
              <a:srgbClr val="3a5f8b"/>
            </a:solidFill>
            <a:round/>
          </a:ln>
        </p:spPr>
      </p:sp>
      <p:sp>
        <p:nvSpPr>
          <p:cNvPr id="305" name="CustomShape 57"/>
          <p:cNvSpPr/>
          <p:nvPr/>
        </p:nvSpPr>
        <p:spPr>
          <a:xfrm>
            <a:off x="1054440" y="3549240"/>
            <a:ext cx="723960" cy="1158480"/>
          </a:xfrm>
          <a:prstGeom prst="straightConnector1">
            <a:avLst/>
          </a:prstGeom>
          <a:ln w="38160">
            <a:solidFill>
              <a:srgbClr val="00b050"/>
            </a:solidFill>
            <a:round/>
            <a:tailEnd len="med" type="triangle" w="med"/>
          </a:ln>
        </p:spPr>
      </p:sp>
      <p:sp>
        <p:nvSpPr>
          <p:cNvPr id="306" name="CustomShape 58"/>
          <p:cNvSpPr/>
          <p:nvPr/>
        </p:nvSpPr>
        <p:spPr>
          <a:xfrm>
            <a:off x="373680" y="2842560"/>
            <a:ext cx="1360800" cy="941760"/>
          </a:xfrm>
          <a:prstGeom prst="rect">
            <a:avLst/>
          </a:prstGeom>
          <a:ln>
            <a:solidFill>
              <a:srgbClr val="00b050"/>
            </a:solidFill>
          </a:ln>
        </p:spPr>
        <p:txBody>
          <a:bodyPr bIns="45000" lIns="90000" rIns="90000" tIns="45000"/>
          <a:p>
            <a:pPr>
              <a:lnSpc>
                <a:spcPct val="100000"/>
              </a:lnSpc>
            </a:pPr>
            <a:r>
              <a:rPr b="1" lang="en-IN" sz="1400">
                <a:solidFill>
                  <a:srgbClr val="333333"/>
                </a:solidFill>
                <a:latin typeface="Calibri"/>
              </a:rPr>
              <a:t>Local connectivity </a:t>
            </a:r>
            <a:endParaRPr/>
          </a:p>
          <a:p>
            <a:pPr>
              <a:lnSpc>
                <a:spcPct val="100000"/>
              </a:lnSpc>
            </a:pPr>
            <a:r>
              <a:rPr b="1" lang="en-IN" sz="1400">
                <a:solidFill>
                  <a:srgbClr val="333333"/>
                </a:solidFill>
                <a:latin typeface="Calibri"/>
              </a:rPr>
              <a:t>network</a:t>
            </a:r>
            <a:endParaRPr/>
          </a:p>
        </p:txBody>
      </p:sp>
      <p:sp>
        <p:nvSpPr>
          <p:cNvPr id="307" name="CustomShape 59"/>
          <p:cNvSpPr/>
          <p:nvPr/>
        </p:nvSpPr>
        <p:spPr>
          <a:xfrm>
            <a:off x="6530040" y="2438280"/>
            <a:ext cx="2513880" cy="4351680"/>
          </a:xfrm>
          <a:prstGeom prst="rect">
            <a:avLst/>
          </a:prstGeom>
        </p:spPr>
        <p:txBody>
          <a:bodyPr bIns="45000" lIns="90000" rIns="90000" tIns="45000"/>
          <a:p>
            <a:r>
              <a:rPr b="1" lang="en-IN" sz="1400"/>
              <a:t>Mission:</a:t>
            </a:r>
            <a:r>
              <a:rPr lang="en-IN" sz="1400"/>
              <a:t> Exploration of the scenario</a:t>
            </a:r>
            <a:endParaRPr/>
          </a:p>
          <a:p>
            <a:r>
              <a:rPr b="1" lang="en-IN" sz="1400"/>
              <a:t>Agent:</a:t>
            </a:r>
            <a:r>
              <a:rPr lang="en-IN" sz="1400"/>
              <a:t> Robot</a:t>
            </a:r>
            <a:endParaRPr/>
          </a:p>
          <a:p>
            <a:endParaRPr/>
          </a:p>
          <a:p>
            <a:pPr algn="just">
              <a:lnSpc>
                <a:spcPct val="100000"/>
              </a:lnSpc>
            </a:pPr>
            <a:r>
              <a:rPr lang="en-IN" sz="1400"/>
              <a:t>For example, a robot must have as its mission to explore the scenario. However, if it is one that bridges the connection between the CC and the other members of the team (the context of local connectivity) and the network has no redundancy other nodes to relay messages (Connectivity context of MANET) then the robot will abdicate its mission to focus on keeping the network connects.</a:t>
            </a:r>
            <a:endParaRPr/>
          </a:p>
        </p:txBody>
      </p:sp>
      <p:sp>
        <p:nvSpPr>
          <p:cNvPr id="308" name="CustomShape 60"/>
          <p:cNvSpPr/>
          <p:nvPr/>
        </p:nvSpPr>
        <p:spPr>
          <a:xfrm>
            <a:off x="6164640" y="2580480"/>
            <a:ext cx="315000" cy="250200"/>
          </a:xfrm>
          <a:prstGeom prst="rect">
            <a:avLst/>
          </a:prstGeom>
          <a:solidFill>
            <a:srgbClr val="c0504d"/>
          </a:solidFill>
          <a:ln w="25560">
            <a:solidFill>
              <a:srgbClr val="8e3b38"/>
            </a:solidFill>
            <a:round/>
          </a:ln>
        </p:spPr>
      </p:sp>
      <p:sp>
        <p:nvSpPr>
          <p:cNvPr id="309" name="CustomShape 61"/>
          <p:cNvSpPr/>
          <p:nvPr/>
        </p:nvSpPr>
        <p:spPr>
          <a:xfrm>
            <a:off x="6172200" y="3384360"/>
            <a:ext cx="315000" cy="250200"/>
          </a:xfrm>
          <a:prstGeom prst="rect">
            <a:avLst/>
          </a:prstGeom>
          <a:solidFill>
            <a:srgbClr val="9bbb59"/>
          </a:solidFill>
          <a:ln w="25560">
            <a:solidFill>
              <a:srgbClr val="728a41"/>
            </a:solidFill>
            <a:round/>
          </a:ln>
        </p:spPr>
      </p:sp>
      <p:sp>
        <p:nvSpPr>
          <p:cNvPr id="310" name="CustomShape 62"/>
          <p:cNvSpPr/>
          <p:nvPr/>
        </p:nvSpPr>
        <p:spPr>
          <a:xfrm>
            <a:off x="516960" y="5974200"/>
            <a:ext cx="1360800" cy="360"/>
          </a:xfrm>
          <a:prstGeom prst="straightConnector1">
            <a:avLst/>
          </a:prstGeom>
          <a:ln w="57240">
            <a:solidFill>
              <a:srgbClr val="00b050"/>
            </a:solidFill>
            <a:round/>
            <a:headEnd len="med" type="triangle" w="med"/>
            <a:tailEnd len="med" type="triangle" w="med"/>
          </a:ln>
        </p:spPr>
      </p:sp>
      <p:sp>
        <p:nvSpPr>
          <p:cNvPr id="311" name="CustomShape 63"/>
          <p:cNvSpPr/>
          <p:nvPr/>
        </p:nvSpPr>
        <p:spPr>
          <a:xfrm>
            <a:off x="596520" y="5684040"/>
            <a:ext cx="1440360" cy="454320"/>
          </a:xfrm>
          <a:prstGeom prst="rect">
            <a:avLst/>
          </a:prstGeom>
        </p:spPr>
        <p:txBody>
          <a:bodyPr bIns="45000" lIns="90000" rIns="90000" tIns="45000"/>
          <a:p>
            <a:pPr>
              <a:lnSpc>
                <a:spcPct val="100000"/>
              </a:lnSpc>
            </a:pPr>
            <a:r>
              <a:rPr b="1" lang="en-IN" sz="1200">
                <a:solidFill>
                  <a:srgbClr val="333333"/>
                </a:solidFill>
                <a:latin typeface="Calibri"/>
              </a:rPr>
              <a:t>Connectivity to CC</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5940360" y="6814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Contextual Information</a:t>
            </a:r>
            <a:endParaRPr/>
          </a:p>
        </p:txBody>
      </p:sp>
      <p:sp>
        <p:nvSpPr>
          <p:cNvPr id="313" name="CustomShape 2"/>
          <p:cNvSpPr/>
          <p:nvPr/>
        </p:nvSpPr>
        <p:spPr>
          <a:xfrm>
            <a:off x="3632400" y="925200"/>
            <a:ext cx="2490120" cy="92520"/>
          </a:xfrm>
          <a:prstGeom prst="rect">
            <a:avLst/>
          </a:prstGeom>
          <a:ln w="25560">
            <a:solidFill>
              <a:srgbClr val="3f6797"/>
            </a:solidFill>
            <a:round/>
          </a:ln>
        </p:spPr>
      </p:sp>
      <p:sp>
        <p:nvSpPr>
          <p:cNvPr id="314" name="CustomShape 3"/>
          <p:cNvSpPr/>
          <p:nvPr/>
        </p:nvSpPr>
        <p:spPr>
          <a:xfrm>
            <a:off x="344952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Mission related</a:t>
            </a:r>
            <a:endParaRPr/>
          </a:p>
        </p:txBody>
      </p:sp>
      <p:sp>
        <p:nvSpPr>
          <p:cNvPr id="315" name="CustomShape 4"/>
          <p:cNvSpPr/>
          <p:nvPr/>
        </p:nvSpPr>
        <p:spPr>
          <a:xfrm>
            <a:off x="3157560" y="1261800"/>
            <a:ext cx="474120" cy="96840"/>
          </a:xfrm>
          <a:prstGeom prst="rect">
            <a:avLst/>
          </a:prstGeom>
          <a:ln w="25560">
            <a:solidFill>
              <a:srgbClr val="4775ab"/>
            </a:solidFill>
            <a:round/>
          </a:ln>
        </p:spPr>
      </p:sp>
      <p:sp>
        <p:nvSpPr>
          <p:cNvPr id="316" name="CustomShape 5"/>
          <p:cNvSpPr/>
          <p:nvPr/>
        </p:nvSpPr>
        <p:spPr>
          <a:xfrm>
            <a:off x="297468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Victim mapping</a:t>
            </a:r>
            <a:endParaRPr/>
          </a:p>
        </p:txBody>
      </p:sp>
      <p:sp>
        <p:nvSpPr>
          <p:cNvPr id="317" name="CustomShape 6"/>
          <p:cNvSpPr/>
          <p:nvPr/>
        </p:nvSpPr>
        <p:spPr>
          <a:xfrm>
            <a:off x="3586680" y="1261800"/>
            <a:ext cx="90720" cy="96840"/>
          </a:xfrm>
          <a:prstGeom prst="rect">
            <a:avLst/>
          </a:prstGeom>
          <a:ln w="25560">
            <a:solidFill>
              <a:srgbClr val="4775ab"/>
            </a:solidFill>
            <a:round/>
          </a:ln>
        </p:spPr>
      </p:sp>
      <p:sp>
        <p:nvSpPr>
          <p:cNvPr id="318" name="CustomShape 7"/>
          <p:cNvSpPr/>
          <p:nvPr/>
        </p:nvSpPr>
        <p:spPr>
          <a:xfrm>
            <a:off x="34495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Fire mapping</a:t>
            </a:r>
            <a:endParaRPr/>
          </a:p>
        </p:txBody>
      </p:sp>
      <p:sp>
        <p:nvSpPr>
          <p:cNvPr id="319" name="CustomShape 8"/>
          <p:cNvSpPr/>
          <p:nvPr/>
        </p:nvSpPr>
        <p:spPr>
          <a:xfrm>
            <a:off x="3632400" y="1261800"/>
            <a:ext cx="474120" cy="96840"/>
          </a:xfrm>
          <a:prstGeom prst="rect">
            <a:avLst/>
          </a:prstGeom>
          <a:ln w="25560">
            <a:solidFill>
              <a:srgbClr val="4775ab"/>
            </a:solidFill>
            <a:round/>
          </a:ln>
        </p:spPr>
      </p:sp>
      <p:sp>
        <p:nvSpPr>
          <p:cNvPr id="320" name="CustomShape 9"/>
          <p:cNvSpPr/>
          <p:nvPr/>
        </p:nvSpPr>
        <p:spPr>
          <a:xfrm>
            <a:off x="3924360" y="135900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21" name="CustomShape 10"/>
          <p:cNvSpPr/>
          <p:nvPr/>
        </p:nvSpPr>
        <p:spPr>
          <a:xfrm>
            <a:off x="3869640" y="1602720"/>
            <a:ext cx="236520" cy="96840"/>
          </a:xfrm>
          <a:prstGeom prst="rect">
            <a:avLst/>
          </a:prstGeom>
          <a:ln w="25560">
            <a:solidFill>
              <a:srgbClr val="4775ab"/>
            </a:solidFill>
            <a:round/>
          </a:ln>
        </p:spPr>
      </p:sp>
      <p:sp>
        <p:nvSpPr>
          <p:cNvPr id="322" name="CustomShape 11"/>
          <p:cNvSpPr/>
          <p:nvPr/>
        </p:nvSpPr>
        <p:spPr>
          <a:xfrm>
            <a:off x="368712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Gas leak</a:t>
            </a:r>
            <a:endParaRPr/>
          </a:p>
        </p:txBody>
      </p:sp>
      <p:sp>
        <p:nvSpPr>
          <p:cNvPr id="323" name="CustomShape 12"/>
          <p:cNvSpPr/>
          <p:nvPr/>
        </p:nvSpPr>
        <p:spPr>
          <a:xfrm>
            <a:off x="4106880" y="1602720"/>
            <a:ext cx="236520" cy="96840"/>
          </a:xfrm>
          <a:prstGeom prst="rect">
            <a:avLst/>
          </a:prstGeom>
          <a:ln w="25560">
            <a:solidFill>
              <a:srgbClr val="4775ab"/>
            </a:solidFill>
            <a:round/>
          </a:ln>
        </p:spPr>
      </p:sp>
      <p:sp>
        <p:nvSpPr>
          <p:cNvPr id="324" name="CustomShape 13"/>
          <p:cNvSpPr/>
          <p:nvPr/>
        </p:nvSpPr>
        <p:spPr>
          <a:xfrm>
            <a:off x="416196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Victim status</a:t>
            </a:r>
            <a:endParaRPr/>
          </a:p>
        </p:txBody>
      </p:sp>
      <p:sp>
        <p:nvSpPr>
          <p:cNvPr id="325" name="CustomShape 14"/>
          <p:cNvSpPr/>
          <p:nvPr/>
        </p:nvSpPr>
        <p:spPr>
          <a:xfrm>
            <a:off x="6006240" y="925200"/>
            <a:ext cx="115920" cy="92520"/>
          </a:xfrm>
          <a:prstGeom prst="rect">
            <a:avLst/>
          </a:prstGeom>
          <a:ln w="25560">
            <a:solidFill>
              <a:srgbClr val="3f6797"/>
            </a:solidFill>
            <a:round/>
          </a:ln>
        </p:spPr>
      </p:sp>
      <p:sp>
        <p:nvSpPr>
          <p:cNvPr id="326" name="CustomShape 15"/>
          <p:cNvSpPr/>
          <p:nvPr/>
        </p:nvSpPr>
        <p:spPr>
          <a:xfrm>
            <a:off x="58233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Agent related</a:t>
            </a:r>
            <a:endParaRPr/>
          </a:p>
        </p:txBody>
      </p:sp>
      <p:sp>
        <p:nvSpPr>
          <p:cNvPr id="327" name="CustomShape 16"/>
          <p:cNvSpPr/>
          <p:nvPr/>
        </p:nvSpPr>
        <p:spPr>
          <a:xfrm>
            <a:off x="4581720" y="1261800"/>
            <a:ext cx="1423800" cy="96840"/>
          </a:xfrm>
          <a:prstGeom prst="rect">
            <a:avLst/>
          </a:prstGeom>
          <a:ln w="25560">
            <a:solidFill>
              <a:srgbClr val="4775ab"/>
            </a:solidFill>
            <a:round/>
          </a:ln>
        </p:spPr>
      </p:sp>
      <p:sp>
        <p:nvSpPr>
          <p:cNvPr id="328" name="CustomShape 17"/>
          <p:cNvSpPr/>
          <p:nvPr/>
        </p:nvSpPr>
        <p:spPr>
          <a:xfrm>
            <a:off x="439920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MANET connectivity</a:t>
            </a:r>
            <a:endParaRPr/>
          </a:p>
        </p:txBody>
      </p:sp>
      <p:sp>
        <p:nvSpPr>
          <p:cNvPr id="329" name="CustomShape 18"/>
          <p:cNvSpPr/>
          <p:nvPr/>
        </p:nvSpPr>
        <p:spPr>
          <a:xfrm>
            <a:off x="5056560" y="1261800"/>
            <a:ext cx="948960" cy="96840"/>
          </a:xfrm>
          <a:prstGeom prst="rect">
            <a:avLst/>
          </a:prstGeom>
          <a:ln w="25560">
            <a:solidFill>
              <a:srgbClr val="4775ab"/>
            </a:solidFill>
            <a:round/>
          </a:ln>
        </p:spPr>
      </p:sp>
      <p:sp>
        <p:nvSpPr>
          <p:cNvPr id="330" name="CustomShape 19"/>
          <p:cNvSpPr/>
          <p:nvPr/>
        </p:nvSpPr>
        <p:spPr>
          <a:xfrm>
            <a:off x="487404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Agent connectivity</a:t>
            </a:r>
            <a:endParaRPr/>
          </a:p>
        </p:txBody>
      </p:sp>
      <p:sp>
        <p:nvSpPr>
          <p:cNvPr id="331" name="CustomShape 20"/>
          <p:cNvSpPr/>
          <p:nvPr/>
        </p:nvSpPr>
        <p:spPr>
          <a:xfrm>
            <a:off x="5531400" y="1261800"/>
            <a:ext cx="474120" cy="96840"/>
          </a:xfrm>
          <a:prstGeom prst="rect">
            <a:avLst/>
          </a:prstGeom>
          <a:ln w="25560">
            <a:solidFill>
              <a:srgbClr val="4775ab"/>
            </a:solidFill>
            <a:round/>
          </a:ln>
        </p:spPr>
      </p:sp>
      <p:sp>
        <p:nvSpPr>
          <p:cNvPr id="332" name="CustomShape 21"/>
          <p:cNvSpPr/>
          <p:nvPr/>
        </p:nvSpPr>
        <p:spPr>
          <a:xfrm>
            <a:off x="534888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Mobility</a:t>
            </a:r>
            <a:endParaRPr/>
          </a:p>
        </p:txBody>
      </p:sp>
      <p:sp>
        <p:nvSpPr>
          <p:cNvPr id="333" name="CustomShape 22"/>
          <p:cNvSpPr/>
          <p:nvPr/>
        </p:nvSpPr>
        <p:spPr>
          <a:xfrm>
            <a:off x="5960520" y="1261800"/>
            <a:ext cx="90720" cy="96840"/>
          </a:xfrm>
          <a:prstGeom prst="rect">
            <a:avLst/>
          </a:prstGeom>
          <a:ln w="25560">
            <a:solidFill>
              <a:srgbClr val="4775ab"/>
            </a:solidFill>
            <a:round/>
          </a:ln>
        </p:spPr>
      </p:sp>
      <p:sp>
        <p:nvSpPr>
          <p:cNvPr id="334" name="CustomShape 23"/>
          <p:cNvSpPr/>
          <p:nvPr/>
        </p:nvSpPr>
        <p:spPr>
          <a:xfrm>
            <a:off x="582336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Pose</a:t>
            </a:r>
            <a:endParaRPr/>
          </a:p>
        </p:txBody>
      </p:sp>
      <p:sp>
        <p:nvSpPr>
          <p:cNvPr id="335" name="CustomShape 24"/>
          <p:cNvSpPr/>
          <p:nvPr/>
        </p:nvSpPr>
        <p:spPr>
          <a:xfrm>
            <a:off x="6006240" y="1261800"/>
            <a:ext cx="474120" cy="96840"/>
          </a:xfrm>
          <a:prstGeom prst="rect">
            <a:avLst/>
          </a:prstGeom>
          <a:ln w="25560">
            <a:solidFill>
              <a:srgbClr val="4775ab"/>
            </a:solidFill>
            <a:round/>
          </a:ln>
        </p:spPr>
      </p:sp>
      <p:sp>
        <p:nvSpPr>
          <p:cNvPr id="336" name="CustomShape 25"/>
          <p:cNvSpPr/>
          <p:nvPr/>
        </p:nvSpPr>
        <p:spPr>
          <a:xfrm>
            <a:off x="62982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Robot related</a:t>
            </a:r>
            <a:endParaRPr/>
          </a:p>
        </p:txBody>
      </p:sp>
      <p:sp>
        <p:nvSpPr>
          <p:cNvPr id="337" name="CustomShape 26"/>
          <p:cNvSpPr/>
          <p:nvPr/>
        </p:nvSpPr>
        <p:spPr>
          <a:xfrm>
            <a:off x="6243480" y="1602720"/>
            <a:ext cx="236520" cy="96840"/>
          </a:xfrm>
          <a:prstGeom prst="rect">
            <a:avLst/>
          </a:prstGeom>
          <a:ln w="25560">
            <a:solidFill>
              <a:srgbClr val="4775ab"/>
            </a:solidFill>
            <a:round/>
          </a:ln>
        </p:spPr>
      </p:sp>
      <p:sp>
        <p:nvSpPr>
          <p:cNvPr id="338" name="CustomShape 27"/>
          <p:cNvSpPr/>
          <p:nvPr/>
        </p:nvSpPr>
        <p:spPr>
          <a:xfrm>
            <a:off x="606096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Battery status</a:t>
            </a:r>
            <a:endParaRPr/>
          </a:p>
        </p:txBody>
      </p:sp>
      <p:sp>
        <p:nvSpPr>
          <p:cNvPr id="339" name="CustomShape 28"/>
          <p:cNvSpPr/>
          <p:nvPr/>
        </p:nvSpPr>
        <p:spPr>
          <a:xfrm>
            <a:off x="6481080" y="1602720"/>
            <a:ext cx="236520" cy="96840"/>
          </a:xfrm>
          <a:prstGeom prst="rect">
            <a:avLst/>
          </a:prstGeom>
          <a:ln w="25560">
            <a:solidFill>
              <a:srgbClr val="4775ab"/>
            </a:solidFill>
            <a:round/>
          </a:ln>
        </p:spPr>
      </p:sp>
      <p:sp>
        <p:nvSpPr>
          <p:cNvPr id="340" name="CustomShape 29"/>
          <p:cNvSpPr/>
          <p:nvPr/>
        </p:nvSpPr>
        <p:spPr>
          <a:xfrm>
            <a:off x="65358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41" name="CustomShape 30"/>
          <p:cNvSpPr/>
          <p:nvPr/>
        </p:nvSpPr>
        <p:spPr>
          <a:xfrm>
            <a:off x="6672600" y="1943640"/>
            <a:ext cx="90720" cy="96840"/>
          </a:xfrm>
          <a:prstGeom prst="rect">
            <a:avLst/>
          </a:prstGeom>
          <a:ln w="25560">
            <a:solidFill>
              <a:srgbClr val="4775ab"/>
            </a:solidFill>
            <a:round/>
          </a:ln>
        </p:spPr>
      </p:sp>
      <p:sp>
        <p:nvSpPr>
          <p:cNvPr id="342" name="CustomShape 31"/>
          <p:cNvSpPr/>
          <p:nvPr/>
        </p:nvSpPr>
        <p:spPr>
          <a:xfrm>
            <a:off x="653580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Breakdown</a:t>
            </a:r>
            <a:endParaRPr/>
          </a:p>
        </p:txBody>
      </p:sp>
      <p:sp>
        <p:nvSpPr>
          <p:cNvPr id="343" name="CustomShape 32"/>
          <p:cNvSpPr/>
          <p:nvPr/>
        </p:nvSpPr>
        <p:spPr>
          <a:xfrm>
            <a:off x="6006240" y="1261800"/>
            <a:ext cx="1423800" cy="96840"/>
          </a:xfrm>
          <a:prstGeom prst="rect">
            <a:avLst/>
          </a:prstGeom>
          <a:ln w="25560">
            <a:solidFill>
              <a:srgbClr val="4775ab"/>
            </a:solidFill>
            <a:round/>
          </a:ln>
        </p:spPr>
      </p:sp>
      <p:sp>
        <p:nvSpPr>
          <p:cNvPr id="344" name="CustomShape 33"/>
          <p:cNvSpPr/>
          <p:nvPr/>
        </p:nvSpPr>
        <p:spPr>
          <a:xfrm>
            <a:off x="724788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Firefighter related</a:t>
            </a:r>
            <a:endParaRPr/>
          </a:p>
        </p:txBody>
      </p:sp>
      <p:sp>
        <p:nvSpPr>
          <p:cNvPr id="345" name="CustomShape 34"/>
          <p:cNvSpPr/>
          <p:nvPr/>
        </p:nvSpPr>
        <p:spPr>
          <a:xfrm>
            <a:off x="7193160" y="1602720"/>
            <a:ext cx="236520" cy="96840"/>
          </a:xfrm>
          <a:prstGeom prst="rect">
            <a:avLst/>
          </a:prstGeom>
          <a:ln w="25560">
            <a:solidFill>
              <a:srgbClr val="4775ab"/>
            </a:solidFill>
            <a:round/>
          </a:ln>
        </p:spPr>
      </p:sp>
      <p:sp>
        <p:nvSpPr>
          <p:cNvPr id="346" name="CustomShape 35"/>
          <p:cNvSpPr/>
          <p:nvPr/>
        </p:nvSpPr>
        <p:spPr>
          <a:xfrm>
            <a:off x="701064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Breathing apparatus status</a:t>
            </a:r>
            <a:endParaRPr/>
          </a:p>
        </p:txBody>
      </p:sp>
      <p:sp>
        <p:nvSpPr>
          <p:cNvPr id="347" name="CustomShape 36"/>
          <p:cNvSpPr/>
          <p:nvPr/>
        </p:nvSpPr>
        <p:spPr>
          <a:xfrm>
            <a:off x="7430400" y="1602720"/>
            <a:ext cx="236520" cy="96840"/>
          </a:xfrm>
          <a:prstGeom prst="rect">
            <a:avLst/>
          </a:prstGeom>
          <a:ln w="25560">
            <a:solidFill>
              <a:srgbClr val="4775ab"/>
            </a:solidFill>
            <a:round/>
          </a:ln>
        </p:spPr>
      </p:sp>
      <p:sp>
        <p:nvSpPr>
          <p:cNvPr id="348" name="CustomShape 37"/>
          <p:cNvSpPr/>
          <p:nvPr/>
        </p:nvSpPr>
        <p:spPr>
          <a:xfrm>
            <a:off x="748512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49" name="CustomShape 38"/>
          <p:cNvSpPr/>
          <p:nvPr/>
        </p:nvSpPr>
        <p:spPr>
          <a:xfrm>
            <a:off x="7430400" y="1943640"/>
            <a:ext cx="236520" cy="96840"/>
          </a:xfrm>
          <a:prstGeom prst="rect">
            <a:avLst/>
          </a:prstGeom>
          <a:ln w="25560">
            <a:solidFill>
              <a:srgbClr val="4775ab"/>
            </a:solidFill>
            <a:round/>
          </a:ln>
        </p:spPr>
      </p:sp>
      <p:sp>
        <p:nvSpPr>
          <p:cNvPr id="350" name="CustomShape 39"/>
          <p:cNvSpPr/>
          <p:nvPr/>
        </p:nvSpPr>
        <p:spPr>
          <a:xfrm>
            <a:off x="724788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Unconscious</a:t>
            </a:r>
            <a:endParaRPr/>
          </a:p>
        </p:txBody>
      </p:sp>
      <p:sp>
        <p:nvSpPr>
          <p:cNvPr id="351" name="CustomShape 40"/>
          <p:cNvSpPr/>
          <p:nvPr/>
        </p:nvSpPr>
        <p:spPr>
          <a:xfrm>
            <a:off x="7668000" y="1943640"/>
            <a:ext cx="236520" cy="96840"/>
          </a:xfrm>
          <a:prstGeom prst="rect">
            <a:avLst/>
          </a:prstGeom>
          <a:ln w="25560">
            <a:solidFill>
              <a:srgbClr val="4775ab"/>
            </a:solidFill>
            <a:round/>
          </a:ln>
        </p:spPr>
      </p:sp>
      <p:sp>
        <p:nvSpPr>
          <p:cNvPr id="352" name="CustomShape 41"/>
          <p:cNvSpPr/>
          <p:nvPr/>
        </p:nvSpPr>
        <p:spPr>
          <a:xfrm>
            <a:off x="772272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Injured</a:t>
            </a:r>
            <a:endParaRPr/>
          </a:p>
        </p:txBody>
      </p:sp>
      <p:sp>
        <p:nvSpPr>
          <p:cNvPr id="353" name="CustomShape 42"/>
          <p:cNvSpPr/>
          <p:nvPr/>
        </p:nvSpPr>
        <p:spPr>
          <a:xfrm>
            <a:off x="6122880" y="925200"/>
            <a:ext cx="2256480" cy="92520"/>
          </a:xfrm>
          <a:prstGeom prst="rect">
            <a:avLst/>
          </a:prstGeom>
          <a:ln w="25560">
            <a:solidFill>
              <a:srgbClr val="3f6797"/>
            </a:solidFill>
            <a:round/>
          </a:ln>
        </p:spPr>
      </p:sp>
      <p:sp>
        <p:nvSpPr>
          <p:cNvPr id="354" name="CustomShape 43"/>
          <p:cNvSpPr/>
          <p:nvPr/>
        </p:nvSpPr>
        <p:spPr>
          <a:xfrm>
            <a:off x="81975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Environment related</a:t>
            </a:r>
            <a:endParaRPr/>
          </a:p>
        </p:txBody>
      </p:sp>
      <p:sp>
        <p:nvSpPr>
          <p:cNvPr id="355" name="CustomShape 44"/>
          <p:cNvSpPr/>
          <p:nvPr/>
        </p:nvSpPr>
        <p:spPr>
          <a:xfrm>
            <a:off x="7905240" y="1261800"/>
            <a:ext cx="474120" cy="96840"/>
          </a:xfrm>
          <a:prstGeom prst="rect">
            <a:avLst/>
          </a:prstGeom>
          <a:ln w="25560">
            <a:solidFill>
              <a:srgbClr val="4775ab"/>
            </a:solidFill>
            <a:round/>
          </a:ln>
        </p:spPr>
      </p:sp>
      <p:sp>
        <p:nvSpPr>
          <p:cNvPr id="356" name="CustomShape 45"/>
          <p:cNvSpPr/>
          <p:nvPr/>
        </p:nvSpPr>
        <p:spPr>
          <a:xfrm>
            <a:off x="77227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Scenario mapping</a:t>
            </a:r>
            <a:endParaRPr/>
          </a:p>
        </p:txBody>
      </p:sp>
      <p:sp>
        <p:nvSpPr>
          <p:cNvPr id="357" name="CustomShape 46"/>
          <p:cNvSpPr/>
          <p:nvPr/>
        </p:nvSpPr>
        <p:spPr>
          <a:xfrm>
            <a:off x="8334360" y="1261800"/>
            <a:ext cx="90720" cy="96840"/>
          </a:xfrm>
          <a:prstGeom prst="rect">
            <a:avLst/>
          </a:prstGeom>
          <a:ln w="25560">
            <a:solidFill>
              <a:srgbClr val="4775ab"/>
            </a:solidFill>
            <a:round/>
          </a:ln>
        </p:spPr>
      </p:sp>
      <p:sp>
        <p:nvSpPr>
          <p:cNvPr id="358" name="CustomShape 47"/>
          <p:cNvSpPr/>
          <p:nvPr/>
        </p:nvSpPr>
        <p:spPr>
          <a:xfrm>
            <a:off x="819756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Smoke mapping</a:t>
            </a:r>
            <a:endParaRPr/>
          </a:p>
        </p:txBody>
      </p:sp>
      <p:sp>
        <p:nvSpPr>
          <p:cNvPr id="359" name="CustomShape 48"/>
          <p:cNvSpPr/>
          <p:nvPr/>
        </p:nvSpPr>
        <p:spPr>
          <a:xfrm>
            <a:off x="8380080" y="1261800"/>
            <a:ext cx="474120" cy="96840"/>
          </a:xfrm>
          <a:prstGeom prst="rect">
            <a:avLst/>
          </a:prstGeom>
          <a:ln w="25560">
            <a:solidFill>
              <a:srgbClr val="4775ab"/>
            </a:solidFill>
            <a:round/>
          </a:ln>
        </p:spPr>
      </p:sp>
      <p:sp>
        <p:nvSpPr>
          <p:cNvPr id="360" name="CustomShape 49"/>
          <p:cNvSpPr/>
          <p:nvPr/>
        </p:nvSpPr>
        <p:spPr>
          <a:xfrm>
            <a:off x="86724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61" name="CustomShape 50"/>
          <p:cNvSpPr/>
          <p:nvPr/>
        </p:nvSpPr>
        <p:spPr>
          <a:xfrm>
            <a:off x="8809200" y="1602720"/>
            <a:ext cx="90720" cy="96840"/>
          </a:xfrm>
          <a:prstGeom prst="rect">
            <a:avLst/>
          </a:prstGeom>
          <a:ln w="25560">
            <a:solidFill>
              <a:srgbClr val="4775ab"/>
            </a:solidFill>
            <a:round/>
          </a:ln>
        </p:spPr>
      </p:sp>
      <p:sp>
        <p:nvSpPr>
          <p:cNvPr id="362" name="CustomShape 51"/>
          <p:cNvSpPr/>
          <p:nvPr/>
        </p:nvSpPr>
        <p:spPr>
          <a:xfrm>
            <a:off x="86724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Collapse of scenario</a:t>
            </a:r>
            <a:endParaRPr/>
          </a:p>
        </p:txBody>
      </p:sp>
      <p:pic>
        <p:nvPicPr>
          <p:cNvPr descr="" id="363" name="Picture 2"/>
          <p:cNvPicPr/>
          <p:nvPr/>
        </p:nvPicPr>
        <p:blipFill>
          <a:blip r:embed="rId1"/>
          <a:stretch>
            <a:fillRect/>
          </a:stretch>
        </p:blipFill>
        <p:spPr>
          <a:xfrm>
            <a:off x="378720" y="3549240"/>
            <a:ext cx="5621400" cy="2830320"/>
          </a:xfrm>
          <a:prstGeom prst="rect">
            <a:avLst/>
          </a:prstGeom>
        </p:spPr>
      </p:pic>
      <p:sp>
        <p:nvSpPr>
          <p:cNvPr id="364" name="CustomShape 52"/>
          <p:cNvSpPr/>
          <p:nvPr/>
        </p:nvSpPr>
        <p:spPr>
          <a:xfrm>
            <a:off x="1236960" y="419400"/>
            <a:ext cx="7632720" cy="1280160"/>
          </a:xfrm>
          <a:prstGeom prst="rect">
            <a:avLst/>
          </a:prstGeom>
        </p:spPr>
        <p:txBody>
          <a:bodyPr anchor="ctr" bIns="45000" lIns="90000" rIns="90000" tIns="45000"/>
          <a:p>
            <a:endParaRPr/>
          </a:p>
          <a:p>
            <a:pPr>
              <a:lnSpc>
                <a:spcPct val="100000"/>
              </a:lnSpc>
            </a:pPr>
            <a:r>
              <a:rPr b="1" lang="en-IN" sz="2400">
                <a:solidFill>
                  <a:srgbClr val="df3832"/>
                </a:solidFill>
                <a:latin typeface="Trebuchet MS"/>
              </a:rPr>
              <a:t>EXAMPLE 2 </a:t>
            </a:r>
            <a:endParaRPr/>
          </a:p>
        </p:txBody>
      </p:sp>
      <p:sp>
        <p:nvSpPr>
          <p:cNvPr id="365" name="CustomShape 53"/>
          <p:cNvSpPr/>
          <p:nvPr/>
        </p:nvSpPr>
        <p:spPr>
          <a:xfrm>
            <a:off x="1580400" y="3968640"/>
            <a:ext cx="1753560" cy="2411280"/>
          </a:xfrm>
          <a:prstGeom prst="rect">
            <a:avLst/>
          </a:prstGeom>
          <a:solidFill>
            <a:srgbClr val="00b050"/>
          </a:solidFill>
          <a:ln w="25560">
            <a:solidFill>
              <a:srgbClr val="3a5f8b"/>
            </a:solidFill>
            <a:round/>
          </a:ln>
        </p:spPr>
      </p:sp>
      <p:sp>
        <p:nvSpPr>
          <p:cNvPr id="366" name="CustomShape 54"/>
          <p:cNvSpPr/>
          <p:nvPr/>
        </p:nvSpPr>
        <p:spPr>
          <a:xfrm>
            <a:off x="1054440" y="3754440"/>
            <a:ext cx="723960" cy="953640"/>
          </a:xfrm>
          <a:prstGeom prst="straightConnector1">
            <a:avLst/>
          </a:prstGeom>
          <a:ln w="38160">
            <a:solidFill>
              <a:srgbClr val="00b050"/>
            </a:solidFill>
            <a:round/>
            <a:tailEnd len="med" type="triangle" w="med"/>
          </a:ln>
        </p:spPr>
      </p:sp>
      <p:sp>
        <p:nvSpPr>
          <p:cNvPr id="367" name="CustomShape 55"/>
          <p:cNvSpPr/>
          <p:nvPr/>
        </p:nvSpPr>
        <p:spPr>
          <a:xfrm>
            <a:off x="373680" y="3015720"/>
            <a:ext cx="1360800" cy="941760"/>
          </a:xfrm>
          <a:prstGeom prst="rect">
            <a:avLst/>
          </a:prstGeom>
          <a:ln>
            <a:solidFill>
              <a:srgbClr val="00b050"/>
            </a:solidFill>
          </a:ln>
        </p:spPr>
        <p:txBody>
          <a:bodyPr bIns="45000" lIns="90000" rIns="90000" tIns="45000"/>
          <a:p>
            <a:pPr>
              <a:lnSpc>
                <a:spcPct val="100000"/>
              </a:lnSpc>
            </a:pPr>
            <a:r>
              <a:rPr b="1" lang="en-IN" sz="1400">
                <a:solidFill>
                  <a:srgbClr val="333333"/>
                </a:solidFill>
                <a:latin typeface="Calibri"/>
              </a:rPr>
              <a:t>Local connectivity </a:t>
            </a:r>
            <a:endParaRPr/>
          </a:p>
          <a:p>
            <a:pPr>
              <a:lnSpc>
                <a:spcPct val="100000"/>
              </a:lnSpc>
            </a:pPr>
            <a:r>
              <a:rPr b="1" lang="en-IN" sz="1400">
                <a:solidFill>
                  <a:srgbClr val="333333"/>
                </a:solidFill>
                <a:latin typeface="Calibri"/>
              </a:rPr>
              <a:t>network</a:t>
            </a:r>
            <a:endParaRPr/>
          </a:p>
        </p:txBody>
      </p:sp>
      <p:sp>
        <p:nvSpPr>
          <p:cNvPr id="368" name="CustomShape 56"/>
          <p:cNvSpPr/>
          <p:nvPr/>
        </p:nvSpPr>
        <p:spPr>
          <a:xfrm>
            <a:off x="6530040" y="3059640"/>
            <a:ext cx="2513880" cy="2433600"/>
          </a:xfrm>
          <a:prstGeom prst="rect">
            <a:avLst/>
          </a:prstGeom>
        </p:spPr>
        <p:txBody>
          <a:bodyPr bIns="45000" lIns="90000" rIns="90000" tIns="45000"/>
          <a:p>
            <a:r>
              <a:rPr b="1" lang="en-IN" sz="1400"/>
              <a:t>Mission:</a:t>
            </a:r>
            <a:r>
              <a:rPr lang="en-IN" sz="1400"/>
              <a:t> Detecting Victims in the scenario</a:t>
            </a:r>
            <a:endParaRPr/>
          </a:p>
          <a:p>
            <a:r>
              <a:rPr b="1" lang="en-IN" sz="1400"/>
              <a:t>Agent:</a:t>
            </a:r>
            <a:r>
              <a:rPr lang="en-IN" sz="1400"/>
              <a:t> Robot</a:t>
            </a:r>
            <a:endParaRPr/>
          </a:p>
          <a:p>
            <a:endParaRPr/>
          </a:p>
          <a:p>
            <a:pPr algn="just">
              <a:lnSpc>
                <a:spcPct val="100000"/>
              </a:lnSpc>
            </a:pPr>
            <a:r>
              <a:rPr lang="en-IN" sz="1400"/>
              <a:t>For example, when a robots finds a victim in the scenario, it may temporarily break the MANET connectivity to signalize  the victim’s existence and assess its status</a:t>
            </a:r>
            <a:endParaRPr/>
          </a:p>
        </p:txBody>
      </p:sp>
      <p:sp>
        <p:nvSpPr>
          <p:cNvPr id="369" name="CustomShape 57"/>
          <p:cNvSpPr/>
          <p:nvPr/>
        </p:nvSpPr>
        <p:spPr>
          <a:xfrm>
            <a:off x="6164640" y="3201480"/>
            <a:ext cx="315000" cy="250200"/>
          </a:xfrm>
          <a:prstGeom prst="rect">
            <a:avLst/>
          </a:prstGeom>
          <a:solidFill>
            <a:srgbClr val="c0504d"/>
          </a:solidFill>
          <a:ln w="25560">
            <a:solidFill>
              <a:srgbClr val="8e3b38"/>
            </a:solidFill>
            <a:round/>
          </a:ln>
        </p:spPr>
      </p:sp>
      <p:sp>
        <p:nvSpPr>
          <p:cNvPr id="370" name="CustomShape 58"/>
          <p:cNvSpPr/>
          <p:nvPr/>
        </p:nvSpPr>
        <p:spPr>
          <a:xfrm>
            <a:off x="6172200" y="4005720"/>
            <a:ext cx="315000" cy="250200"/>
          </a:xfrm>
          <a:prstGeom prst="rect">
            <a:avLst/>
          </a:prstGeom>
          <a:solidFill>
            <a:srgbClr val="9bbb59"/>
          </a:solidFill>
          <a:ln w="25560">
            <a:solidFill>
              <a:srgbClr val="728a41"/>
            </a:solidFill>
            <a:round/>
          </a:ln>
        </p:spPr>
      </p:sp>
      <p:sp>
        <p:nvSpPr>
          <p:cNvPr id="371" name="CustomShape 59"/>
          <p:cNvSpPr/>
          <p:nvPr/>
        </p:nvSpPr>
        <p:spPr>
          <a:xfrm>
            <a:off x="3309480" y="2882520"/>
            <a:ext cx="332280" cy="2216160"/>
          </a:xfrm>
          <a:prstGeom prst="straightConnector1">
            <a:avLst/>
          </a:prstGeom>
          <a:ln w="38160">
            <a:solidFill>
              <a:srgbClr val="c00000"/>
            </a:solidFill>
            <a:round/>
            <a:tailEnd len="med" type="triangle" w="med"/>
          </a:ln>
        </p:spPr>
      </p:sp>
      <p:sp>
        <p:nvSpPr>
          <p:cNvPr id="372" name="CustomShape 60"/>
          <p:cNvSpPr/>
          <p:nvPr/>
        </p:nvSpPr>
        <p:spPr>
          <a:xfrm>
            <a:off x="2457360" y="2143800"/>
            <a:ext cx="1703520" cy="941760"/>
          </a:xfrm>
          <a:prstGeom prst="rect">
            <a:avLst/>
          </a:prstGeom>
          <a:ln>
            <a:solidFill>
              <a:srgbClr val="376092"/>
            </a:solidFill>
          </a:ln>
        </p:spPr>
        <p:txBody>
          <a:bodyPr bIns="45000" lIns="90000" rIns="90000" tIns="45000"/>
          <a:p>
            <a:pPr>
              <a:lnSpc>
                <a:spcPct val="100000"/>
              </a:lnSpc>
            </a:pPr>
            <a:r>
              <a:rPr b="1" lang="en-IN" sz="1400">
                <a:solidFill>
                  <a:srgbClr val="333333"/>
                </a:solidFill>
                <a:latin typeface="Calibri"/>
              </a:rPr>
              <a:t>Robot breaks connectivity to signalize victim</a:t>
            </a:r>
            <a:endParaRPr/>
          </a:p>
        </p:txBody>
      </p:sp>
      <p:pic>
        <p:nvPicPr>
          <p:cNvPr descr="" id="373" name="Picture 3"/>
          <p:cNvPicPr/>
          <p:nvPr/>
        </p:nvPicPr>
        <p:blipFill>
          <a:blip r:embed="rId2"/>
          <a:stretch>
            <a:fillRect/>
          </a:stretch>
        </p:blipFill>
        <p:spPr>
          <a:xfrm>
            <a:off x="3642480" y="5109840"/>
            <a:ext cx="110160" cy="146880"/>
          </a:xfrm>
          <a:prstGeom prst="rect">
            <a:avLst/>
          </a:prstGeom>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CustomShape 1"/>
          <p:cNvSpPr/>
          <p:nvPr/>
        </p:nvSpPr>
        <p:spPr>
          <a:xfrm>
            <a:off x="5940360" y="6814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Contextual Information</a:t>
            </a:r>
            <a:endParaRPr/>
          </a:p>
        </p:txBody>
      </p:sp>
      <p:sp>
        <p:nvSpPr>
          <p:cNvPr id="375" name="CustomShape 2"/>
          <p:cNvSpPr/>
          <p:nvPr/>
        </p:nvSpPr>
        <p:spPr>
          <a:xfrm>
            <a:off x="3632400" y="925200"/>
            <a:ext cx="2490120" cy="92520"/>
          </a:xfrm>
          <a:prstGeom prst="rect">
            <a:avLst/>
          </a:prstGeom>
          <a:ln w="25560">
            <a:solidFill>
              <a:srgbClr val="3f6797"/>
            </a:solidFill>
            <a:round/>
          </a:ln>
        </p:spPr>
      </p:sp>
      <p:sp>
        <p:nvSpPr>
          <p:cNvPr id="376" name="CustomShape 3"/>
          <p:cNvSpPr/>
          <p:nvPr/>
        </p:nvSpPr>
        <p:spPr>
          <a:xfrm>
            <a:off x="344952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Mission related</a:t>
            </a:r>
            <a:endParaRPr/>
          </a:p>
        </p:txBody>
      </p:sp>
      <p:sp>
        <p:nvSpPr>
          <p:cNvPr id="377" name="CustomShape 4"/>
          <p:cNvSpPr/>
          <p:nvPr/>
        </p:nvSpPr>
        <p:spPr>
          <a:xfrm>
            <a:off x="3157560" y="1261800"/>
            <a:ext cx="474120" cy="96840"/>
          </a:xfrm>
          <a:prstGeom prst="rect">
            <a:avLst/>
          </a:prstGeom>
          <a:ln w="25560">
            <a:solidFill>
              <a:srgbClr val="4775ab"/>
            </a:solidFill>
            <a:round/>
          </a:ln>
        </p:spPr>
      </p:sp>
      <p:sp>
        <p:nvSpPr>
          <p:cNvPr id="378" name="CustomShape 5"/>
          <p:cNvSpPr/>
          <p:nvPr/>
        </p:nvSpPr>
        <p:spPr>
          <a:xfrm>
            <a:off x="297468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Victim mapping</a:t>
            </a:r>
            <a:endParaRPr/>
          </a:p>
        </p:txBody>
      </p:sp>
      <p:sp>
        <p:nvSpPr>
          <p:cNvPr id="379" name="CustomShape 6"/>
          <p:cNvSpPr/>
          <p:nvPr/>
        </p:nvSpPr>
        <p:spPr>
          <a:xfrm>
            <a:off x="3586680" y="1261800"/>
            <a:ext cx="90720" cy="96840"/>
          </a:xfrm>
          <a:prstGeom prst="rect">
            <a:avLst/>
          </a:prstGeom>
          <a:ln w="25560">
            <a:solidFill>
              <a:srgbClr val="4775ab"/>
            </a:solidFill>
            <a:round/>
          </a:ln>
        </p:spPr>
      </p:sp>
      <p:sp>
        <p:nvSpPr>
          <p:cNvPr id="380" name="CustomShape 7"/>
          <p:cNvSpPr/>
          <p:nvPr/>
        </p:nvSpPr>
        <p:spPr>
          <a:xfrm>
            <a:off x="34495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Fire mapping</a:t>
            </a:r>
            <a:endParaRPr/>
          </a:p>
        </p:txBody>
      </p:sp>
      <p:sp>
        <p:nvSpPr>
          <p:cNvPr id="381" name="CustomShape 8"/>
          <p:cNvSpPr/>
          <p:nvPr/>
        </p:nvSpPr>
        <p:spPr>
          <a:xfrm>
            <a:off x="3632400" y="1261800"/>
            <a:ext cx="474120" cy="96840"/>
          </a:xfrm>
          <a:prstGeom prst="rect">
            <a:avLst/>
          </a:prstGeom>
          <a:ln w="25560">
            <a:solidFill>
              <a:srgbClr val="4775ab"/>
            </a:solidFill>
            <a:round/>
          </a:ln>
        </p:spPr>
      </p:sp>
      <p:sp>
        <p:nvSpPr>
          <p:cNvPr id="382" name="CustomShape 9"/>
          <p:cNvSpPr/>
          <p:nvPr/>
        </p:nvSpPr>
        <p:spPr>
          <a:xfrm>
            <a:off x="3924360" y="135900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383" name="CustomShape 10"/>
          <p:cNvSpPr/>
          <p:nvPr/>
        </p:nvSpPr>
        <p:spPr>
          <a:xfrm>
            <a:off x="3869640" y="1602720"/>
            <a:ext cx="236520" cy="96840"/>
          </a:xfrm>
          <a:prstGeom prst="rect">
            <a:avLst/>
          </a:prstGeom>
          <a:ln w="25560">
            <a:solidFill>
              <a:srgbClr val="4775ab"/>
            </a:solidFill>
            <a:round/>
          </a:ln>
        </p:spPr>
      </p:sp>
      <p:sp>
        <p:nvSpPr>
          <p:cNvPr id="384" name="CustomShape 11"/>
          <p:cNvSpPr/>
          <p:nvPr/>
        </p:nvSpPr>
        <p:spPr>
          <a:xfrm>
            <a:off x="368712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Gas leak</a:t>
            </a:r>
            <a:endParaRPr/>
          </a:p>
        </p:txBody>
      </p:sp>
      <p:sp>
        <p:nvSpPr>
          <p:cNvPr id="385" name="CustomShape 12"/>
          <p:cNvSpPr/>
          <p:nvPr/>
        </p:nvSpPr>
        <p:spPr>
          <a:xfrm>
            <a:off x="4106880" y="1602720"/>
            <a:ext cx="236520" cy="96840"/>
          </a:xfrm>
          <a:prstGeom prst="rect">
            <a:avLst/>
          </a:prstGeom>
          <a:ln w="25560">
            <a:solidFill>
              <a:srgbClr val="4775ab"/>
            </a:solidFill>
            <a:round/>
          </a:ln>
        </p:spPr>
      </p:sp>
      <p:sp>
        <p:nvSpPr>
          <p:cNvPr id="386" name="CustomShape 13"/>
          <p:cNvSpPr/>
          <p:nvPr/>
        </p:nvSpPr>
        <p:spPr>
          <a:xfrm>
            <a:off x="4161960" y="169992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Victim status</a:t>
            </a:r>
            <a:endParaRPr/>
          </a:p>
        </p:txBody>
      </p:sp>
      <p:sp>
        <p:nvSpPr>
          <p:cNvPr id="387" name="CustomShape 14"/>
          <p:cNvSpPr/>
          <p:nvPr/>
        </p:nvSpPr>
        <p:spPr>
          <a:xfrm>
            <a:off x="6006240" y="925200"/>
            <a:ext cx="115920" cy="92520"/>
          </a:xfrm>
          <a:prstGeom prst="rect">
            <a:avLst/>
          </a:prstGeom>
          <a:ln w="25560">
            <a:solidFill>
              <a:srgbClr val="3f6797"/>
            </a:solidFill>
            <a:round/>
          </a:ln>
        </p:spPr>
      </p:sp>
      <p:sp>
        <p:nvSpPr>
          <p:cNvPr id="388" name="CustomShape 15"/>
          <p:cNvSpPr/>
          <p:nvPr/>
        </p:nvSpPr>
        <p:spPr>
          <a:xfrm>
            <a:off x="58233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Agent related</a:t>
            </a:r>
            <a:endParaRPr/>
          </a:p>
        </p:txBody>
      </p:sp>
      <p:sp>
        <p:nvSpPr>
          <p:cNvPr id="389" name="CustomShape 16"/>
          <p:cNvSpPr/>
          <p:nvPr/>
        </p:nvSpPr>
        <p:spPr>
          <a:xfrm>
            <a:off x="4581720" y="1261800"/>
            <a:ext cx="1423800" cy="96840"/>
          </a:xfrm>
          <a:prstGeom prst="rect">
            <a:avLst/>
          </a:prstGeom>
          <a:ln w="25560">
            <a:solidFill>
              <a:srgbClr val="4775ab"/>
            </a:solidFill>
            <a:round/>
          </a:ln>
        </p:spPr>
      </p:sp>
      <p:sp>
        <p:nvSpPr>
          <p:cNvPr id="390" name="CustomShape 17"/>
          <p:cNvSpPr/>
          <p:nvPr/>
        </p:nvSpPr>
        <p:spPr>
          <a:xfrm>
            <a:off x="439920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MANET connectivity</a:t>
            </a:r>
            <a:endParaRPr/>
          </a:p>
        </p:txBody>
      </p:sp>
      <p:sp>
        <p:nvSpPr>
          <p:cNvPr id="391" name="CustomShape 18"/>
          <p:cNvSpPr/>
          <p:nvPr/>
        </p:nvSpPr>
        <p:spPr>
          <a:xfrm>
            <a:off x="5056560" y="1261800"/>
            <a:ext cx="948960" cy="96840"/>
          </a:xfrm>
          <a:prstGeom prst="rect">
            <a:avLst/>
          </a:prstGeom>
          <a:ln w="25560">
            <a:solidFill>
              <a:srgbClr val="4775ab"/>
            </a:solidFill>
            <a:round/>
          </a:ln>
        </p:spPr>
      </p:sp>
      <p:sp>
        <p:nvSpPr>
          <p:cNvPr id="392" name="CustomShape 19"/>
          <p:cNvSpPr/>
          <p:nvPr/>
        </p:nvSpPr>
        <p:spPr>
          <a:xfrm>
            <a:off x="487404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Agent connectivity</a:t>
            </a:r>
            <a:endParaRPr/>
          </a:p>
        </p:txBody>
      </p:sp>
      <p:sp>
        <p:nvSpPr>
          <p:cNvPr id="393" name="CustomShape 20"/>
          <p:cNvSpPr/>
          <p:nvPr/>
        </p:nvSpPr>
        <p:spPr>
          <a:xfrm>
            <a:off x="5531400" y="1261800"/>
            <a:ext cx="474120" cy="96840"/>
          </a:xfrm>
          <a:prstGeom prst="rect">
            <a:avLst/>
          </a:prstGeom>
          <a:ln w="25560">
            <a:solidFill>
              <a:srgbClr val="4775ab"/>
            </a:solidFill>
            <a:round/>
          </a:ln>
        </p:spPr>
      </p:sp>
      <p:sp>
        <p:nvSpPr>
          <p:cNvPr id="394" name="CustomShape 21"/>
          <p:cNvSpPr/>
          <p:nvPr/>
        </p:nvSpPr>
        <p:spPr>
          <a:xfrm>
            <a:off x="534888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Mobility</a:t>
            </a:r>
            <a:endParaRPr/>
          </a:p>
        </p:txBody>
      </p:sp>
      <p:sp>
        <p:nvSpPr>
          <p:cNvPr id="395" name="CustomShape 22"/>
          <p:cNvSpPr/>
          <p:nvPr/>
        </p:nvSpPr>
        <p:spPr>
          <a:xfrm>
            <a:off x="5960520" y="1261800"/>
            <a:ext cx="90720" cy="96840"/>
          </a:xfrm>
          <a:prstGeom prst="rect">
            <a:avLst/>
          </a:prstGeom>
          <a:ln w="25560">
            <a:solidFill>
              <a:srgbClr val="4775ab"/>
            </a:solidFill>
            <a:round/>
          </a:ln>
        </p:spPr>
      </p:sp>
      <p:sp>
        <p:nvSpPr>
          <p:cNvPr id="396" name="CustomShape 23"/>
          <p:cNvSpPr/>
          <p:nvPr/>
        </p:nvSpPr>
        <p:spPr>
          <a:xfrm>
            <a:off x="5823360" y="1359000"/>
            <a:ext cx="364320" cy="242640"/>
          </a:xfrm>
          <a:prstGeom prst="rect">
            <a:avLst/>
          </a:prstGeom>
          <a:solidFill>
            <a:srgbClr val="4bacc6"/>
          </a:solidFill>
          <a:ln w="25560">
            <a:solidFill>
              <a:srgbClr val="377f92"/>
            </a:solidFill>
            <a:round/>
          </a:ln>
        </p:spPr>
        <p:txBody>
          <a:bodyPr anchor="ctr" bIns="19080" lIns="19080" rIns="19080" tIns="19080"/>
          <a:p>
            <a:pPr algn="ctr">
              <a:lnSpc>
                <a:spcPct val="90000"/>
              </a:lnSpc>
            </a:pPr>
            <a:r>
              <a:rPr lang="en-IN" sz="500">
                <a:solidFill>
                  <a:srgbClr val="ffffff"/>
                </a:solidFill>
                <a:latin typeface="Calibri"/>
              </a:rPr>
              <a:t>Pose</a:t>
            </a:r>
            <a:endParaRPr/>
          </a:p>
        </p:txBody>
      </p:sp>
      <p:sp>
        <p:nvSpPr>
          <p:cNvPr id="397" name="CustomShape 24"/>
          <p:cNvSpPr/>
          <p:nvPr/>
        </p:nvSpPr>
        <p:spPr>
          <a:xfrm>
            <a:off x="6006240" y="1261800"/>
            <a:ext cx="474120" cy="96840"/>
          </a:xfrm>
          <a:prstGeom prst="rect">
            <a:avLst/>
          </a:prstGeom>
          <a:ln w="25560">
            <a:solidFill>
              <a:srgbClr val="4775ab"/>
            </a:solidFill>
            <a:round/>
          </a:ln>
        </p:spPr>
      </p:sp>
      <p:sp>
        <p:nvSpPr>
          <p:cNvPr id="398" name="CustomShape 25"/>
          <p:cNvSpPr/>
          <p:nvPr/>
        </p:nvSpPr>
        <p:spPr>
          <a:xfrm>
            <a:off x="62982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Robot related</a:t>
            </a:r>
            <a:endParaRPr/>
          </a:p>
        </p:txBody>
      </p:sp>
      <p:sp>
        <p:nvSpPr>
          <p:cNvPr id="399" name="CustomShape 26"/>
          <p:cNvSpPr/>
          <p:nvPr/>
        </p:nvSpPr>
        <p:spPr>
          <a:xfrm>
            <a:off x="6243480" y="1602720"/>
            <a:ext cx="236520" cy="96840"/>
          </a:xfrm>
          <a:prstGeom prst="rect">
            <a:avLst/>
          </a:prstGeom>
          <a:ln w="25560">
            <a:solidFill>
              <a:srgbClr val="4775ab"/>
            </a:solidFill>
            <a:round/>
          </a:ln>
        </p:spPr>
      </p:sp>
      <p:sp>
        <p:nvSpPr>
          <p:cNvPr id="400" name="CustomShape 27"/>
          <p:cNvSpPr/>
          <p:nvPr/>
        </p:nvSpPr>
        <p:spPr>
          <a:xfrm>
            <a:off x="606096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Battery status</a:t>
            </a:r>
            <a:endParaRPr/>
          </a:p>
        </p:txBody>
      </p:sp>
      <p:sp>
        <p:nvSpPr>
          <p:cNvPr id="401" name="CustomShape 28"/>
          <p:cNvSpPr/>
          <p:nvPr/>
        </p:nvSpPr>
        <p:spPr>
          <a:xfrm>
            <a:off x="6481080" y="1602720"/>
            <a:ext cx="236520" cy="96840"/>
          </a:xfrm>
          <a:prstGeom prst="rect">
            <a:avLst/>
          </a:prstGeom>
          <a:ln w="25560">
            <a:solidFill>
              <a:srgbClr val="4775ab"/>
            </a:solidFill>
            <a:round/>
          </a:ln>
        </p:spPr>
      </p:sp>
      <p:sp>
        <p:nvSpPr>
          <p:cNvPr id="402" name="CustomShape 29"/>
          <p:cNvSpPr/>
          <p:nvPr/>
        </p:nvSpPr>
        <p:spPr>
          <a:xfrm>
            <a:off x="65358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403" name="CustomShape 30"/>
          <p:cNvSpPr/>
          <p:nvPr/>
        </p:nvSpPr>
        <p:spPr>
          <a:xfrm>
            <a:off x="6672600" y="1943640"/>
            <a:ext cx="90720" cy="96840"/>
          </a:xfrm>
          <a:prstGeom prst="rect">
            <a:avLst/>
          </a:prstGeom>
          <a:ln w="25560">
            <a:solidFill>
              <a:srgbClr val="4775ab"/>
            </a:solidFill>
            <a:round/>
          </a:ln>
        </p:spPr>
      </p:sp>
      <p:sp>
        <p:nvSpPr>
          <p:cNvPr id="404" name="CustomShape 31"/>
          <p:cNvSpPr/>
          <p:nvPr/>
        </p:nvSpPr>
        <p:spPr>
          <a:xfrm>
            <a:off x="653580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Breakdown</a:t>
            </a:r>
            <a:endParaRPr/>
          </a:p>
        </p:txBody>
      </p:sp>
      <p:sp>
        <p:nvSpPr>
          <p:cNvPr id="405" name="CustomShape 32"/>
          <p:cNvSpPr/>
          <p:nvPr/>
        </p:nvSpPr>
        <p:spPr>
          <a:xfrm>
            <a:off x="6006240" y="1261800"/>
            <a:ext cx="1423800" cy="96840"/>
          </a:xfrm>
          <a:prstGeom prst="rect">
            <a:avLst/>
          </a:prstGeom>
          <a:ln w="25560">
            <a:solidFill>
              <a:srgbClr val="4775ab"/>
            </a:solidFill>
            <a:round/>
          </a:ln>
        </p:spPr>
      </p:sp>
      <p:sp>
        <p:nvSpPr>
          <p:cNvPr id="406" name="CustomShape 33"/>
          <p:cNvSpPr/>
          <p:nvPr/>
        </p:nvSpPr>
        <p:spPr>
          <a:xfrm>
            <a:off x="724788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Firefighter related</a:t>
            </a:r>
            <a:endParaRPr/>
          </a:p>
        </p:txBody>
      </p:sp>
      <p:sp>
        <p:nvSpPr>
          <p:cNvPr id="407" name="CustomShape 34"/>
          <p:cNvSpPr/>
          <p:nvPr/>
        </p:nvSpPr>
        <p:spPr>
          <a:xfrm>
            <a:off x="7193160" y="1602720"/>
            <a:ext cx="236520" cy="96840"/>
          </a:xfrm>
          <a:prstGeom prst="rect">
            <a:avLst/>
          </a:prstGeom>
          <a:ln w="25560">
            <a:solidFill>
              <a:srgbClr val="4775ab"/>
            </a:solidFill>
            <a:round/>
          </a:ln>
        </p:spPr>
      </p:sp>
      <p:sp>
        <p:nvSpPr>
          <p:cNvPr id="408" name="CustomShape 35"/>
          <p:cNvSpPr/>
          <p:nvPr/>
        </p:nvSpPr>
        <p:spPr>
          <a:xfrm>
            <a:off x="701064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Breathing apparatus status</a:t>
            </a:r>
            <a:endParaRPr/>
          </a:p>
        </p:txBody>
      </p:sp>
      <p:sp>
        <p:nvSpPr>
          <p:cNvPr id="409" name="CustomShape 36"/>
          <p:cNvSpPr/>
          <p:nvPr/>
        </p:nvSpPr>
        <p:spPr>
          <a:xfrm>
            <a:off x="7430400" y="1602720"/>
            <a:ext cx="236520" cy="96840"/>
          </a:xfrm>
          <a:prstGeom prst="rect">
            <a:avLst/>
          </a:prstGeom>
          <a:ln w="25560">
            <a:solidFill>
              <a:srgbClr val="4775ab"/>
            </a:solidFill>
            <a:round/>
          </a:ln>
        </p:spPr>
      </p:sp>
      <p:sp>
        <p:nvSpPr>
          <p:cNvPr id="410" name="CustomShape 37"/>
          <p:cNvSpPr/>
          <p:nvPr/>
        </p:nvSpPr>
        <p:spPr>
          <a:xfrm>
            <a:off x="748512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411" name="CustomShape 38"/>
          <p:cNvSpPr/>
          <p:nvPr/>
        </p:nvSpPr>
        <p:spPr>
          <a:xfrm>
            <a:off x="7430400" y="1943640"/>
            <a:ext cx="236520" cy="96840"/>
          </a:xfrm>
          <a:prstGeom prst="rect">
            <a:avLst/>
          </a:prstGeom>
          <a:ln w="25560">
            <a:solidFill>
              <a:srgbClr val="4775ab"/>
            </a:solidFill>
            <a:round/>
          </a:ln>
        </p:spPr>
      </p:sp>
      <p:sp>
        <p:nvSpPr>
          <p:cNvPr id="412" name="CustomShape 39"/>
          <p:cNvSpPr/>
          <p:nvPr/>
        </p:nvSpPr>
        <p:spPr>
          <a:xfrm>
            <a:off x="724788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Unconscious</a:t>
            </a:r>
            <a:endParaRPr/>
          </a:p>
        </p:txBody>
      </p:sp>
      <p:sp>
        <p:nvSpPr>
          <p:cNvPr id="413" name="CustomShape 40"/>
          <p:cNvSpPr/>
          <p:nvPr/>
        </p:nvSpPr>
        <p:spPr>
          <a:xfrm>
            <a:off x="7668000" y="1943640"/>
            <a:ext cx="236520" cy="96840"/>
          </a:xfrm>
          <a:prstGeom prst="rect">
            <a:avLst/>
          </a:prstGeom>
          <a:ln w="25560">
            <a:solidFill>
              <a:srgbClr val="4775ab"/>
            </a:solidFill>
            <a:round/>
          </a:ln>
        </p:spPr>
      </p:sp>
      <p:sp>
        <p:nvSpPr>
          <p:cNvPr id="414" name="CustomShape 41"/>
          <p:cNvSpPr/>
          <p:nvPr/>
        </p:nvSpPr>
        <p:spPr>
          <a:xfrm>
            <a:off x="7722720" y="204084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Injured</a:t>
            </a:r>
            <a:endParaRPr/>
          </a:p>
        </p:txBody>
      </p:sp>
      <p:sp>
        <p:nvSpPr>
          <p:cNvPr id="415" name="CustomShape 42"/>
          <p:cNvSpPr/>
          <p:nvPr/>
        </p:nvSpPr>
        <p:spPr>
          <a:xfrm>
            <a:off x="6122880" y="925200"/>
            <a:ext cx="2256480" cy="92520"/>
          </a:xfrm>
          <a:prstGeom prst="rect">
            <a:avLst/>
          </a:prstGeom>
          <a:ln w="25560">
            <a:solidFill>
              <a:srgbClr val="3f6797"/>
            </a:solidFill>
            <a:round/>
          </a:ln>
        </p:spPr>
      </p:sp>
      <p:sp>
        <p:nvSpPr>
          <p:cNvPr id="416" name="CustomShape 43"/>
          <p:cNvSpPr/>
          <p:nvPr/>
        </p:nvSpPr>
        <p:spPr>
          <a:xfrm>
            <a:off x="8197560" y="1018080"/>
            <a:ext cx="364320" cy="242640"/>
          </a:xfrm>
          <a:prstGeom prst="rect">
            <a:avLst/>
          </a:prstGeom>
          <a:solidFill>
            <a:srgbClr val="c0504d"/>
          </a:solidFill>
          <a:ln w="25560">
            <a:solidFill>
              <a:srgbClr val="8e3b38"/>
            </a:solidFill>
            <a:round/>
          </a:ln>
        </p:spPr>
        <p:txBody>
          <a:bodyPr anchor="ctr" bIns="19080" lIns="19080" rIns="19080" tIns="19080"/>
          <a:p>
            <a:pPr algn="ctr">
              <a:lnSpc>
                <a:spcPct val="90000"/>
              </a:lnSpc>
            </a:pPr>
            <a:r>
              <a:rPr lang="en-IN" sz="500">
                <a:solidFill>
                  <a:srgbClr val="ffffff"/>
                </a:solidFill>
                <a:latin typeface="Calibri"/>
              </a:rPr>
              <a:t>Environment related</a:t>
            </a:r>
            <a:endParaRPr/>
          </a:p>
        </p:txBody>
      </p:sp>
      <p:sp>
        <p:nvSpPr>
          <p:cNvPr id="417" name="CustomShape 44"/>
          <p:cNvSpPr/>
          <p:nvPr/>
        </p:nvSpPr>
        <p:spPr>
          <a:xfrm>
            <a:off x="7905240" y="1261800"/>
            <a:ext cx="474120" cy="96840"/>
          </a:xfrm>
          <a:prstGeom prst="rect">
            <a:avLst/>
          </a:prstGeom>
          <a:ln w="25560">
            <a:solidFill>
              <a:srgbClr val="4775ab"/>
            </a:solidFill>
            <a:round/>
          </a:ln>
        </p:spPr>
      </p:sp>
      <p:sp>
        <p:nvSpPr>
          <p:cNvPr id="418" name="CustomShape 45"/>
          <p:cNvSpPr/>
          <p:nvPr/>
        </p:nvSpPr>
        <p:spPr>
          <a:xfrm>
            <a:off x="7722720" y="1359000"/>
            <a:ext cx="364320" cy="242640"/>
          </a:xfrm>
          <a:prstGeom prst="rect">
            <a:avLst/>
          </a:prstGeom>
          <a:solidFill>
            <a:srgbClr val="9bbb59"/>
          </a:solidFill>
          <a:ln w="25560">
            <a:solidFill>
              <a:srgbClr val="728a41"/>
            </a:solidFill>
            <a:round/>
          </a:ln>
        </p:spPr>
        <p:txBody>
          <a:bodyPr anchor="ctr" bIns="19080" lIns="19080" rIns="19080" tIns="19080"/>
          <a:p>
            <a:pPr algn="ctr">
              <a:lnSpc>
                <a:spcPct val="90000"/>
              </a:lnSpc>
            </a:pPr>
            <a:r>
              <a:rPr lang="en-IN" sz="500">
                <a:solidFill>
                  <a:srgbClr val="ffffff"/>
                </a:solidFill>
                <a:latin typeface="Calibri"/>
              </a:rPr>
              <a:t>Scenario mapping</a:t>
            </a:r>
            <a:endParaRPr/>
          </a:p>
        </p:txBody>
      </p:sp>
      <p:sp>
        <p:nvSpPr>
          <p:cNvPr id="419" name="CustomShape 46"/>
          <p:cNvSpPr/>
          <p:nvPr/>
        </p:nvSpPr>
        <p:spPr>
          <a:xfrm>
            <a:off x="8334360" y="1261800"/>
            <a:ext cx="90720" cy="96840"/>
          </a:xfrm>
          <a:prstGeom prst="rect">
            <a:avLst/>
          </a:prstGeom>
          <a:ln w="25560">
            <a:solidFill>
              <a:srgbClr val="4775ab"/>
            </a:solidFill>
            <a:round/>
          </a:ln>
        </p:spPr>
      </p:sp>
      <p:sp>
        <p:nvSpPr>
          <p:cNvPr id="420" name="CustomShape 47"/>
          <p:cNvSpPr/>
          <p:nvPr/>
        </p:nvSpPr>
        <p:spPr>
          <a:xfrm>
            <a:off x="819756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Smoke mapping</a:t>
            </a:r>
            <a:endParaRPr/>
          </a:p>
        </p:txBody>
      </p:sp>
      <p:sp>
        <p:nvSpPr>
          <p:cNvPr id="421" name="CustomShape 48"/>
          <p:cNvSpPr/>
          <p:nvPr/>
        </p:nvSpPr>
        <p:spPr>
          <a:xfrm>
            <a:off x="8380080" y="1261800"/>
            <a:ext cx="474120" cy="96840"/>
          </a:xfrm>
          <a:prstGeom prst="rect">
            <a:avLst/>
          </a:prstGeom>
          <a:ln w="25560">
            <a:solidFill>
              <a:srgbClr val="4775ab"/>
            </a:solidFill>
            <a:round/>
          </a:ln>
        </p:spPr>
      </p:sp>
      <p:sp>
        <p:nvSpPr>
          <p:cNvPr id="422" name="CustomShape 49"/>
          <p:cNvSpPr/>
          <p:nvPr/>
        </p:nvSpPr>
        <p:spPr>
          <a:xfrm>
            <a:off x="8672400" y="135900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Abnormal situation</a:t>
            </a:r>
            <a:endParaRPr/>
          </a:p>
        </p:txBody>
      </p:sp>
      <p:sp>
        <p:nvSpPr>
          <p:cNvPr id="423" name="CustomShape 50"/>
          <p:cNvSpPr/>
          <p:nvPr/>
        </p:nvSpPr>
        <p:spPr>
          <a:xfrm>
            <a:off x="8809200" y="1602720"/>
            <a:ext cx="90720" cy="96840"/>
          </a:xfrm>
          <a:prstGeom prst="rect">
            <a:avLst/>
          </a:prstGeom>
          <a:ln w="25560">
            <a:solidFill>
              <a:srgbClr val="4775ab"/>
            </a:solidFill>
            <a:round/>
          </a:ln>
        </p:spPr>
      </p:sp>
      <p:sp>
        <p:nvSpPr>
          <p:cNvPr id="424" name="CustomShape 51"/>
          <p:cNvSpPr/>
          <p:nvPr/>
        </p:nvSpPr>
        <p:spPr>
          <a:xfrm>
            <a:off x="8672400" y="1699920"/>
            <a:ext cx="364320" cy="242640"/>
          </a:xfrm>
          <a:prstGeom prst="rect">
            <a:avLst/>
          </a:prstGeom>
          <a:solidFill>
            <a:srgbClr val="d9d9d9"/>
          </a:solidFill>
        </p:spPr>
        <p:txBody>
          <a:bodyPr anchor="ctr" bIns="19080" lIns="19080" rIns="19080" tIns="19080"/>
          <a:p>
            <a:pPr algn="ctr">
              <a:lnSpc>
                <a:spcPct val="90000"/>
              </a:lnSpc>
            </a:pPr>
            <a:r>
              <a:rPr lang="en-IN" sz="500">
                <a:solidFill>
                  <a:srgbClr val="ffffff"/>
                </a:solidFill>
                <a:latin typeface="Calibri"/>
              </a:rPr>
              <a:t>Collapse of scenario</a:t>
            </a:r>
            <a:endParaRPr/>
          </a:p>
        </p:txBody>
      </p:sp>
      <p:sp>
        <p:nvSpPr>
          <p:cNvPr id="425" name="CustomShape 52"/>
          <p:cNvSpPr/>
          <p:nvPr/>
        </p:nvSpPr>
        <p:spPr>
          <a:xfrm>
            <a:off x="1236960" y="419400"/>
            <a:ext cx="7632720" cy="1280160"/>
          </a:xfrm>
          <a:prstGeom prst="rect">
            <a:avLst/>
          </a:prstGeom>
        </p:spPr>
        <p:txBody>
          <a:bodyPr anchor="ctr" bIns="45000" lIns="90000" rIns="90000" tIns="45000"/>
          <a:p>
            <a:endParaRPr/>
          </a:p>
          <a:p>
            <a:pPr>
              <a:lnSpc>
                <a:spcPct val="100000"/>
              </a:lnSpc>
            </a:pPr>
            <a:r>
              <a:rPr b="1" lang="en-IN" sz="2400">
                <a:solidFill>
                  <a:srgbClr val="df3832"/>
                </a:solidFill>
                <a:latin typeface="Trebuchet MS"/>
              </a:rPr>
              <a:t>EXAMPLE 3 </a:t>
            </a:r>
            <a:endParaRPr/>
          </a:p>
        </p:txBody>
      </p:sp>
      <p:pic>
        <p:nvPicPr>
          <p:cNvPr descr="" id="426" name="Picture 2"/>
          <p:cNvPicPr/>
          <p:nvPr/>
        </p:nvPicPr>
        <p:blipFill>
          <a:blip r:embed="rId1"/>
          <a:stretch>
            <a:fillRect/>
          </a:stretch>
        </p:blipFill>
        <p:spPr>
          <a:xfrm>
            <a:off x="304920" y="3654000"/>
            <a:ext cx="5838840" cy="2783880"/>
          </a:xfrm>
          <a:prstGeom prst="rect">
            <a:avLst/>
          </a:prstGeom>
        </p:spPr>
      </p:pic>
      <p:sp>
        <p:nvSpPr>
          <p:cNvPr id="427" name="CustomShape 53"/>
          <p:cNvSpPr/>
          <p:nvPr/>
        </p:nvSpPr>
        <p:spPr>
          <a:xfrm>
            <a:off x="1580400" y="3968640"/>
            <a:ext cx="1753560" cy="2411280"/>
          </a:xfrm>
          <a:prstGeom prst="rect">
            <a:avLst/>
          </a:prstGeom>
          <a:solidFill>
            <a:srgbClr val="00b050"/>
          </a:solidFill>
          <a:ln w="25560">
            <a:solidFill>
              <a:srgbClr val="3a5f8b"/>
            </a:solidFill>
            <a:round/>
          </a:ln>
        </p:spPr>
      </p:sp>
      <p:sp>
        <p:nvSpPr>
          <p:cNvPr id="428" name="CustomShape 54"/>
          <p:cNvSpPr/>
          <p:nvPr/>
        </p:nvSpPr>
        <p:spPr>
          <a:xfrm>
            <a:off x="1054440" y="3754440"/>
            <a:ext cx="723960" cy="953640"/>
          </a:xfrm>
          <a:prstGeom prst="straightConnector1">
            <a:avLst/>
          </a:prstGeom>
          <a:ln w="38160">
            <a:solidFill>
              <a:srgbClr val="00b050"/>
            </a:solidFill>
            <a:round/>
            <a:tailEnd len="med" type="triangle" w="med"/>
          </a:ln>
        </p:spPr>
      </p:sp>
      <p:sp>
        <p:nvSpPr>
          <p:cNvPr id="429" name="CustomShape 55"/>
          <p:cNvSpPr/>
          <p:nvPr/>
        </p:nvSpPr>
        <p:spPr>
          <a:xfrm>
            <a:off x="373680" y="3015720"/>
            <a:ext cx="1360800" cy="941760"/>
          </a:xfrm>
          <a:prstGeom prst="rect">
            <a:avLst/>
          </a:prstGeom>
          <a:ln>
            <a:solidFill>
              <a:srgbClr val="00b050"/>
            </a:solidFill>
          </a:ln>
        </p:spPr>
        <p:txBody>
          <a:bodyPr bIns="45000" lIns="90000" rIns="90000" tIns="45000"/>
          <a:p>
            <a:pPr>
              <a:lnSpc>
                <a:spcPct val="100000"/>
              </a:lnSpc>
            </a:pPr>
            <a:r>
              <a:rPr b="1" lang="en-IN" sz="1400">
                <a:solidFill>
                  <a:srgbClr val="333333"/>
                </a:solidFill>
                <a:latin typeface="Calibri"/>
              </a:rPr>
              <a:t>Local connectivity </a:t>
            </a:r>
            <a:endParaRPr/>
          </a:p>
          <a:p>
            <a:pPr>
              <a:lnSpc>
                <a:spcPct val="100000"/>
              </a:lnSpc>
            </a:pPr>
            <a:r>
              <a:rPr b="1" lang="en-IN" sz="1400">
                <a:solidFill>
                  <a:srgbClr val="333333"/>
                </a:solidFill>
                <a:latin typeface="Calibri"/>
              </a:rPr>
              <a:t>network</a:t>
            </a:r>
            <a:endParaRPr/>
          </a:p>
        </p:txBody>
      </p:sp>
      <p:sp>
        <p:nvSpPr>
          <p:cNvPr id="430" name="CustomShape 56"/>
          <p:cNvSpPr/>
          <p:nvPr/>
        </p:nvSpPr>
        <p:spPr>
          <a:xfrm>
            <a:off x="6530040" y="3059640"/>
            <a:ext cx="2513880" cy="2221200"/>
          </a:xfrm>
          <a:prstGeom prst="rect">
            <a:avLst/>
          </a:prstGeom>
        </p:spPr>
        <p:txBody>
          <a:bodyPr bIns="45000" lIns="90000" rIns="90000" tIns="45000"/>
          <a:p>
            <a:r>
              <a:rPr b="1" lang="en-IN" sz="1400"/>
              <a:t>Mission:</a:t>
            </a:r>
            <a:r>
              <a:rPr lang="en-IN" sz="1400"/>
              <a:t> Detecting Fire outbreaks</a:t>
            </a:r>
            <a:endParaRPr/>
          </a:p>
          <a:p>
            <a:r>
              <a:rPr b="1" lang="en-IN" sz="1400"/>
              <a:t>Agent:</a:t>
            </a:r>
            <a:r>
              <a:rPr lang="en-IN" sz="1400"/>
              <a:t> Robot &amp; Fireman</a:t>
            </a:r>
            <a:endParaRPr/>
          </a:p>
          <a:p>
            <a:endParaRPr/>
          </a:p>
          <a:p>
            <a:endParaRPr/>
          </a:p>
          <a:p>
            <a:pPr algn="just">
              <a:lnSpc>
                <a:spcPct val="100000"/>
              </a:lnSpc>
            </a:pPr>
            <a:r>
              <a:rPr lang="en-IN" sz="1400"/>
              <a:t>For example, when a robot detects high gas concentration, it may inform the nearest fireman of a possible fire outbreak.</a:t>
            </a:r>
            <a:endParaRPr/>
          </a:p>
        </p:txBody>
      </p:sp>
      <p:sp>
        <p:nvSpPr>
          <p:cNvPr id="431" name="CustomShape 57"/>
          <p:cNvSpPr/>
          <p:nvPr/>
        </p:nvSpPr>
        <p:spPr>
          <a:xfrm>
            <a:off x="6164640" y="3201480"/>
            <a:ext cx="315000" cy="250200"/>
          </a:xfrm>
          <a:prstGeom prst="rect">
            <a:avLst/>
          </a:prstGeom>
          <a:solidFill>
            <a:srgbClr val="c0504d"/>
          </a:solidFill>
          <a:ln w="25560">
            <a:solidFill>
              <a:srgbClr val="8e3b38"/>
            </a:solidFill>
            <a:round/>
          </a:ln>
        </p:spPr>
      </p:sp>
      <p:sp>
        <p:nvSpPr>
          <p:cNvPr id="432" name="CustomShape 58"/>
          <p:cNvSpPr/>
          <p:nvPr/>
        </p:nvSpPr>
        <p:spPr>
          <a:xfrm>
            <a:off x="6172200" y="4005720"/>
            <a:ext cx="315000" cy="250200"/>
          </a:xfrm>
          <a:prstGeom prst="rect">
            <a:avLst/>
          </a:prstGeom>
          <a:solidFill>
            <a:srgbClr val="9bbb59"/>
          </a:solidFill>
          <a:ln w="25560">
            <a:solidFill>
              <a:srgbClr val="728a41"/>
            </a:solidFill>
            <a:round/>
          </a:ln>
        </p:spPr>
      </p:sp>
      <p:sp>
        <p:nvSpPr>
          <p:cNvPr id="433" name="CustomShape 59"/>
          <p:cNvSpPr/>
          <p:nvPr/>
        </p:nvSpPr>
        <p:spPr>
          <a:xfrm>
            <a:off x="4439880" y="2139120"/>
            <a:ext cx="1703520" cy="1368000"/>
          </a:xfrm>
          <a:prstGeom prst="rect">
            <a:avLst/>
          </a:prstGeom>
          <a:ln>
            <a:solidFill>
              <a:srgbClr val="376092"/>
            </a:solidFill>
          </a:ln>
        </p:spPr>
        <p:txBody>
          <a:bodyPr bIns="45000" lIns="90000" rIns="90000" tIns="45000"/>
          <a:p>
            <a:pPr>
              <a:lnSpc>
                <a:spcPct val="100000"/>
              </a:lnSpc>
            </a:pPr>
            <a:r>
              <a:rPr b="1" lang="en-IN" sz="1400">
                <a:solidFill>
                  <a:srgbClr val="333333"/>
                </a:solidFill>
                <a:latin typeface="Calibri"/>
              </a:rPr>
              <a:t>Robot detects a high gas concentration and informs nearest firemen  team</a:t>
            </a:r>
            <a:endParaRPr/>
          </a:p>
        </p:txBody>
      </p:sp>
      <p:sp>
        <p:nvSpPr>
          <p:cNvPr id="434" name="CustomShape 60"/>
          <p:cNvSpPr/>
          <p:nvPr/>
        </p:nvSpPr>
        <p:spPr>
          <a:xfrm>
            <a:off x="5268240" y="3093480"/>
            <a:ext cx="22320" cy="1120680"/>
          </a:xfrm>
          <a:prstGeom prst="straightConnector1">
            <a:avLst/>
          </a:prstGeom>
          <a:ln w="38160">
            <a:solidFill>
              <a:srgbClr val="00b050"/>
            </a:solidFill>
            <a:round/>
            <a:tailEnd len="med" type="triangle" w="med"/>
          </a:ln>
        </p:spPr>
      </p:sp>
      <p:pic>
        <p:nvPicPr>
          <p:cNvPr descr="" id="435" name="Picture 4"/>
          <p:cNvPicPr/>
          <p:nvPr/>
        </p:nvPicPr>
        <p:blipFill>
          <a:blip r:embed="rId2"/>
          <a:stretch>
            <a:fillRect/>
          </a:stretch>
        </p:blipFill>
        <p:spPr>
          <a:xfrm>
            <a:off x="5213520" y="4231440"/>
            <a:ext cx="110160" cy="14688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437"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000">
                <a:solidFill>
                  <a:srgbClr val="333333"/>
                </a:solidFill>
                <a:latin typeface="Trebuchet MS"/>
              </a:rPr>
              <a:t>References</a:t>
            </a:r>
            <a:endParaRPr/>
          </a:p>
          <a:p>
            <a:pPr lvl="1">
              <a:lnSpc>
                <a:spcPct val="100000"/>
              </a:lnSpc>
              <a:buSzPct val="90000"/>
              <a:buFont charset="2" typeface="Wingdings"/>
              <a:buChar char=""/>
            </a:pPr>
            <a:r>
              <a:rPr lang="en-IN" sz="1600">
                <a:solidFill>
                  <a:srgbClr val="333333"/>
                </a:solidFill>
                <a:latin typeface="Arial"/>
              </a:rPr>
              <a:t>Turner, R., “Context-mediated behavior for intelligent agents”, Int. J. Human-Computer Studies (1998) 48, 307-330, 1998.</a:t>
            </a:r>
            <a:endParaRPr/>
          </a:p>
          <a:p>
            <a:pPr lvl="1">
              <a:lnSpc>
                <a:spcPct val="100000"/>
              </a:lnSpc>
              <a:buSzPct val="90000"/>
              <a:buFont charset="2" typeface="Wingdings"/>
              <a:buChar char=""/>
            </a:pPr>
            <a:r>
              <a:rPr lang="en-IN" sz="1600">
                <a:solidFill>
                  <a:srgbClr val="333333"/>
                </a:solidFill>
                <a:latin typeface="Arial"/>
              </a:rPr>
              <a:t>Schlenoff, C., Messina, E., “A Robot Ontology for Urban Search and Rescue”, Proceedings of the 2005 CIKM Conference: Workshop on Research in Knowledge Representation for Autonomous Systems, 2005.</a:t>
            </a:r>
            <a:endParaRPr/>
          </a:p>
          <a:p>
            <a:pPr lvl="1">
              <a:lnSpc>
                <a:spcPct val="100000"/>
              </a:lnSpc>
              <a:buSzPct val="90000"/>
              <a:buFont charset="2" typeface="Wingdings"/>
              <a:buChar char=""/>
            </a:pPr>
            <a:r>
              <a:rPr lang="en-IN" sz="1600">
                <a:solidFill>
                  <a:srgbClr val="333333"/>
                </a:solidFill>
                <a:latin typeface="Arial"/>
              </a:rPr>
              <a:t>Weihong, Y., “Research on Maritime Search and Rescue Decision-making Ontology Model”, 2009 International Conference on Environmental Science and Information Application Technology, 2009.</a:t>
            </a:r>
            <a:endParaRPr/>
          </a:p>
          <a:p>
            <a:pPr lvl="1">
              <a:lnSpc>
                <a:spcPct val="100000"/>
              </a:lnSpc>
              <a:buSzPct val="90000"/>
              <a:buFont charset="2" typeface="Wingdings"/>
              <a:buChar char=""/>
            </a:pPr>
            <a:r>
              <a:rPr lang="en-IN" sz="1600">
                <a:solidFill>
                  <a:srgbClr val="333333"/>
                </a:solidFill>
                <a:latin typeface="Arial"/>
              </a:rPr>
              <a:t>Randelli, G., Iocchi, L., Nardi, D., “User-friendly security robots”, Proceedings of the 2011 IEEE International Symposium on Safety,Security and Rescue Robotics, 2011.</a:t>
            </a:r>
            <a:endParaRPr/>
          </a:p>
          <a:p>
            <a:pPr>
              <a:lnSpc>
                <a:spcPct val="100000"/>
              </a:lnSpc>
            </a:pPr>
            <a:endParaRPr/>
          </a:p>
        </p:txBody>
      </p:sp>
      <p:sp>
        <p:nvSpPr>
          <p:cNvPr id="438"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39" name="CustomShape 4"/>
          <p:cNvSpPr/>
          <p:nvPr/>
        </p:nvSpPr>
        <p:spPr>
          <a:xfrm>
            <a:off x="8305920" y="6072480"/>
            <a:ext cx="761400" cy="251280"/>
          </a:xfrm>
          <a:prstGeom prst="rect">
            <a:avLst/>
          </a:prstGeom>
        </p:spPr>
        <p:txBody>
          <a:bodyPr anchor="ctr" bIns="45000" lIns="90000" rIns="90000" tIns="45000"/>
          <a:p>
            <a:pPr algn="r">
              <a:lnSpc>
                <a:spcPct val="100000"/>
              </a:lnSpc>
            </a:pPr>
            <a:fld id="{416151C1-61C1-41E1-9121-510161418101}" type="slidenum">
              <a:rPr b="1" lang="en-IN" sz="1100">
                <a:solidFill>
                  <a:srgbClr val="df3832"/>
                </a:solidFill>
                <a:latin typeface="Trebuchet MS"/>
              </a:rPr>
              <a:t>&lt;number&gt;</a:t>
            </a:f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MANET: Context (José Santos)</a:t>
            </a:r>
            <a:endParaRPr/>
          </a:p>
        </p:txBody>
      </p:sp>
      <p:sp>
        <p:nvSpPr>
          <p:cNvPr id="441"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42" name="CustomShape 3"/>
          <p:cNvSpPr/>
          <p:nvPr/>
        </p:nvSpPr>
        <p:spPr>
          <a:xfrm>
            <a:off x="8305920" y="6072480"/>
            <a:ext cx="761400" cy="251280"/>
          </a:xfrm>
          <a:prstGeom prst="rect">
            <a:avLst/>
          </a:prstGeom>
        </p:spPr>
        <p:txBody>
          <a:bodyPr anchor="ctr" bIns="45000" lIns="90000" rIns="90000" tIns="45000"/>
          <a:p>
            <a:pPr algn="r">
              <a:lnSpc>
                <a:spcPct val="100000"/>
              </a:lnSpc>
            </a:pPr>
            <a:fld id="{71F17151-D1F1-41F1-91F1-11C14161C101}" type="slidenum">
              <a:rPr b="1" lang="en-IN" sz="1100">
                <a:solidFill>
                  <a:srgbClr val="df3832"/>
                </a:solidFill>
                <a:latin typeface="Trebuchet MS"/>
              </a:rPr>
              <a:t>&lt;number&gt;</a:t>
            </a:fld>
            <a:endParaRPr/>
          </a:p>
        </p:txBody>
      </p:sp>
      <p:sp>
        <p:nvSpPr>
          <p:cNvPr id="443" name="CustomShape 4"/>
          <p:cNvSpPr/>
          <p:nvPr/>
        </p:nvSpPr>
        <p:spPr>
          <a:xfrm>
            <a:off x="763200" y="1500480"/>
            <a:ext cx="7770240" cy="4571280"/>
          </a:xfrm>
          <a:prstGeom prst="rect">
            <a:avLst/>
          </a:prstGeom>
        </p:spPr>
        <p:txBody>
          <a:bodyPr bIns="45000" lIns="90000" rIns="90000" tIns="45000"/>
          <a:p>
            <a:r>
              <a:rPr lang="en-IN" sz="2400">
                <a:solidFill>
                  <a:srgbClr val="333333"/>
                </a:solidFill>
                <a:latin typeface="Trebuchet MS"/>
              </a:rPr>
              <a:t>Link Quality </a:t>
            </a:r>
            <a:endParaRPr/>
          </a:p>
          <a:p>
            <a:r>
              <a:rPr lang="en-IN" sz="2400">
                <a:solidFill>
                  <a:srgbClr val="333333"/>
                </a:solidFill>
                <a:latin typeface="Trebuchet MS"/>
              </a:rPr>
              <a:t>Impact on Agent mobility</a:t>
            </a:r>
            <a:endParaRPr/>
          </a:p>
          <a:p>
            <a:pPr>
              <a:lnSpc>
                <a:spcPct val="100000"/>
              </a:lnSpc>
              <a:buFont typeface="Calibri"/>
              <a:buAutoNum type="arabicPeriod"/>
            </a:pPr>
            <a:r>
              <a:rPr lang="en-IN" sz="2400">
                <a:solidFill>
                  <a:srgbClr val="333333"/>
                </a:solidFill>
                <a:latin typeface="Trebuchet MS"/>
              </a:rPr>
              <a:t>(agent might need to reevaluate priorities)</a:t>
            </a:r>
            <a:endParaRPr/>
          </a:p>
          <a:p>
            <a:pPr>
              <a:lnSpc>
                <a:spcPct val="100000"/>
              </a:lnSpc>
              <a:buFont typeface="Calibri"/>
              <a:buAutoNum type="arabicPeriod"/>
            </a:pPr>
            <a:r>
              <a:rPr lang="en-IN" sz="2400">
                <a:solidFill>
                  <a:srgbClr val="333333"/>
                </a:solidFill>
                <a:latin typeface="Trebuchet MS"/>
              </a:rPr>
              <a:t>Group Connectivity (Fiedler Value)</a:t>
            </a:r>
            <a:endParaRPr/>
          </a:p>
          <a:p>
            <a:pPr>
              <a:lnSpc>
                <a:spcPct val="100000"/>
              </a:lnSpc>
              <a:buFont typeface="Calibri"/>
              <a:buAutoNum type="arabicPeriod"/>
            </a:pPr>
            <a:r>
              <a:rPr lang="en-IN" sz="2400">
                <a:solidFill>
                  <a:srgbClr val="333333"/>
                </a:solidFill>
                <a:latin typeface="Trebuchet MS"/>
              </a:rPr>
              <a:t>Metric for graph connectivity</a:t>
            </a:r>
            <a:endParaRPr/>
          </a:p>
          <a:p>
            <a:pPr>
              <a:lnSpc>
                <a:spcPct val="100000"/>
              </a:lnSpc>
              <a:buFont typeface="Calibri"/>
              <a:buAutoNum type="arabicPeriod"/>
            </a:pPr>
            <a:r>
              <a:rPr lang="en-IN" sz="2400">
                <a:solidFill>
                  <a:srgbClr val="333333"/>
                </a:solidFill>
                <a:latin typeface="Trebuchet MS"/>
              </a:rPr>
              <a:t>(collaboration and group cohesion)</a:t>
            </a:r>
            <a:endParaRPr/>
          </a:p>
          <a:p>
            <a:pPr>
              <a:lnSpc>
                <a:spcPct val="100000"/>
              </a:lnSpc>
            </a:pPr>
            <a:endParaRPr/>
          </a:p>
          <a:p>
            <a:pPr>
              <a:lnSpc>
                <a:spcPct val="100000"/>
              </a:lnSpc>
            </a:pP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SmokeNav: Context (João Santos)</a:t>
            </a:r>
            <a:endParaRPr/>
          </a:p>
        </p:txBody>
      </p:sp>
      <p:sp>
        <p:nvSpPr>
          <p:cNvPr id="445"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46" name="CustomShape 3"/>
          <p:cNvSpPr/>
          <p:nvPr/>
        </p:nvSpPr>
        <p:spPr>
          <a:xfrm>
            <a:off x="8305920" y="6072480"/>
            <a:ext cx="761400" cy="251280"/>
          </a:xfrm>
          <a:prstGeom prst="rect">
            <a:avLst/>
          </a:prstGeom>
        </p:spPr>
        <p:txBody>
          <a:bodyPr anchor="ctr" bIns="45000" lIns="90000" rIns="90000" tIns="45000"/>
          <a:p>
            <a:pPr algn="r">
              <a:lnSpc>
                <a:spcPct val="100000"/>
              </a:lnSpc>
            </a:pPr>
            <a:fld id="{31C1B1B1-4191-4141-8131-912171613111}" type="slidenum">
              <a:rPr b="1" lang="en-IN" sz="1100">
                <a:solidFill>
                  <a:srgbClr val="df3832"/>
                </a:solidFill>
                <a:latin typeface="Trebuchet MS"/>
              </a:rPr>
              <a:t>&lt;number&gt;</a:t>
            </a:fld>
            <a:endParaRPr/>
          </a:p>
        </p:txBody>
      </p:sp>
      <p:pic>
        <p:nvPicPr>
          <p:cNvPr descr="" id="447" name="Imagem 11"/>
          <p:cNvPicPr/>
          <p:nvPr/>
        </p:nvPicPr>
        <p:blipFill>
          <a:blip r:embed="rId1"/>
          <a:stretch>
            <a:fillRect/>
          </a:stretch>
        </p:blipFill>
        <p:spPr>
          <a:xfrm>
            <a:off x="3766680" y="2543040"/>
            <a:ext cx="1868400" cy="1431000"/>
          </a:xfrm>
          <a:prstGeom prst="rect">
            <a:avLst/>
          </a:prstGeom>
        </p:spPr>
      </p:pic>
      <p:pic>
        <p:nvPicPr>
          <p:cNvPr descr="" id="448" name="Imagem 12"/>
          <p:cNvPicPr/>
          <p:nvPr/>
        </p:nvPicPr>
        <p:blipFill>
          <a:blip r:embed="rId2"/>
          <a:stretch>
            <a:fillRect/>
          </a:stretch>
        </p:blipFill>
        <p:spPr>
          <a:xfrm>
            <a:off x="7368480" y="974520"/>
            <a:ext cx="1218600" cy="1250640"/>
          </a:xfrm>
          <a:prstGeom prst="rect">
            <a:avLst/>
          </a:prstGeom>
        </p:spPr>
      </p:pic>
      <p:pic>
        <p:nvPicPr>
          <p:cNvPr descr="" id="449" name="Imagem 13"/>
          <p:cNvPicPr/>
          <p:nvPr/>
        </p:nvPicPr>
        <p:blipFill>
          <a:blip r:embed="rId3"/>
          <a:stretch>
            <a:fillRect/>
          </a:stretch>
        </p:blipFill>
        <p:spPr>
          <a:xfrm>
            <a:off x="246600" y="731160"/>
            <a:ext cx="1179360" cy="1179360"/>
          </a:xfrm>
          <a:prstGeom prst="rect">
            <a:avLst/>
          </a:prstGeom>
        </p:spPr>
      </p:pic>
      <p:sp>
        <p:nvSpPr>
          <p:cNvPr id="450" name="CustomShape 4"/>
          <p:cNvSpPr/>
          <p:nvPr/>
        </p:nvSpPr>
        <p:spPr>
          <a:xfrm>
            <a:off x="246600" y="4370400"/>
            <a:ext cx="2006640" cy="333360"/>
          </a:xfrm>
          <a:prstGeom prst="rect">
            <a:avLst/>
          </a:prstGeom>
        </p:spPr>
        <p:txBody>
          <a:bodyPr bIns="45000" lIns="90000" rIns="90000" tIns="45000"/>
          <a:p>
            <a:pPr algn="ctr">
              <a:lnSpc>
                <a:spcPct val="100000"/>
              </a:lnSpc>
            </a:pPr>
            <a:r>
              <a:rPr lang="en-IN" sz="1600">
                <a:solidFill>
                  <a:srgbClr val="333333"/>
                </a:solidFill>
                <a:latin typeface="Calibri"/>
              </a:rPr>
              <a:t>Sensor Behavior</a:t>
            </a:r>
            <a:endParaRPr/>
          </a:p>
        </p:txBody>
      </p:sp>
      <p:pic>
        <p:nvPicPr>
          <p:cNvPr descr="" id="451" name="Imagem 15"/>
          <p:cNvPicPr/>
          <p:nvPr/>
        </p:nvPicPr>
        <p:blipFill>
          <a:blip r:embed="rId4"/>
          <a:stretch>
            <a:fillRect/>
          </a:stretch>
        </p:blipFill>
        <p:spPr>
          <a:xfrm>
            <a:off x="874800" y="3807360"/>
            <a:ext cx="550800" cy="550800"/>
          </a:xfrm>
          <a:prstGeom prst="rect">
            <a:avLst/>
          </a:prstGeom>
        </p:spPr>
      </p:pic>
      <p:sp>
        <p:nvSpPr>
          <p:cNvPr id="452" name="CustomShape 5"/>
          <p:cNvSpPr/>
          <p:nvPr/>
        </p:nvSpPr>
        <p:spPr>
          <a:xfrm>
            <a:off x="6974280" y="2249280"/>
            <a:ext cx="2006640" cy="333360"/>
          </a:xfrm>
          <a:prstGeom prst="rect">
            <a:avLst/>
          </a:prstGeom>
        </p:spPr>
        <p:txBody>
          <a:bodyPr bIns="45000" lIns="90000" rIns="90000" tIns="45000"/>
          <a:p>
            <a:pPr algn="ctr">
              <a:lnSpc>
                <a:spcPct val="100000"/>
              </a:lnSpc>
            </a:pPr>
            <a:r>
              <a:rPr lang="en-IN" sz="1600">
                <a:solidFill>
                  <a:srgbClr val="333333"/>
                </a:solidFill>
                <a:latin typeface="Calibri"/>
              </a:rPr>
              <a:t>Trajectory/Pose</a:t>
            </a:r>
            <a:endParaRPr/>
          </a:p>
        </p:txBody>
      </p:sp>
      <p:pic>
        <p:nvPicPr>
          <p:cNvPr descr="" id="453" name="Imagem 17"/>
          <p:cNvPicPr/>
          <p:nvPr/>
        </p:nvPicPr>
        <p:blipFill>
          <a:blip r:embed="rId5"/>
          <a:stretch>
            <a:fillRect/>
          </a:stretch>
        </p:blipFill>
        <p:spPr>
          <a:xfrm>
            <a:off x="367920" y="2435040"/>
            <a:ext cx="1564200" cy="875520"/>
          </a:xfrm>
          <a:prstGeom prst="rect">
            <a:avLst/>
          </a:prstGeom>
        </p:spPr>
      </p:pic>
      <p:sp>
        <p:nvSpPr>
          <p:cNvPr id="454" name="CustomShape 6"/>
          <p:cNvSpPr/>
          <p:nvPr/>
        </p:nvSpPr>
        <p:spPr>
          <a:xfrm>
            <a:off x="146520" y="3388320"/>
            <a:ext cx="2006640" cy="576000"/>
          </a:xfrm>
          <a:prstGeom prst="rect">
            <a:avLst/>
          </a:prstGeom>
        </p:spPr>
        <p:txBody>
          <a:bodyPr bIns="45000" lIns="90000" rIns="90000" tIns="45000"/>
          <a:p>
            <a:pPr algn="ctr">
              <a:lnSpc>
                <a:spcPct val="100000"/>
              </a:lnSpc>
            </a:pPr>
            <a:r>
              <a:rPr lang="en-IN" sz="1600">
                <a:solidFill>
                  <a:srgbClr val="333333"/>
                </a:solidFill>
                <a:latin typeface="Calibri"/>
              </a:rPr>
              <a:t>Ground Conditions</a:t>
            </a:r>
            <a:endParaRPr/>
          </a:p>
        </p:txBody>
      </p:sp>
      <p:sp>
        <p:nvSpPr>
          <p:cNvPr id="455" name="CustomShape 7"/>
          <p:cNvSpPr/>
          <p:nvPr/>
        </p:nvSpPr>
        <p:spPr>
          <a:xfrm>
            <a:off x="6974280" y="5739120"/>
            <a:ext cx="2006640" cy="576000"/>
          </a:xfrm>
          <a:prstGeom prst="rect">
            <a:avLst/>
          </a:prstGeom>
        </p:spPr>
        <p:txBody>
          <a:bodyPr bIns="45000" lIns="90000" rIns="90000" tIns="45000"/>
          <a:p>
            <a:pPr algn="ctr">
              <a:lnSpc>
                <a:spcPct val="100000"/>
              </a:lnSpc>
            </a:pPr>
            <a:r>
              <a:rPr lang="en-IN" sz="1600">
                <a:solidFill>
                  <a:srgbClr val="333333"/>
                </a:solidFill>
                <a:latin typeface="Calibri"/>
              </a:rPr>
              <a:t>Visual Information</a:t>
            </a:r>
            <a:endParaRPr/>
          </a:p>
        </p:txBody>
      </p:sp>
      <p:sp>
        <p:nvSpPr>
          <p:cNvPr id="456" name="CustomShape 8"/>
          <p:cNvSpPr/>
          <p:nvPr/>
        </p:nvSpPr>
        <p:spPr>
          <a:xfrm>
            <a:off x="-175320" y="1965240"/>
            <a:ext cx="2616120" cy="333360"/>
          </a:xfrm>
          <a:prstGeom prst="rect">
            <a:avLst/>
          </a:prstGeom>
        </p:spPr>
        <p:txBody>
          <a:bodyPr bIns="45000" lIns="90000" rIns="90000" tIns="45000"/>
          <a:p>
            <a:pPr algn="ctr">
              <a:lnSpc>
                <a:spcPct val="100000"/>
              </a:lnSpc>
            </a:pPr>
            <a:r>
              <a:rPr lang="en-IN" sz="1600">
                <a:solidFill>
                  <a:srgbClr val="333333"/>
                </a:solidFill>
                <a:latin typeface="Calibri"/>
              </a:rPr>
              <a:t>Smoke/Dust Presence</a:t>
            </a:r>
            <a:endParaRPr/>
          </a:p>
        </p:txBody>
      </p:sp>
      <p:sp>
        <p:nvSpPr>
          <p:cNvPr id="457" name="CustomShape 9"/>
          <p:cNvSpPr/>
          <p:nvPr/>
        </p:nvSpPr>
        <p:spPr>
          <a:xfrm>
            <a:off x="2438280" y="2661480"/>
            <a:ext cx="1291680" cy="1194120"/>
          </a:xfrm>
          <a:prstGeom prst="rect">
            <a:avLst/>
          </a:prstGeom>
          <a:solidFill>
            <a:srgbClr val="ff2929"/>
          </a:solidFill>
          <a:ln w="25560">
            <a:solidFill>
              <a:srgbClr val="ff2929"/>
            </a:solidFill>
            <a:round/>
          </a:ln>
        </p:spPr>
      </p:sp>
      <p:sp>
        <p:nvSpPr>
          <p:cNvPr id="458" name="CustomShape 10"/>
          <p:cNvSpPr/>
          <p:nvPr/>
        </p:nvSpPr>
        <p:spPr>
          <a:xfrm>
            <a:off x="5740560" y="2661480"/>
            <a:ext cx="1291680" cy="1194120"/>
          </a:xfrm>
          <a:prstGeom prst="rect">
            <a:avLst/>
          </a:prstGeom>
          <a:solidFill>
            <a:srgbClr val="00b050"/>
          </a:solidFill>
          <a:ln w="25560">
            <a:solidFill>
              <a:srgbClr val="00b050"/>
            </a:solidFill>
            <a:round/>
          </a:ln>
        </p:spPr>
      </p:sp>
      <p:pic>
        <p:nvPicPr>
          <p:cNvPr descr="" id="459" name="Imagem 23"/>
          <p:cNvPicPr/>
          <p:nvPr/>
        </p:nvPicPr>
        <p:blipFill>
          <a:blip r:embed="rId6"/>
          <a:stretch>
            <a:fillRect/>
          </a:stretch>
        </p:blipFill>
        <p:spPr>
          <a:xfrm>
            <a:off x="7444800" y="2775600"/>
            <a:ext cx="1114560" cy="1224360"/>
          </a:xfrm>
          <a:prstGeom prst="rect">
            <a:avLst/>
          </a:prstGeom>
        </p:spPr>
      </p:pic>
      <p:pic>
        <p:nvPicPr>
          <p:cNvPr descr="" id="460" name="Imagem 24"/>
          <p:cNvPicPr/>
          <p:nvPr/>
        </p:nvPicPr>
        <p:blipFill>
          <a:blip r:embed="rId7"/>
          <a:stretch>
            <a:fillRect/>
          </a:stretch>
        </p:blipFill>
        <p:spPr>
          <a:xfrm>
            <a:off x="215280" y="4705200"/>
            <a:ext cx="1964520" cy="1311480"/>
          </a:xfrm>
          <a:prstGeom prst="rect">
            <a:avLst/>
          </a:prstGeom>
        </p:spPr>
      </p:pic>
      <p:sp>
        <p:nvSpPr>
          <p:cNvPr id="461" name="CustomShape 11"/>
          <p:cNvSpPr/>
          <p:nvPr/>
        </p:nvSpPr>
        <p:spPr>
          <a:xfrm>
            <a:off x="167760" y="6053760"/>
            <a:ext cx="2006640" cy="576000"/>
          </a:xfrm>
          <a:prstGeom prst="rect">
            <a:avLst/>
          </a:prstGeom>
        </p:spPr>
        <p:txBody>
          <a:bodyPr bIns="45000" lIns="90000" rIns="90000" tIns="45000"/>
          <a:p>
            <a:pPr algn="ctr">
              <a:lnSpc>
                <a:spcPct val="100000"/>
              </a:lnSpc>
            </a:pPr>
            <a:r>
              <a:rPr lang="en-IN" sz="1600">
                <a:solidFill>
                  <a:srgbClr val="333333"/>
                </a:solidFill>
                <a:latin typeface="Calibri"/>
              </a:rPr>
              <a:t>Environment Features</a:t>
            </a:r>
            <a:endParaRPr/>
          </a:p>
        </p:txBody>
      </p:sp>
      <p:pic>
        <p:nvPicPr>
          <p:cNvPr descr="" id="462" name="Imagem 26"/>
          <p:cNvPicPr/>
          <p:nvPr/>
        </p:nvPicPr>
        <p:blipFill>
          <a:blip r:embed="rId8"/>
          <a:stretch>
            <a:fillRect/>
          </a:stretch>
        </p:blipFill>
        <p:spPr>
          <a:xfrm>
            <a:off x="6683760" y="4358880"/>
            <a:ext cx="2459520" cy="1407240"/>
          </a:xfrm>
          <a:prstGeom prst="rect">
            <a:avLst/>
          </a:prstGeom>
        </p:spPr>
      </p:pic>
      <p:sp>
        <p:nvSpPr>
          <p:cNvPr id="463" name="CustomShape 12"/>
          <p:cNvSpPr/>
          <p:nvPr/>
        </p:nvSpPr>
        <p:spPr>
          <a:xfrm>
            <a:off x="6974280" y="4020480"/>
            <a:ext cx="2006640" cy="333360"/>
          </a:xfrm>
          <a:prstGeom prst="rect">
            <a:avLst/>
          </a:prstGeom>
        </p:spPr>
        <p:txBody>
          <a:bodyPr bIns="45000" lIns="90000" rIns="90000" tIns="45000"/>
          <a:p>
            <a:pPr algn="ctr">
              <a:lnSpc>
                <a:spcPct val="100000"/>
              </a:lnSpc>
            </a:pPr>
            <a:r>
              <a:rPr lang="en-IN" sz="1600">
                <a:solidFill>
                  <a:srgbClr val="333333"/>
                </a:solidFill>
                <a:latin typeface="Calibri"/>
              </a:rPr>
              <a:t>Individual Map</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MRSLAM: Context (João Martins)  1/3</a:t>
            </a:r>
            <a:endParaRPr/>
          </a:p>
        </p:txBody>
      </p:sp>
      <p:sp>
        <p:nvSpPr>
          <p:cNvPr id="465"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66" name="CustomShape 3"/>
          <p:cNvSpPr/>
          <p:nvPr/>
        </p:nvSpPr>
        <p:spPr>
          <a:xfrm>
            <a:off x="8305920" y="6072480"/>
            <a:ext cx="761400" cy="251280"/>
          </a:xfrm>
          <a:prstGeom prst="rect">
            <a:avLst/>
          </a:prstGeom>
        </p:spPr>
        <p:txBody>
          <a:bodyPr anchor="ctr" bIns="45000" lIns="90000" rIns="90000" tIns="45000"/>
          <a:p>
            <a:pPr algn="r">
              <a:lnSpc>
                <a:spcPct val="100000"/>
              </a:lnSpc>
            </a:pPr>
            <a:fld id="{71C17121-91B1-4161-91E1-517151F15161}" type="slidenum">
              <a:rPr b="1" lang="en-IN" sz="1100">
                <a:solidFill>
                  <a:srgbClr val="df3832"/>
                </a:solidFill>
                <a:latin typeface="Trebuchet MS"/>
              </a:rPr>
              <a:t>&lt;number&gt;</a:t>
            </a:fld>
            <a:endParaRPr/>
          </a:p>
        </p:txBody>
      </p:sp>
      <p:sp>
        <p:nvSpPr>
          <p:cNvPr id="467" name="CustomShape 4"/>
          <p:cNvSpPr/>
          <p:nvPr/>
        </p:nvSpPr>
        <p:spPr>
          <a:xfrm>
            <a:off x="579240" y="1785240"/>
            <a:ext cx="4037760" cy="1751760"/>
          </a:xfrm>
          <a:prstGeom prst="rect">
            <a:avLst/>
          </a:prstGeom>
        </p:spPr>
        <p:txBody>
          <a:bodyPr bIns="45000" lIns="90000" rIns="90000" tIns="45000"/>
          <a:p>
            <a:pPr>
              <a:lnSpc>
                <a:spcPct val="100000"/>
              </a:lnSpc>
              <a:buFont typeface="Calibri"/>
              <a:buAutoNum type="arabicPeriod"/>
            </a:pPr>
            <a:r>
              <a:rPr lang="en-IN" sz="2400">
                <a:solidFill>
                  <a:srgbClr val="333333"/>
                </a:solidFill>
                <a:latin typeface="Trebuchet MS"/>
              </a:rPr>
              <a:t>Floor/environment’s condition</a:t>
            </a:r>
            <a:endParaRPr/>
          </a:p>
          <a:p>
            <a:pPr>
              <a:lnSpc>
                <a:spcPct val="100000"/>
              </a:lnSpc>
              <a:buFont typeface="Calibri"/>
              <a:buAutoNum type="arabicPeriod"/>
            </a:pPr>
            <a:r>
              <a:rPr lang="en-IN" sz="2500">
                <a:solidFill>
                  <a:srgbClr val="333333"/>
                </a:solidFill>
                <a:latin typeface="Trebuchet MS"/>
              </a:rPr>
              <a:t>Received signal strength indicator (RSSI)</a:t>
            </a:r>
            <a:endParaRPr/>
          </a:p>
          <a:p>
            <a:pPr>
              <a:lnSpc>
                <a:spcPct val="100000"/>
              </a:lnSpc>
            </a:pPr>
            <a:endParaRPr/>
          </a:p>
          <a:p>
            <a:pPr>
              <a:lnSpc>
                <a:spcPct val="100000"/>
              </a:lnSpc>
            </a:pPr>
            <a:endParaRPr/>
          </a:p>
        </p:txBody>
      </p:sp>
      <p:pic>
        <p:nvPicPr>
          <p:cNvPr descr="" id="468" name="Imagem 8"/>
          <p:cNvPicPr/>
          <p:nvPr/>
        </p:nvPicPr>
        <p:blipFill>
          <a:blip r:embed="rId1"/>
          <a:stretch>
            <a:fillRect/>
          </a:stretch>
        </p:blipFill>
        <p:spPr>
          <a:xfrm>
            <a:off x="685800" y="3537720"/>
            <a:ext cx="3733200" cy="2658240"/>
          </a:xfrm>
          <a:prstGeom prst="rect">
            <a:avLst/>
          </a:prstGeom>
        </p:spPr>
      </p:pic>
      <p:pic>
        <p:nvPicPr>
          <p:cNvPr descr="" id="469" name="Imagem 9"/>
          <p:cNvPicPr/>
          <p:nvPr/>
        </p:nvPicPr>
        <p:blipFill>
          <a:blip r:embed="rId2"/>
          <a:stretch>
            <a:fillRect/>
          </a:stretch>
        </p:blipFill>
        <p:spPr>
          <a:xfrm>
            <a:off x="5221800" y="1369440"/>
            <a:ext cx="3571920" cy="2241720"/>
          </a:xfrm>
          <a:prstGeom prst="rect">
            <a:avLst/>
          </a:prstGeom>
        </p:spPr>
      </p:pic>
      <p:pic>
        <p:nvPicPr>
          <p:cNvPr descr="" id="470" name="Imagem 10"/>
          <p:cNvPicPr/>
          <p:nvPr/>
        </p:nvPicPr>
        <p:blipFill>
          <a:blip r:embed="rId3"/>
          <a:stretch>
            <a:fillRect/>
          </a:stretch>
        </p:blipFill>
        <p:spPr>
          <a:xfrm>
            <a:off x="5221800" y="3718440"/>
            <a:ext cx="3556800" cy="237096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35"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Scope</a:t>
            </a:r>
            <a:endParaRPr/>
          </a:p>
          <a:p>
            <a:pPr lvl="1">
              <a:lnSpc>
                <a:spcPct val="100000"/>
              </a:lnSpc>
              <a:buSzPct val="90000"/>
              <a:buFont charset="2" typeface="Wingdings"/>
              <a:buChar char=""/>
            </a:pPr>
            <a:r>
              <a:rPr lang="en-IN" sz="2000">
                <a:solidFill>
                  <a:srgbClr val="333333"/>
                </a:solidFill>
                <a:latin typeface="Trebuchet MS"/>
              </a:rPr>
              <a:t>Improving situation awareness by humans in cooperative scenarios with human teams and robotic teams</a:t>
            </a:r>
            <a:endParaRPr/>
          </a:p>
          <a:p>
            <a:pPr lvl="1">
              <a:lnSpc>
                <a:spcPct val="100000"/>
              </a:lnSpc>
              <a:buSzPct val="90000"/>
              <a:buFont charset="2" typeface="Wingdings"/>
              <a:buChar char=""/>
            </a:pPr>
            <a:r>
              <a:rPr lang="en-IN" sz="2000">
                <a:solidFill>
                  <a:srgbClr val="333333"/>
                </a:solidFill>
                <a:latin typeface="Trebuchet MS"/>
              </a:rPr>
              <a:t>Situation awareness is related with context awareness</a:t>
            </a:r>
            <a:endParaRPr/>
          </a:p>
          <a:p>
            <a:pPr lvl="1">
              <a:lnSpc>
                <a:spcPct val="100000"/>
              </a:lnSpc>
              <a:buSzPct val="90000"/>
              <a:buFont charset="2" typeface="Wingdings"/>
              <a:buChar char=""/>
            </a:pPr>
            <a:r>
              <a:rPr lang="en-IN" sz="2000">
                <a:solidFill>
                  <a:srgbClr val="333333"/>
                </a:solidFill>
                <a:latin typeface="Trebuchet MS"/>
              </a:rPr>
              <a:t>Endow mobile robots with collaborative context awareness</a:t>
            </a:r>
            <a:endParaRPr/>
          </a:p>
          <a:p>
            <a:pPr lvl="1">
              <a:lnSpc>
                <a:spcPct val="100000"/>
              </a:lnSpc>
              <a:buSzPct val="90000"/>
              <a:buFont charset="2" typeface="Wingdings"/>
              <a:buChar char=""/>
            </a:pPr>
            <a:r>
              <a:rPr lang="en-IN" sz="2000">
                <a:solidFill>
                  <a:srgbClr val="333333"/>
                </a:solidFill>
                <a:latin typeface="Trebuchet MS"/>
              </a:rPr>
              <a:t>Context can find different concretizations depending of information domain</a:t>
            </a:r>
            <a:endParaRPr/>
          </a:p>
          <a:p>
            <a:pPr lvl="1">
              <a:lnSpc>
                <a:spcPct val="100000"/>
              </a:lnSpc>
              <a:buSzPct val="90000"/>
              <a:buFont charset="2" typeface="Wingdings"/>
              <a:buChar char=""/>
            </a:pPr>
            <a:r>
              <a:rPr lang="en-IN" sz="2000">
                <a:solidFill>
                  <a:srgbClr val="333333"/>
                </a:solidFill>
                <a:latin typeface="Trebuchet MS"/>
              </a:rPr>
              <a:t>Create a vocabulary for context recognition methods to be applied</a:t>
            </a:r>
            <a:endParaRPr/>
          </a:p>
          <a:p>
            <a:pPr>
              <a:lnSpc>
                <a:spcPct val="100000"/>
              </a:lnSpc>
            </a:pPr>
            <a:endParaRPr/>
          </a:p>
          <a:p>
            <a:pPr>
              <a:lnSpc>
                <a:spcPct val="100000"/>
              </a:lnSpc>
            </a:pPr>
            <a:endParaRPr/>
          </a:p>
        </p:txBody>
      </p:sp>
      <p:sp>
        <p:nvSpPr>
          <p:cNvPr id="136" name="CustomShape 3"/>
          <p:cNvSpPr/>
          <p:nvPr/>
        </p:nvSpPr>
        <p:spPr>
          <a:xfrm>
            <a:off x="914400" y="129600"/>
            <a:ext cx="6094080" cy="251280"/>
          </a:xfrm>
          <a:prstGeom prst="rect">
            <a:avLst/>
          </a:prstGeom>
        </p:spPr>
        <p:txBody>
          <a:bodyPr anchor="ctr" bIns="45000" lIns="90000" rIns="90000" tIns="45000"/>
          <a:p>
            <a:pPr algn="r">
              <a:lnSpc>
                <a:spcPct val="100000"/>
              </a:lnSpc>
            </a:pPr>
            <a:r>
              <a:rPr lang="en-IN" sz="1100">
                <a:solidFill>
                  <a:srgbClr val="000000"/>
                </a:solidFill>
                <a:latin typeface="Trebuchet MS"/>
              </a:rPr>
              <a:t>4. Next meetings</a:t>
            </a:r>
            <a:endParaRPr/>
          </a:p>
        </p:txBody>
      </p:sp>
      <p:sp>
        <p:nvSpPr>
          <p:cNvPr id="137" name="CustomShape 4"/>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38" name="CustomShape 5"/>
          <p:cNvSpPr/>
          <p:nvPr/>
        </p:nvSpPr>
        <p:spPr>
          <a:xfrm>
            <a:off x="8305920" y="6072480"/>
            <a:ext cx="761400" cy="251280"/>
          </a:xfrm>
          <a:prstGeom prst="rect">
            <a:avLst/>
          </a:prstGeom>
        </p:spPr>
        <p:txBody>
          <a:bodyPr anchor="ctr" bIns="45000" lIns="90000" rIns="90000" tIns="45000"/>
          <a:p>
            <a:pPr algn="r">
              <a:lnSpc>
                <a:spcPct val="100000"/>
              </a:lnSpc>
            </a:pPr>
            <a:fld id="{91515171-1131-4191-A111-3171E191F151}" type="slidenum">
              <a:rPr b="1" lang="en-IN" sz="1100">
                <a:solidFill>
                  <a:srgbClr val="df3832"/>
                </a:solidFill>
                <a:latin typeface="Trebuchet MS"/>
              </a:rPr>
              <a:t>&lt;number&gt;</a:t>
            </a:fld>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35">
                                            <p:txEl>
                                              <p:pRg end="359" st="358"/>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35">
                                            <p:txEl>
                                              <p:pRg end="360" st="36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35">
                                            <p:txEl>
                                              <p:pRg end="360" st="360"/>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35">
                                            <p:txEl>
                                              <p:pRg end="360" st="360"/>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35">
                                            <p:txEl>
                                              <p:pRg end="360" st="3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MRSLAM: Context (João Martins)  2/3</a:t>
            </a:r>
            <a:endParaRPr/>
          </a:p>
        </p:txBody>
      </p:sp>
      <p:sp>
        <p:nvSpPr>
          <p:cNvPr id="472"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73" name="CustomShape 3"/>
          <p:cNvSpPr/>
          <p:nvPr/>
        </p:nvSpPr>
        <p:spPr>
          <a:xfrm>
            <a:off x="8305920" y="6072480"/>
            <a:ext cx="761400" cy="251280"/>
          </a:xfrm>
          <a:prstGeom prst="rect">
            <a:avLst/>
          </a:prstGeom>
        </p:spPr>
        <p:txBody>
          <a:bodyPr anchor="ctr" bIns="45000" lIns="90000" rIns="90000" tIns="45000"/>
          <a:p>
            <a:pPr algn="r">
              <a:lnSpc>
                <a:spcPct val="100000"/>
              </a:lnSpc>
            </a:pPr>
            <a:fld id="{5191E191-B181-4181-A161-11D14161E131}" type="slidenum">
              <a:rPr b="1" lang="en-IN" sz="1100">
                <a:solidFill>
                  <a:srgbClr val="df3832"/>
                </a:solidFill>
                <a:latin typeface="Trebuchet MS"/>
              </a:rPr>
              <a:t>&lt;number&gt;</a:t>
            </a:fld>
            <a:endParaRPr/>
          </a:p>
        </p:txBody>
      </p:sp>
      <p:sp>
        <p:nvSpPr>
          <p:cNvPr id="474" name="CustomShape 4"/>
          <p:cNvSpPr/>
          <p:nvPr/>
        </p:nvSpPr>
        <p:spPr>
          <a:xfrm>
            <a:off x="457200" y="1371600"/>
            <a:ext cx="8228880" cy="5028480"/>
          </a:xfrm>
          <a:prstGeom prst="rect">
            <a:avLst/>
          </a:prstGeom>
        </p:spPr>
        <p:txBody>
          <a:bodyPr bIns="45000" lIns="90000" rIns="90000" tIns="45000"/>
          <a:p>
            <a:pPr>
              <a:lnSpc>
                <a:spcPct val="120000"/>
              </a:lnSpc>
            </a:pPr>
            <a:r>
              <a:rPr lang="en-IN" sz="2400">
                <a:solidFill>
                  <a:srgbClr val="ff2929"/>
                </a:solidFill>
                <a:latin typeface="Trebuchet MS"/>
              </a:rPr>
              <a:t>   </a:t>
            </a:r>
            <a:endParaRPr/>
          </a:p>
          <a:p>
            <a:pPr>
              <a:lnSpc>
                <a:spcPct val="120000"/>
              </a:lnSpc>
            </a:pPr>
            <a:r>
              <a:rPr lang="en-IN" sz="2400">
                <a:solidFill>
                  <a:srgbClr val="ff2929"/>
                </a:solidFill>
                <a:latin typeface="Trebuchet MS"/>
              </a:rPr>
              <a:t>   </a:t>
            </a:r>
            <a:r>
              <a:rPr lang="en-IN" sz="2400">
                <a:solidFill>
                  <a:srgbClr val="ff2929"/>
                </a:solidFill>
                <a:latin typeface="Trebuchet MS"/>
              </a:rPr>
              <a:t>3.  </a:t>
            </a:r>
            <a:r>
              <a:rPr lang="en-IN" sz="2400">
                <a:solidFill>
                  <a:srgbClr val="333333"/>
                </a:solidFill>
                <a:latin typeface="Trebuchet MS"/>
              </a:rPr>
              <a:t>Navigation </a:t>
            </a:r>
            <a:endParaRPr/>
          </a:p>
          <a:p>
            <a:pPr>
              <a:lnSpc>
                <a:spcPct val="120000"/>
              </a:lnSpc>
            </a:pPr>
            <a:r>
              <a:rPr lang="en-IN" sz="2400">
                <a:solidFill>
                  <a:srgbClr val="333333"/>
                </a:solidFill>
                <a:latin typeface="Trebuchet MS"/>
              </a:rPr>
              <a:t>        </a:t>
            </a:r>
            <a:r>
              <a:rPr lang="en-IN" sz="2400">
                <a:solidFill>
                  <a:srgbClr val="333333"/>
                </a:solidFill>
                <a:latin typeface="Trebuchet MS"/>
              </a:rPr>
              <a:t>(covered area)</a:t>
            </a:r>
            <a:endParaRPr/>
          </a:p>
          <a:p>
            <a:pPr>
              <a:lnSpc>
                <a:spcPct val="120000"/>
              </a:lnSpc>
            </a:pPr>
            <a:endParaRPr/>
          </a:p>
          <a:p>
            <a:pPr>
              <a:lnSpc>
                <a:spcPct val="120000"/>
              </a:lnSpc>
            </a:pPr>
            <a:endParaRPr/>
          </a:p>
          <a:p>
            <a:pPr>
              <a:lnSpc>
                <a:spcPct val="120000"/>
              </a:lnSpc>
            </a:pPr>
            <a:endParaRPr/>
          </a:p>
          <a:p>
            <a:pPr>
              <a:lnSpc>
                <a:spcPct val="120000"/>
              </a:lnSpc>
            </a:pPr>
            <a:r>
              <a:rPr lang="en-IN" sz="2400">
                <a:solidFill>
                  <a:srgbClr val="333333"/>
                </a:solidFill>
                <a:latin typeface="Trebuchet MS"/>
              </a:rPr>
              <a:t>   </a:t>
            </a:r>
            <a:r>
              <a:rPr lang="en-IN" sz="2400">
                <a:solidFill>
                  <a:srgbClr val="ff2929"/>
                </a:solidFill>
                <a:latin typeface="Trebuchet MS"/>
              </a:rPr>
              <a:t>4.  </a:t>
            </a:r>
            <a:r>
              <a:rPr lang="en-IN" sz="2400">
                <a:solidFill>
                  <a:srgbClr val="333333"/>
                </a:solidFill>
                <a:latin typeface="Trebuchet MS"/>
              </a:rPr>
              <a:t>Landmarks </a:t>
            </a:r>
            <a:endParaRPr/>
          </a:p>
          <a:p>
            <a:pPr>
              <a:lnSpc>
                <a:spcPct val="120000"/>
              </a:lnSpc>
            </a:pPr>
            <a:endParaRPr/>
          </a:p>
        </p:txBody>
      </p:sp>
      <p:pic>
        <p:nvPicPr>
          <p:cNvPr descr="" id="475" name="Imagem 12"/>
          <p:cNvPicPr/>
          <p:nvPr/>
        </p:nvPicPr>
        <p:blipFill>
          <a:blip r:embed="rId1"/>
          <a:stretch>
            <a:fillRect/>
          </a:stretch>
        </p:blipFill>
        <p:spPr>
          <a:xfrm>
            <a:off x="4574520" y="3832920"/>
            <a:ext cx="4367520" cy="2280240"/>
          </a:xfrm>
          <a:prstGeom prst="rect">
            <a:avLst/>
          </a:prstGeom>
        </p:spPr>
      </p:pic>
      <p:pic>
        <p:nvPicPr>
          <p:cNvPr descr="" id="476" name="Imagem 13"/>
          <p:cNvPicPr/>
          <p:nvPr/>
        </p:nvPicPr>
        <p:blipFill>
          <a:blip r:embed="rId2"/>
          <a:stretch>
            <a:fillRect/>
          </a:stretch>
        </p:blipFill>
        <p:spPr>
          <a:xfrm>
            <a:off x="4697280" y="1381320"/>
            <a:ext cx="4244760" cy="2199240"/>
          </a:xfrm>
          <a:prstGeom prst="rect">
            <a:avLst/>
          </a:prstGeom>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7"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MRSLAM: Output (João Martins)  3/3</a:t>
            </a:r>
            <a:endParaRPr/>
          </a:p>
        </p:txBody>
      </p:sp>
      <p:sp>
        <p:nvSpPr>
          <p:cNvPr id="478"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79" name="CustomShape 3"/>
          <p:cNvSpPr/>
          <p:nvPr/>
        </p:nvSpPr>
        <p:spPr>
          <a:xfrm>
            <a:off x="8305920" y="6072480"/>
            <a:ext cx="761400" cy="251280"/>
          </a:xfrm>
          <a:prstGeom prst="rect">
            <a:avLst/>
          </a:prstGeom>
        </p:spPr>
        <p:txBody>
          <a:bodyPr anchor="ctr" bIns="45000" lIns="90000" rIns="90000" tIns="45000"/>
          <a:p>
            <a:pPr algn="r">
              <a:lnSpc>
                <a:spcPct val="100000"/>
              </a:lnSpc>
            </a:pPr>
            <a:fld id="{C1612141-01A1-41F1-B131-1171414121F1}" type="slidenum">
              <a:rPr b="1" lang="en-IN" sz="1100">
                <a:solidFill>
                  <a:srgbClr val="df3832"/>
                </a:solidFill>
                <a:latin typeface="Trebuchet MS"/>
              </a:rPr>
              <a:t>&lt;number&gt;</a:t>
            </a:fld>
            <a:endParaRPr/>
          </a:p>
        </p:txBody>
      </p:sp>
      <p:sp>
        <p:nvSpPr>
          <p:cNvPr id="480" name="CustomShape 4"/>
          <p:cNvSpPr/>
          <p:nvPr/>
        </p:nvSpPr>
        <p:spPr>
          <a:xfrm>
            <a:off x="304920" y="924840"/>
            <a:ext cx="8228880" cy="5385960"/>
          </a:xfrm>
          <a:prstGeom prst="rect">
            <a:avLst/>
          </a:prstGeom>
        </p:spPr>
        <p:txBody>
          <a:bodyPr bIns="45000" lIns="90000" rIns="90000" tIns="45000"/>
          <a:p>
            <a:pPr>
              <a:lnSpc>
                <a:spcPct val="255000"/>
              </a:lnSpc>
              <a:buFont typeface="Calibri"/>
              <a:buAutoNum type="arabicPeriod"/>
            </a:pPr>
            <a:r>
              <a:rPr lang="en-IN" sz="2400">
                <a:solidFill>
                  <a:srgbClr val="333333"/>
                </a:solidFill>
                <a:latin typeface="Trebuchet MS"/>
              </a:rPr>
              <a:t>Global Map</a:t>
            </a:r>
            <a:endParaRPr/>
          </a:p>
          <a:p>
            <a:pPr>
              <a:lnSpc>
                <a:spcPct val="100000"/>
              </a:lnSpc>
            </a:pPr>
            <a:endParaRPr/>
          </a:p>
          <a:p>
            <a:pPr>
              <a:lnSpc>
                <a:spcPct val="255000"/>
              </a:lnSpc>
              <a:buFont typeface="Calibri"/>
              <a:buAutoNum type="arabicPeriod"/>
            </a:pPr>
            <a:r>
              <a:rPr lang="en-IN" sz="2400">
                <a:solidFill>
                  <a:srgbClr val="333333"/>
                </a:solidFill>
                <a:latin typeface="Trebuchet MS"/>
              </a:rPr>
              <a:t> </a:t>
            </a:r>
            <a:r>
              <a:rPr lang="en-IN" sz="2400">
                <a:solidFill>
                  <a:srgbClr val="333333"/>
                </a:solidFill>
                <a:latin typeface="Trebuchet MS"/>
              </a:rPr>
              <a:t>Pose of all robots</a:t>
            </a:r>
            <a:endParaRPr/>
          </a:p>
        </p:txBody>
      </p:sp>
      <p:pic>
        <p:nvPicPr>
          <p:cNvPr descr="" id="481" name="Picture 5"/>
          <p:cNvPicPr/>
          <p:nvPr/>
        </p:nvPicPr>
        <p:blipFill>
          <a:blip r:embed="rId1"/>
          <a:stretch>
            <a:fillRect/>
          </a:stretch>
        </p:blipFill>
        <p:spPr>
          <a:xfrm>
            <a:off x="3581280" y="1295280"/>
            <a:ext cx="5187600" cy="2238120"/>
          </a:xfrm>
          <a:prstGeom prst="rect">
            <a:avLst/>
          </a:prstGeom>
        </p:spPr>
      </p:pic>
      <p:pic>
        <p:nvPicPr>
          <p:cNvPr descr="" id="482" name="Picture 4"/>
          <p:cNvPicPr/>
          <p:nvPr/>
        </p:nvPicPr>
        <p:blipFill>
          <a:blip r:embed="rId2"/>
          <a:stretch>
            <a:fillRect/>
          </a:stretch>
        </p:blipFill>
        <p:spPr>
          <a:xfrm>
            <a:off x="3398760" y="3985920"/>
            <a:ext cx="5477040" cy="210960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3"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MRsensing: Context (Nuno Ferreira)  1/2</a:t>
            </a:r>
            <a:endParaRPr/>
          </a:p>
        </p:txBody>
      </p:sp>
      <p:sp>
        <p:nvSpPr>
          <p:cNvPr id="484"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485" name="CustomShape 3"/>
          <p:cNvSpPr/>
          <p:nvPr/>
        </p:nvSpPr>
        <p:spPr>
          <a:xfrm>
            <a:off x="8305920" y="6072480"/>
            <a:ext cx="761400" cy="251280"/>
          </a:xfrm>
          <a:prstGeom prst="rect">
            <a:avLst/>
          </a:prstGeom>
        </p:spPr>
        <p:txBody>
          <a:bodyPr anchor="ctr" bIns="45000" lIns="90000" rIns="90000" tIns="45000"/>
          <a:p>
            <a:pPr algn="r">
              <a:lnSpc>
                <a:spcPct val="100000"/>
              </a:lnSpc>
            </a:pPr>
            <a:fld id="{01C13131-5151-4151-A121-A1E1C12181F1}" type="slidenum">
              <a:rPr b="1" lang="en-IN" sz="1100">
                <a:solidFill>
                  <a:srgbClr val="df3832"/>
                </a:solidFill>
                <a:latin typeface="Trebuchet MS"/>
              </a:rPr>
              <a:t>&lt;number&gt;</a:t>
            </a:fld>
            <a:endParaRPr/>
          </a:p>
        </p:txBody>
      </p:sp>
      <p:sp>
        <p:nvSpPr>
          <p:cNvPr id="486" name="CustomShape 4"/>
          <p:cNvSpPr/>
          <p:nvPr/>
        </p:nvSpPr>
        <p:spPr>
          <a:xfrm>
            <a:off x="948960" y="2227680"/>
            <a:ext cx="147132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Agent</a:t>
            </a:r>
            <a:endParaRPr/>
          </a:p>
          <a:p>
            <a:pPr algn="ctr">
              <a:lnSpc>
                <a:spcPct val="100000"/>
              </a:lnSpc>
            </a:pPr>
            <a:r>
              <a:rPr lang="en-IN" sz="1600">
                <a:solidFill>
                  <a:srgbClr val="333333"/>
                </a:solidFill>
                <a:latin typeface="Calibri"/>
              </a:rPr>
              <a:t>related</a:t>
            </a:r>
            <a:endParaRPr/>
          </a:p>
        </p:txBody>
      </p:sp>
      <p:sp>
        <p:nvSpPr>
          <p:cNvPr id="487" name="CustomShape 5"/>
          <p:cNvSpPr/>
          <p:nvPr/>
        </p:nvSpPr>
        <p:spPr>
          <a:xfrm>
            <a:off x="1118160" y="3370680"/>
            <a:ext cx="113292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Robot</a:t>
            </a:r>
            <a:endParaRPr/>
          </a:p>
        </p:txBody>
      </p:sp>
      <p:sp>
        <p:nvSpPr>
          <p:cNvPr id="488" name="CustomShape 6"/>
          <p:cNvSpPr/>
          <p:nvPr/>
        </p:nvSpPr>
        <p:spPr>
          <a:xfrm>
            <a:off x="866520" y="4513680"/>
            <a:ext cx="16365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Sensores</a:t>
            </a:r>
            <a:endParaRPr/>
          </a:p>
        </p:txBody>
      </p:sp>
      <p:sp>
        <p:nvSpPr>
          <p:cNvPr id="489" name="CustomShape 7"/>
          <p:cNvSpPr/>
          <p:nvPr/>
        </p:nvSpPr>
        <p:spPr>
          <a:xfrm>
            <a:off x="603360" y="5501880"/>
            <a:ext cx="21621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Classification</a:t>
            </a:r>
            <a:endParaRPr/>
          </a:p>
        </p:txBody>
      </p:sp>
      <p:sp>
        <p:nvSpPr>
          <p:cNvPr id="490" name="CustomShape 8"/>
          <p:cNvSpPr/>
          <p:nvPr/>
        </p:nvSpPr>
        <p:spPr>
          <a:xfrm>
            <a:off x="1684800" y="2971800"/>
            <a:ext cx="360" cy="398160"/>
          </a:xfrm>
          <a:prstGeom prst="straightConnector1">
            <a:avLst/>
          </a:prstGeom>
          <a:ln w="28440">
            <a:solidFill>
              <a:srgbClr val="990000"/>
            </a:solidFill>
            <a:round/>
            <a:tailEnd len="med" type="triangle" w="med"/>
          </a:ln>
        </p:spPr>
      </p:sp>
      <p:sp>
        <p:nvSpPr>
          <p:cNvPr id="491" name="CustomShape 9"/>
          <p:cNvSpPr/>
          <p:nvPr/>
        </p:nvSpPr>
        <p:spPr>
          <a:xfrm>
            <a:off x="1684800" y="4114800"/>
            <a:ext cx="360" cy="398160"/>
          </a:xfrm>
          <a:prstGeom prst="straightConnector1">
            <a:avLst/>
          </a:prstGeom>
          <a:ln w="28440">
            <a:solidFill>
              <a:srgbClr val="990000"/>
            </a:solidFill>
            <a:round/>
            <a:tailEnd len="med" type="triangle" w="med"/>
          </a:ln>
        </p:spPr>
      </p:sp>
      <p:sp>
        <p:nvSpPr>
          <p:cNvPr id="492" name="CustomShape 10"/>
          <p:cNvSpPr/>
          <p:nvPr/>
        </p:nvSpPr>
        <p:spPr>
          <a:xfrm>
            <a:off x="1684440" y="5257800"/>
            <a:ext cx="360" cy="243360"/>
          </a:xfrm>
          <a:prstGeom prst="straightConnector1">
            <a:avLst/>
          </a:prstGeom>
          <a:ln w="28440">
            <a:solidFill>
              <a:srgbClr val="990000"/>
            </a:solidFill>
            <a:round/>
            <a:tailEnd len="med" type="triangle" w="med"/>
          </a:ln>
        </p:spPr>
      </p:sp>
      <p:sp>
        <p:nvSpPr>
          <p:cNvPr id="493" name="CustomShape 11"/>
          <p:cNvSpPr/>
          <p:nvPr/>
        </p:nvSpPr>
        <p:spPr>
          <a:xfrm>
            <a:off x="3512160" y="1170360"/>
            <a:ext cx="199044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Contextual Information</a:t>
            </a:r>
            <a:endParaRPr/>
          </a:p>
        </p:txBody>
      </p:sp>
      <p:sp>
        <p:nvSpPr>
          <p:cNvPr id="494" name="CustomShape 12"/>
          <p:cNvSpPr/>
          <p:nvPr/>
        </p:nvSpPr>
        <p:spPr>
          <a:xfrm>
            <a:off x="1684800" y="1914120"/>
            <a:ext cx="2822040" cy="312840"/>
          </a:xfrm>
          <a:prstGeom prst="straightConnector1">
            <a:avLst/>
          </a:prstGeom>
          <a:ln w="28440">
            <a:solidFill>
              <a:srgbClr val="990000"/>
            </a:solidFill>
            <a:round/>
            <a:tailEnd len="med" type="triangle" w="med"/>
          </a:ln>
        </p:spPr>
      </p:sp>
      <p:sp>
        <p:nvSpPr>
          <p:cNvPr id="495" name="CustomShape 13"/>
          <p:cNvSpPr/>
          <p:nvPr/>
        </p:nvSpPr>
        <p:spPr>
          <a:xfrm>
            <a:off x="6130440" y="2227680"/>
            <a:ext cx="21243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Environment related</a:t>
            </a:r>
            <a:endParaRPr/>
          </a:p>
        </p:txBody>
      </p:sp>
      <p:sp>
        <p:nvSpPr>
          <p:cNvPr id="496" name="CustomShape 14"/>
          <p:cNvSpPr/>
          <p:nvPr/>
        </p:nvSpPr>
        <p:spPr>
          <a:xfrm>
            <a:off x="4507920" y="1914120"/>
            <a:ext cx="2684520" cy="312840"/>
          </a:xfrm>
          <a:prstGeom prst="straightConnector1">
            <a:avLst/>
          </a:prstGeom>
          <a:ln w="28440">
            <a:solidFill>
              <a:srgbClr val="990000"/>
            </a:solidFill>
            <a:round/>
            <a:tailEnd len="med" type="triangle" w="med"/>
          </a:ln>
        </p:spPr>
      </p:sp>
      <p:sp>
        <p:nvSpPr>
          <p:cNvPr id="497" name="CustomShape 15"/>
          <p:cNvSpPr/>
          <p:nvPr/>
        </p:nvSpPr>
        <p:spPr>
          <a:xfrm>
            <a:off x="5686560" y="3180960"/>
            <a:ext cx="3011760" cy="74340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Classification Classes</a:t>
            </a:r>
            <a:endParaRPr/>
          </a:p>
        </p:txBody>
      </p:sp>
      <p:sp>
        <p:nvSpPr>
          <p:cNvPr id="498" name="CustomShape 16"/>
          <p:cNvSpPr/>
          <p:nvPr/>
        </p:nvSpPr>
        <p:spPr>
          <a:xfrm>
            <a:off x="7192800" y="2971800"/>
            <a:ext cx="360" cy="208440"/>
          </a:xfrm>
          <a:prstGeom prst="straightConnector1">
            <a:avLst/>
          </a:prstGeom>
          <a:ln w="28440">
            <a:solidFill>
              <a:srgbClr val="990000"/>
            </a:solidFill>
            <a:round/>
            <a:tailEnd len="med" type="triangle" w="med"/>
          </a:ln>
        </p:spPr>
      </p:sp>
      <p:sp>
        <p:nvSpPr>
          <p:cNvPr id="499" name="CustomShape 17"/>
          <p:cNvSpPr/>
          <p:nvPr/>
        </p:nvSpPr>
        <p:spPr>
          <a:xfrm>
            <a:off x="2853000" y="5063400"/>
            <a:ext cx="1901160" cy="92232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A:</a:t>
            </a:r>
            <a:endParaRPr/>
          </a:p>
          <a:p>
            <a:pPr algn="ctr">
              <a:lnSpc>
                <a:spcPct val="100000"/>
              </a:lnSpc>
            </a:pPr>
            <a:r>
              <a:rPr lang="en-IN" sz="1600">
                <a:solidFill>
                  <a:srgbClr val="333333"/>
                </a:solidFill>
                <a:latin typeface="Calibri"/>
              </a:rPr>
              <a:t>Air Contamination</a:t>
            </a:r>
            <a:endParaRPr/>
          </a:p>
        </p:txBody>
      </p:sp>
      <p:sp>
        <p:nvSpPr>
          <p:cNvPr id="500" name="CustomShape 18"/>
          <p:cNvSpPr/>
          <p:nvPr/>
        </p:nvSpPr>
        <p:spPr>
          <a:xfrm>
            <a:off x="4876200" y="5135400"/>
            <a:ext cx="1253160" cy="73188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B:</a:t>
            </a:r>
            <a:endParaRPr/>
          </a:p>
          <a:p>
            <a:pPr algn="ctr">
              <a:lnSpc>
                <a:spcPct val="100000"/>
              </a:lnSpc>
            </a:pPr>
            <a:r>
              <a:rPr lang="en-IN" sz="1600">
                <a:solidFill>
                  <a:srgbClr val="333333"/>
                </a:solidFill>
                <a:latin typeface="Calibri"/>
              </a:rPr>
              <a:t>Smoke </a:t>
            </a:r>
            <a:endParaRPr/>
          </a:p>
        </p:txBody>
      </p:sp>
      <p:sp>
        <p:nvSpPr>
          <p:cNvPr id="501" name="CustomShape 19"/>
          <p:cNvSpPr/>
          <p:nvPr/>
        </p:nvSpPr>
        <p:spPr>
          <a:xfrm>
            <a:off x="6217920" y="5200200"/>
            <a:ext cx="1557000" cy="60264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C:</a:t>
            </a:r>
            <a:endParaRPr/>
          </a:p>
          <a:p>
            <a:pPr algn="ctr">
              <a:lnSpc>
                <a:spcPct val="100000"/>
              </a:lnSpc>
            </a:pPr>
            <a:r>
              <a:rPr lang="en-IN" sz="1600">
                <a:solidFill>
                  <a:srgbClr val="333333"/>
                </a:solidFill>
                <a:latin typeface="Calibri"/>
              </a:rPr>
              <a:t>Fire</a:t>
            </a:r>
            <a:endParaRPr/>
          </a:p>
        </p:txBody>
      </p:sp>
      <p:sp>
        <p:nvSpPr>
          <p:cNvPr id="502" name="CustomShape 20"/>
          <p:cNvSpPr/>
          <p:nvPr/>
        </p:nvSpPr>
        <p:spPr>
          <a:xfrm>
            <a:off x="7868520" y="4994280"/>
            <a:ext cx="1163880" cy="827280"/>
          </a:xfrm>
          <a:prstGeom prst="rect">
            <a:avLst/>
          </a:prstGeom>
          <a:solidFill>
            <a:srgbClr val="eeeeee"/>
          </a:solidFill>
          <a:ln w="19080">
            <a:solidFill>
              <a:srgbClr val="990000"/>
            </a:solidFill>
            <a:round/>
          </a:ln>
        </p:spPr>
        <p:txBody>
          <a:bodyPr anchor="ctr" bIns="62640" lIns="62640" rIns="62640" tIns="62640"/>
          <a:p>
            <a:pPr algn="ctr">
              <a:lnSpc>
                <a:spcPct val="100000"/>
              </a:lnSpc>
            </a:pPr>
            <a:r>
              <a:rPr lang="en-IN" sz="1600">
                <a:solidFill>
                  <a:srgbClr val="333333"/>
                </a:solidFill>
                <a:latin typeface="Calibri"/>
              </a:rPr>
              <a:t>Classe D:</a:t>
            </a:r>
            <a:endParaRPr/>
          </a:p>
          <a:p>
            <a:pPr algn="ctr">
              <a:lnSpc>
                <a:spcPct val="100000"/>
              </a:lnSpc>
            </a:pPr>
            <a:r>
              <a:rPr lang="en-IN" sz="1600">
                <a:solidFill>
                  <a:srgbClr val="333333"/>
                </a:solidFill>
                <a:latin typeface="Calibri"/>
              </a:rPr>
              <a:t>Secure Ambient</a:t>
            </a:r>
            <a:endParaRPr/>
          </a:p>
        </p:txBody>
      </p:sp>
      <p:sp>
        <p:nvSpPr>
          <p:cNvPr id="503" name="CustomShape 21"/>
          <p:cNvSpPr/>
          <p:nvPr/>
        </p:nvSpPr>
        <p:spPr>
          <a:xfrm>
            <a:off x="3803040" y="3925080"/>
            <a:ext cx="3388320" cy="1137600"/>
          </a:xfrm>
          <a:prstGeom prst="straightConnector1">
            <a:avLst/>
          </a:prstGeom>
          <a:ln w="28440">
            <a:solidFill>
              <a:srgbClr val="990000"/>
            </a:solidFill>
            <a:round/>
            <a:tailEnd len="med" type="triangle" w="med"/>
          </a:ln>
        </p:spPr>
      </p:sp>
      <p:sp>
        <p:nvSpPr>
          <p:cNvPr id="504" name="CustomShape 22"/>
          <p:cNvSpPr/>
          <p:nvPr/>
        </p:nvSpPr>
        <p:spPr>
          <a:xfrm>
            <a:off x="5503320" y="3925080"/>
            <a:ext cx="1688760" cy="1209600"/>
          </a:xfrm>
          <a:prstGeom prst="straightConnector1">
            <a:avLst/>
          </a:prstGeom>
          <a:ln w="28440">
            <a:solidFill>
              <a:srgbClr val="990000"/>
            </a:solidFill>
            <a:round/>
            <a:tailEnd len="med" type="triangle" w="med"/>
          </a:ln>
        </p:spPr>
      </p:sp>
      <p:sp>
        <p:nvSpPr>
          <p:cNvPr id="505" name="CustomShape 23"/>
          <p:cNvSpPr/>
          <p:nvPr/>
        </p:nvSpPr>
        <p:spPr>
          <a:xfrm>
            <a:off x="6996600" y="3925080"/>
            <a:ext cx="195480" cy="1355760"/>
          </a:xfrm>
          <a:prstGeom prst="straightConnector1">
            <a:avLst/>
          </a:prstGeom>
          <a:ln w="28440">
            <a:solidFill>
              <a:srgbClr val="990000"/>
            </a:solidFill>
            <a:round/>
            <a:tailEnd len="med" type="triangle" w="med"/>
          </a:ln>
        </p:spPr>
      </p:sp>
      <p:sp>
        <p:nvSpPr>
          <p:cNvPr id="506" name="CustomShape 24"/>
          <p:cNvSpPr/>
          <p:nvPr/>
        </p:nvSpPr>
        <p:spPr>
          <a:xfrm>
            <a:off x="7192800" y="3925080"/>
            <a:ext cx="1257120" cy="1068120"/>
          </a:xfrm>
          <a:prstGeom prst="straightConnector1">
            <a:avLst/>
          </a:prstGeom>
          <a:ln w="28440">
            <a:solidFill>
              <a:srgbClr val="990000"/>
            </a:solidFill>
            <a:round/>
            <a:tailEnd len="med" type="triangle" w="med"/>
          </a:ln>
        </p:spPr>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MRsensing: Context (Nuno Ferreira)  2/2</a:t>
            </a:r>
            <a:endParaRPr/>
          </a:p>
        </p:txBody>
      </p:sp>
      <p:sp>
        <p:nvSpPr>
          <p:cNvPr id="508"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509" name="CustomShape 3"/>
          <p:cNvSpPr/>
          <p:nvPr/>
        </p:nvSpPr>
        <p:spPr>
          <a:xfrm>
            <a:off x="8305920" y="6072480"/>
            <a:ext cx="761400" cy="251280"/>
          </a:xfrm>
          <a:prstGeom prst="rect">
            <a:avLst/>
          </a:prstGeom>
        </p:spPr>
        <p:txBody>
          <a:bodyPr anchor="ctr" bIns="45000" lIns="90000" rIns="90000" tIns="45000"/>
          <a:p>
            <a:pPr algn="r">
              <a:lnSpc>
                <a:spcPct val="100000"/>
              </a:lnSpc>
            </a:pPr>
            <a:fld id="{2171E131-41B1-4141-B191-E1E1D1615161}" type="slidenum">
              <a:rPr b="1" lang="en-IN" sz="1100">
                <a:solidFill>
                  <a:srgbClr val="df3832"/>
                </a:solidFill>
                <a:latin typeface="Trebuchet MS"/>
              </a:rPr>
              <a:t>&lt;number&gt;</a:t>
            </a:fld>
            <a:endParaRPr/>
          </a:p>
        </p:txBody>
      </p:sp>
      <p:sp>
        <p:nvSpPr>
          <p:cNvPr id="510" name="CustomShape 4"/>
          <p:cNvSpPr/>
          <p:nvPr/>
        </p:nvSpPr>
        <p:spPr>
          <a:xfrm>
            <a:off x="457200" y="1523880"/>
            <a:ext cx="8228880" cy="4876200"/>
          </a:xfrm>
          <a:prstGeom prst="rect">
            <a:avLst/>
          </a:prstGeom>
        </p:spPr>
        <p:txBody>
          <a:bodyPr bIns="45000" lIns="90000" rIns="90000" tIns="45000"/>
          <a:p>
            <a:pPr lvl="1">
              <a:lnSpc>
                <a:spcPct val="100000"/>
              </a:lnSpc>
              <a:buSzPct val="90000"/>
              <a:buFont charset="2" typeface="Wingdings"/>
              <a:buChar char=""/>
            </a:pPr>
            <a:r>
              <a:rPr b="1" lang="en-IN">
                <a:solidFill>
                  <a:srgbClr val="333333"/>
                </a:solidFill>
                <a:latin typeface="Trebuchet MS"/>
              </a:rPr>
              <a:t>Behavior/task: </a:t>
            </a:r>
            <a:r>
              <a:rPr lang="en-IN" sz="1600">
                <a:solidFill>
                  <a:srgbClr val="333333"/>
                </a:solidFill>
                <a:latin typeface="Trebuchet MS"/>
              </a:rPr>
              <a:t>Acquire information to assess context </a:t>
            </a:r>
            <a:endParaRPr/>
          </a:p>
          <a:p>
            <a:pPr lvl="1">
              <a:lnSpc>
                <a:spcPct val="100000"/>
              </a:lnSpc>
              <a:buSzPct val="90000"/>
              <a:buFont charset="2" typeface="Wingdings"/>
              <a:buChar char=""/>
            </a:pPr>
            <a:r>
              <a:rPr b="1" lang="en-IN" sz="1600">
                <a:solidFill>
                  <a:srgbClr val="333333"/>
                </a:solidFill>
                <a:latin typeface="Trebuchet MS"/>
              </a:rPr>
              <a:t>Guaranties to achieve the task:  </a:t>
            </a:r>
            <a:r>
              <a:rPr lang="en-IN" sz="1600">
                <a:solidFill>
                  <a:srgbClr val="333333"/>
                </a:solidFill>
                <a:latin typeface="Trebuchet MS"/>
              </a:rPr>
              <a:t>Acquire new information and share the same.</a:t>
            </a:r>
            <a:endParaRPr/>
          </a:p>
          <a:p>
            <a:pPr lvl="1">
              <a:lnSpc>
                <a:spcPct val="100000"/>
              </a:lnSpc>
              <a:buSzPct val="90000"/>
              <a:buFont charset="2" typeface="Wingdings"/>
              <a:buChar char=""/>
            </a:pPr>
            <a:r>
              <a:rPr b="1" lang="en-IN" sz="1600">
                <a:solidFill>
                  <a:srgbClr val="333333"/>
                </a:solidFill>
                <a:latin typeface="Trebuchet MS"/>
              </a:rPr>
              <a:t>Influences</a:t>
            </a:r>
            <a:r>
              <a:rPr lang="en-IN" sz="1600">
                <a:solidFill>
                  <a:srgbClr val="333333"/>
                </a:solidFill>
                <a:latin typeface="Trebuchet MS"/>
              </a:rPr>
              <a:t> :  </a:t>
            </a:r>
            <a:endParaRPr/>
          </a:p>
          <a:p>
            <a:pPr lvl="1">
              <a:lnSpc>
                <a:spcPct val="100000"/>
              </a:lnSpc>
              <a:buSzPct val="90000"/>
              <a:buFont charset="2" typeface="Wingdings"/>
              <a:buChar char=""/>
            </a:pPr>
            <a:r>
              <a:rPr b="1" lang="en-IN" sz="1600" u="sng">
                <a:solidFill>
                  <a:srgbClr val="333333"/>
                </a:solidFill>
                <a:latin typeface="Trebuchet MS"/>
              </a:rPr>
              <a:t>Network</a:t>
            </a:r>
            <a:r>
              <a:rPr lang="en-IN" sz="1600" u="sng">
                <a:solidFill>
                  <a:srgbClr val="333333"/>
                </a:solidFill>
                <a:latin typeface="Trebuchet MS"/>
              </a:rPr>
              <a:t> </a:t>
            </a:r>
            <a:r>
              <a:rPr lang="en-IN" sz="1600">
                <a:solidFill>
                  <a:srgbClr val="333333"/>
                </a:solidFill>
                <a:latin typeface="Trebuchet MS"/>
              </a:rPr>
              <a:t> status can influence the information sharing, if the network  is overloaded with fundamental information for the fireman teams, extra information like temperature around the robots are unnecessary.</a:t>
            </a:r>
            <a:endParaRPr/>
          </a:p>
          <a:p>
            <a:pPr>
              <a:lnSpc>
                <a:spcPct val="100000"/>
              </a:lnSpc>
            </a:pPr>
            <a:endParaRPr/>
          </a:p>
          <a:p>
            <a:pPr lvl="1">
              <a:lnSpc>
                <a:spcPct val="100000"/>
              </a:lnSpc>
              <a:buSzPct val="90000"/>
              <a:buFont charset="2" typeface="Wingdings"/>
              <a:buChar char=""/>
            </a:pPr>
            <a:r>
              <a:rPr b="1" lang="en-IN" sz="1600" u="sng">
                <a:solidFill>
                  <a:srgbClr val="333333"/>
                </a:solidFill>
                <a:latin typeface="Trebuchet MS"/>
              </a:rPr>
              <a:t>Sensors Features</a:t>
            </a:r>
            <a:r>
              <a:rPr lang="en-IN" sz="1600">
                <a:solidFill>
                  <a:srgbClr val="333333"/>
                </a:solidFill>
                <a:latin typeface="Trebuchet MS"/>
              </a:rPr>
              <a:t> </a:t>
            </a:r>
            <a:endParaRPr/>
          </a:p>
          <a:p>
            <a:pPr lvl="1">
              <a:lnSpc>
                <a:spcPct val="100000"/>
              </a:lnSpc>
              <a:buSzPct val="90000"/>
              <a:buFont charset="2" typeface="Wingdings"/>
              <a:buChar char=""/>
            </a:pPr>
            <a:r>
              <a:rPr lang="en-IN" sz="1600">
                <a:solidFill>
                  <a:srgbClr val="333333"/>
                </a:solidFill>
                <a:latin typeface="Trebuchet MS"/>
              </a:rPr>
              <a:t>Catastrophic conditions takes sensors to the limits, some sensors can be reliable in extreme conditions, like high/low  temperatures.</a:t>
            </a:r>
            <a:endParaRPr/>
          </a:p>
          <a:p>
            <a:pPr lvl="1">
              <a:lnSpc>
                <a:spcPct val="100000"/>
              </a:lnSpc>
              <a:buSzPct val="90000"/>
              <a:buFont charset="2" typeface="Wingdings"/>
              <a:buChar char=""/>
            </a:pPr>
            <a:r>
              <a:rPr lang="en-IN" sz="1600">
                <a:solidFill>
                  <a:srgbClr val="333333"/>
                </a:solidFill>
                <a:latin typeface="Trebuchet MS"/>
              </a:rPr>
              <a:t>Sensors need time to get ready to work.</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iBombeiro: Context (Andrea Pinto)</a:t>
            </a:r>
            <a:endParaRPr/>
          </a:p>
        </p:txBody>
      </p:sp>
      <p:sp>
        <p:nvSpPr>
          <p:cNvPr id="512"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513" name="CustomShape 3"/>
          <p:cNvSpPr/>
          <p:nvPr/>
        </p:nvSpPr>
        <p:spPr>
          <a:xfrm>
            <a:off x="8305920" y="6072480"/>
            <a:ext cx="761400" cy="251280"/>
          </a:xfrm>
          <a:prstGeom prst="rect">
            <a:avLst/>
          </a:prstGeom>
        </p:spPr>
        <p:txBody>
          <a:bodyPr anchor="ctr" bIns="45000" lIns="90000" rIns="90000" tIns="45000"/>
          <a:p>
            <a:pPr algn="r">
              <a:lnSpc>
                <a:spcPct val="100000"/>
              </a:lnSpc>
            </a:pPr>
            <a:fld id="{817141F1-1181-4141-9161-81D1115131F1}" type="slidenum">
              <a:rPr b="1" lang="en-IN" sz="1100">
                <a:solidFill>
                  <a:srgbClr val="df3832"/>
                </a:solidFill>
                <a:latin typeface="Trebuchet MS"/>
              </a:rPr>
              <a:t>&lt;number&gt;</a:t>
            </a:fld>
            <a:endParaRPr/>
          </a:p>
        </p:txBody>
      </p:sp>
      <p:sp>
        <p:nvSpPr>
          <p:cNvPr id="514" name="CustomShape 4"/>
          <p:cNvSpPr/>
          <p:nvPr/>
        </p:nvSpPr>
        <p:spPr>
          <a:xfrm>
            <a:off x="1064160" y="2359800"/>
            <a:ext cx="1883160" cy="702720"/>
          </a:xfrm>
          <a:prstGeom prst="rect">
            <a:avLst/>
          </a:prstGeom>
          <a:solidFill>
            <a:srgbClr val="eeeeee"/>
          </a:solidFill>
          <a:ln w="19080">
            <a:solidFill>
              <a:srgbClr val="990000"/>
            </a:solidFill>
            <a:round/>
          </a:ln>
        </p:spPr>
      </p:sp>
      <p:sp>
        <p:nvSpPr>
          <p:cNvPr id="515" name="CustomShape 5"/>
          <p:cNvSpPr/>
          <p:nvPr/>
        </p:nvSpPr>
        <p:spPr>
          <a:xfrm>
            <a:off x="1007640" y="3327120"/>
            <a:ext cx="1996560" cy="740520"/>
          </a:xfrm>
          <a:prstGeom prst="rect">
            <a:avLst/>
          </a:prstGeom>
          <a:solidFill>
            <a:srgbClr val="eeeeee"/>
          </a:solidFill>
          <a:ln w="19080">
            <a:solidFill>
              <a:srgbClr val="990000"/>
            </a:solidFill>
            <a:round/>
          </a:ln>
        </p:spPr>
      </p:sp>
      <p:sp>
        <p:nvSpPr>
          <p:cNvPr id="516" name="CustomShape 6"/>
          <p:cNvSpPr/>
          <p:nvPr/>
        </p:nvSpPr>
        <p:spPr>
          <a:xfrm>
            <a:off x="1053720" y="4371480"/>
            <a:ext cx="1865160" cy="599040"/>
          </a:xfrm>
          <a:prstGeom prst="rect">
            <a:avLst/>
          </a:prstGeom>
          <a:solidFill>
            <a:srgbClr val="eeeeee"/>
          </a:solidFill>
          <a:ln w="19080">
            <a:solidFill>
              <a:srgbClr val="990000"/>
            </a:solidFill>
            <a:round/>
          </a:ln>
        </p:spPr>
      </p:sp>
      <p:sp>
        <p:nvSpPr>
          <p:cNvPr id="517" name="CustomShape 7"/>
          <p:cNvSpPr/>
          <p:nvPr/>
        </p:nvSpPr>
        <p:spPr>
          <a:xfrm>
            <a:off x="1020240" y="5320080"/>
            <a:ext cx="1983240" cy="619920"/>
          </a:xfrm>
          <a:prstGeom prst="rect">
            <a:avLst/>
          </a:prstGeom>
          <a:solidFill>
            <a:srgbClr val="eeeeee"/>
          </a:solidFill>
          <a:ln w="19080">
            <a:solidFill>
              <a:srgbClr val="990000"/>
            </a:solidFill>
            <a:round/>
          </a:ln>
        </p:spPr>
      </p:sp>
      <p:sp>
        <p:nvSpPr>
          <p:cNvPr id="518" name="CustomShape 8"/>
          <p:cNvSpPr/>
          <p:nvPr/>
        </p:nvSpPr>
        <p:spPr>
          <a:xfrm>
            <a:off x="1152000" y="5396400"/>
            <a:ext cx="1707840" cy="546480"/>
          </a:xfrm>
          <a:prstGeom prst="rect">
            <a:avLst/>
          </a:prstGeom>
        </p:spPr>
        <p:txBody>
          <a:bodyPr bIns="91440" lIns="90000" rIns="90000" tIns="91440"/>
          <a:p>
            <a:pPr>
              <a:lnSpc>
                <a:spcPct val="100000"/>
              </a:lnSpc>
            </a:pPr>
            <a:r>
              <a:rPr b="1" lang="en-IN">
                <a:solidFill>
                  <a:srgbClr val="333333"/>
                </a:solidFill>
                <a:latin typeface="Calibri"/>
              </a:rPr>
              <a:t>Classification</a:t>
            </a:r>
            <a:endParaRPr/>
          </a:p>
        </p:txBody>
      </p:sp>
      <p:sp>
        <p:nvSpPr>
          <p:cNvPr id="519" name="CustomShape 9"/>
          <p:cNvSpPr/>
          <p:nvPr/>
        </p:nvSpPr>
        <p:spPr>
          <a:xfrm>
            <a:off x="2874600" y="2019960"/>
            <a:ext cx="1883160" cy="669600"/>
          </a:xfrm>
          <a:prstGeom prst="rect">
            <a:avLst/>
          </a:prstGeom>
          <a:solidFill>
            <a:srgbClr val="eeeeee"/>
          </a:solidFill>
          <a:ln w="19080">
            <a:solidFill>
              <a:srgbClr val="990000"/>
            </a:solidFill>
            <a:round/>
          </a:ln>
        </p:spPr>
      </p:sp>
      <p:sp>
        <p:nvSpPr>
          <p:cNvPr id="520" name="CustomShape 10"/>
          <p:cNvSpPr/>
          <p:nvPr/>
        </p:nvSpPr>
        <p:spPr>
          <a:xfrm>
            <a:off x="1465200" y="4423680"/>
            <a:ext cx="1081800" cy="546480"/>
          </a:xfrm>
          <a:prstGeom prst="rect">
            <a:avLst/>
          </a:prstGeom>
        </p:spPr>
        <p:txBody>
          <a:bodyPr bIns="91440" lIns="90000" rIns="90000" tIns="91440"/>
          <a:p>
            <a:pPr>
              <a:lnSpc>
                <a:spcPct val="100000"/>
              </a:lnSpc>
            </a:pPr>
            <a:r>
              <a:rPr b="1" lang="en-IN">
                <a:solidFill>
                  <a:srgbClr val="333333"/>
                </a:solidFill>
                <a:latin typeface="Calibri"/>
              </a:rPr>
              <a:t>Sensors</a:t>
            </a:r>
            <a:endParaRPr/>
          </a:p>
        </p:txBody>
      </p:sp>
      <p:sp>
        <p:nvSpPr>
          <p:cNvPr id="521" name="CustomShape 11"/>
          <p:cNvSpPr/>
          <p:nvPr/>
        </p:nvSpPr>
        <p:spPr>
          <a:xfrm>
            <a:off x="1158120" y="3327120"/>
            <a:ext cx="1695960" cy="588960"/>
          </a:xfrm>
          <a:prstGeom prst="rect">
            <a:avLst/>
          </a:prstGeom>
        </p:spPr>
        <p:txBody>
          <a:bodyPr bIns="91440" lIns="90000" rIns="90000" tIns="91440"/>
          <a:p>
            <a:pPr algn="ctr">
              <a:lnSpc>
                <a:spcPct val="100000"/>
              </a:lnSpc>
            </a:pPr>
            <a:r>
              <a:rPr b="1" lang="en-IN">
                <a:solidFill>
                  <a:srgbClr val="333333"/>
                </a:solidFill>
                <a:latin typeface="Calibri"/>
              </a:rPr>
              <a:t>Handheld   device</a:t>
            </a:r>
            <a:endParaRPr/>
          </a:p>
        </p:txBody>
      </p:sp>
      <p:sp>
        <p:nvSpPr>
          <p:cNvPr id="522" name="CustomShape 12"/>
          <p:cNvSpPr/>
          <p:nvPr/>
        </p:nvSpPr>
        <p:spPr>
          <a:xfrm>
            <a:off x="1367640" y="2438280"/>
            <a:ext cx="1282320" cy="546480"/>
          </a:xfrm>
          <a:prstGeom prst="rect">
            <a:avLst/>
          </a:prstGeom>
        </p:spPr>
        <p:txBody>
          <a:bodyPr bIns="91440" lIns="90000" rIns="90000" tIns="91440"/>
          <a:p>
            <a:pPr>
              <a:lnSpc>
                <a:spcPct val="100000"/>
              </a:lnSpc>
            </a:pPr>
            <a:r>
              <a:rPr b="1" lang="en-IN">
                <a:solidFill>
                  <a:srgbClr val="333333"/>
                </a:solidFill>
                <a:latin typeface="Calibri"/>
              </a:rPr>
              <a:t>Bombeiro</a:t>
            </a:r>
            <a:endParaRPr/>
          </a:p>
        </p:txBody>
      </p:sp>
      <p:sp>
        <p:nvSpPr>
          <p:cNvPr id="523" name="CustomShape 13"/>
          <p:cNvSpPr/>
          <p:nvPr/>
        </p:nvSpPr>
        <p:spPr>
          <a:xfrm>
            <a:off x="3490920" y="1289880"/>
            <a:ext cx="5085720" cy="1580400"/>
          </a:xfrm>
          <a:prstGeom prst="rect">
            <a:avLst/>
          </a:prstGeom>
        </p:spPr>
        <p:txBody>
          <a:bodyPr bIns="91440" lIns="90000" rIns="90000" tIns="91440"/>
          <a:p>
            <a:pPr>
              <a:lnSpc>
                <a:spcPct val="100000"/>
              </a:lnSpc>
            </a:pPr>
            <a:r>
              <a:rPr b="1" lang="en-IN" sz="3000">
                <a:solidFill>
                  <a:srgbClr val="222222"/>
                </a:solidFill>
                <a:latin typeface="Calibri"/>
              </a:rPr>
              <a:t>What influences the agent </a:t>
            </a:r>
            <a:endParaRPr/>
          </a:p>
          <a:p>
            <a:pPr>
              <a:lnSpc>
                <a:spcPct val="100000"/>
              </a:lnSpc>
            </a:pPr>
            <a:r>
              <a:rPr b="1" lang="en-IN" sz="3000">
                <a:solidFill>
                  <a:srgbClr val="222222"/>
                </a:solidFill>
                <a:latin typeface="Calibri"/>
              </a:rPr>
              <a:t>to do what it is asked for?</a:t>
            </a:r>
            <a:endParaRPr/>
          </a:p>
        </p:txBody>
      </p:sp>
      <p:sp>
        <p:nvSpPr>
          <p:cNvPr id="524" name="CustomShape 14"/>
          <p:cNvSpPr/>
          <p:nvPr/>
        </p:nvSpPr>
        <p:spPr>
          <a:xfrm>
            <a:off x="1568520" y="1411200"/>
            <a:ext cx="1282320" cy="546480"/>
          </a:xfrm>
          <a:prstGeom prst="rect">
            <a:avLst/>
          </a:prstGeom>
        </p:spPr>
        <p:txBody>
          <a:bodyPr bIns="91440" lIns="90000" rIns="90000" tIns="91440"/>
          <a:p>
            <a:pPr>
              <a:lnSpc>
                <a:spcPct val="100000"/>
              </a:lnSpc>
            </a:pPr>
            <a:r>
              <a:rPr b="1" lang="en-IN">
                <a:solidFill>
                  <a:srgbClr val="333333"/>
                </a:solidFill>
                <a:latin typeface="Calibri"/>
              </a:rPr>
              <a:t>Agent</a:t>
            </a:r>
            <a:endParaRPr/>
          </a:p>
        </p:txBody>
      </p:sp>
      <p:sp>
        <p:nvSpPr>
          <p:cNvPr id="525" name="CustomShape 15"/>
          <p:cNvSpPr/>
          <p:nvPr/>
        </p:nvSpPr>
        <p:spPr>
          <a:xfrm>
            <a:off x="2005560" y="2015280"/>
            <a:ext cx="360" cy="355680"/>
          </a:xfrm>
          <a:prstGeom prst="straightConnector1">
            <a:avLst/>
          </a:prstGeom>
          <a:ln w="19080">
            <a:solidFill>
              <a:srgbClr val="990000"/>
            </a:solidFill>
            <a:round/>
            <a:tailEnd len="med" type="triangle" w="med"/>
          </a:ln>
        </p:spPr>
      </p:sp>
      <p:sp>
        <p:nvSpPr>
          <p:cNvPr id="526" name="CustomShape 16"/>
          <p:cNvSpPr/>
          <p:nvPr/>
        </p:nvSpPr>
        <p:spPr>
          <a:xfrm>
            <a:off x="2079360" y="4076280"/>
            <a:ext cx="360" cy="286560"/>
          </a:xfrm>
          <a:prstGeom prst="straightConnector1">
            <a:avLst/>
          </a:prstGeom>
          <a:ln w="19080">
            <a:solidFill>
              <a:srgbClr val="990000"/>
            </a:solidFill>
            <a:round/>
            <a:tailEnd len="med" type="triangle" w="med"/>
          </a:ln>
        </p:spPr>
      </p:sp>
      <p:sp>
        <p:nvSpPr>
          <p:cNvPr id="527" name="CustomShape 17"/>
          <p:cNvSpPr/>
          <p:nvPr/>
        </p:nvSpPr>
        <p:spPr>
          <a:xfrm>
            <a:off x="2079360" y="4971240"/>
            <a:ext cx="360" cy="351000"/>
          </a:xfrm>
          <a:prstGeom prst="straightConnector1">
            <a:avLst/>
          </a:prstGeom>
          <a:ln w="19080">
            <a:solidFill>
              <a:srgbClr val="990000"/>
            </a:solidFill>
            <a:round/>
            <a:tailEnd len="med" type="triangle" w="med"/>
          </a:ln>
        </p:spPr>
      </p:sp>
      <p:sp>
        <p:nvSpPr>
          <p:cNvPr id="528" name="CustomShape 18"/>
          <p:cNvSpPr/>
          <p:nvPr/>
        </p:nvSpPr>
        <p:spPr>
          <a:xfrm>
            <a:off x="3769200" y="2468520"/>
            <a:ext cx="3084840" cy="2306520"/>
          </a:xfrm>
          <a:prstGeom prst="rect">
            <a:avLst/>
          </a:prstGeom>
        </p:spPr>
        <p:txBody>
          <a:bodyPr bIns="91440" lIns="90000" rIns="90000" tIns="91440"/>
          <a:p>
            <a:pPr>
              <a:lnSpc>
                <a:spcPct val="100000"/>
              </a:lnSpc>
              <a:buSzPct val="116000"/>
              <a:buFont typeface="Arial"/>
              <a:buChar char="•"/>
            </a:pPr>
            <a:r>
              <a:rPr lang="en-IN" sz="2000">
                <a:solidFill>
                  <a:srgbClr val="333333"/>
                </a:solidFill>
                <a:latin typeface="Calibri"/>
              </a:rPr>
              <a:t>Smoke</a:t>
            </a:r>
            <a:endParaRPr/>
          </a:p>
          <a:p>
            <a:pPr>
              <a:lnSpc>
                <a:spcPct val="100000"/>
              </a:lnSpc>
              <a:buSzPct val="116000"/>
              <a:buFont typeface="Arial"/>
              <a:buChar char="•"/>
            </a:pPr>
            <a:r>
              <a:rPr lang="en-IN" sz="2000">
                <a:solidFill>
                  <a:srgbClr val="333333"/>
                </a:solidFill>
                <a:latin typeface="Calibri"/>
              </a:rPr>
              <a:t>Fire </a:t>
            </a:r>
            <a:endParaRPr/>
          </a:p>
          <a:p>
            <a:pPr>
              <a:lnSpc>
                <a:spcPct val="100000"/>
              </a:lnSpc>
              <a:buSzPct val="116000"/>
              <a:buFont typeface="Arial"/>
              <a:buChar char="•"/>
            </a:pPr>
            <a:r>
              <a:rPr lang="en-IN" sz="2000">
                <a:solidFill>
                  <a:srgbClr val="333333"/>
                </a:solidFill>
                <a:latin typeface="Calibri"/>
              </a:rPr>
              <a:t>Victims</a:t>
            </a:r>
            <a:endParaRPr/>
          </a:p>
          <a:p>
            <a:pPr>
              <a:lnSpc>
                <a:spcPct val="100000"/>
              </a:lnSpc>
              <a:buSzPct val="116000"/>
              <a:buFont typeface="Arial"/>
              <a:buChar char="•"/>
            </a:pPr>
            <a:r>
              <a:rPr lang="en-IN" sz="2000">
                <a:solidFill>
                  <a:srgbClr val="333333"/>
                </a:solidFill>
                <a:latin typeface="Calibri"/>
              </a:rPr>
              <a:t>Air contamination</a:t>
            </a:r>
            <a:endParaRPr/>
          </a:p>
          <a:p>
            <a:pPr>
              <a:lnSpc>
                <a:spcPct val="100000"/>
              </a:lnSpc>
              <a:buSzPct val="116000"/>
              <a:buFont typeface="Arial"/>
              <a:buChar char="•"/>
            </a:pPr>
            <a:r>
              <a:rPr lang="en-IN" sz="2000">
                <a:solidFill>
                  <a:srgbClr val="333333"/>
                </a:solidFill>
                <a:latin typeface="Calibri"/>
              </a:rPr>
              <a:t>Network</a:t>
            </a:r>
            <a:endParaRPr/>
          </a:p>
          <a:p>
            <a:pPr>
              <a:lnSpc>
                <a:spcPct val="100000"/>
              </a:lnSpc>
              <a:buSzPct val="116000"/>
              <a:buFont typeface="Arial"/>
              <a:buChar char="•"/>
            </a:pPr>
            <a:r>
              <a:rPr lang="en-IN" sz="2000">
                <a:solidFill>
                  <a:srgbClr val="333333"/>
                </a:solidFill>
                <a:latin typeface="Calibri"/>
              </a:rPr>
              <a:t>ARICA</a:t>
            </a:r>
            <a:endParaRPr/>
          </a:p>
          <a:p>
            <a:pPr>
              <a:lnSpc>
                <a:spcPct val="100000"/>
              </a:lnSpc>
              <a:buSzPct val="116000"/>
              <a:buFont typeface="Arial"/>
              <a:buChar char="•"/>
            </a:pPr>
            <a:r>
              <a:rPr lang="en-IN" sz="2000">
                <a:solidFill>
                  <a:srgbClr val="333333"/>
                </a:solidFill>
                <a:latin typeface="Calibri"/>
              </a:rPr>
              <a:t>Orders from CCO</a:t>
            </a:r>
            <a:endParaRPr/>
          </a:p>
        </p:txBody>
      </p:sp>
      <p:sp>
        <p:nvSpPr>
          <p:cNvPr id="529" name="CustomShape 19"/>
          <p:cNvSpPr/>
          <p:nvPr/>
        </p:nvSpPr>
        <p:spPr>
          <a:xfrm>
            <a:off x="1994400" y="3063600"/>
            <a:ext cx="11160" cy="263160"/>
          </a:xfrm>
          <a:prstGeom prst="straightConnector1">
            <a:avLst/>
          </a:prstGeom>
          <a:ln w="19080">
            <a:solidFill>
              <a:srgbClr val="990000"/>
            </a:solidFill>
            <a:round/>
            <a:tailEnd len="med" type="triangle" w="med"/>
          </a:ln>
        </p:spPr>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0"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CCO: Context (Eduardo Martins)</a:t>
            </a:r>
            <a:endParaRPr/>
          </a:p>
        </p:txBody>
      </p:sp>
      <p:sp>
        <p:nvSpPr>
          <p:cNvPr id="531" name="CustomShape 2"/>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532" name="CustomShape 3"/>
          <p:cNvSpPr/>
          <p:nvPr/>
        </p:nvSpPr>
        <p:spPr>
          <a:xfrm>
            <a:off x="8305920" y="6072480"/>
            <a:ext cx="761400" cy="251280"/>
          </a:xfrm>
          <a:prstGeom prst="rect">
            <a:avLst/>
          </a:prstGeom>
        </p:spPr>
        <p:txBody>
          <a:bodyPr anchor="ctr" bIns="45000" lIns="90000" rIns="90000" tIns="45000"/>
          <a:p>
            <a:pPr algn="r">
              <a:lnSpc>
                <a:spcPct val="100000"/>
              </a:lnSpc>
            </a:pPr>
            <a:fld id="{01111111-F131-4101-9161-E1B181C161B1}" type="slidenum">
              <a:rPr b="1" lang="en-IN" sz="1100">
                <a:solidFill>
                  <a:srgbClr val="df3832"/>
                </a:solidFill>
                <a:latin typeface="Trebuchet MS"/>
              </a:rPr>
              <a:t>&lt;number&gt;</a:t>
            </a:fld>
            <a:endParaRPr/>
          </a:p>
        </p:txBody>
      </p:sp>
      <p:sp>
        <p:nvSpPr>
          <p:cNvPr id="533" name="CustomShape 4"/>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b="1" lang="en-IN">
                <a:solidFill>
                  <a:srgbClr val="333333"/>
                </a:solidFill>
                <a:latin typeface="Trebuchet MS"/>
              </a:rPr>
              <a:t>Firefighters and robots location </a:t>
            </a:r>
            <a:r>
              <a:rPr lang="en-IN">
                <a:solidFill>
                  <a:srgbClr val="333333"/>
                </a:solidFill>
                <a:latin typeface="Trebuchet MS"/>
              </a:rPr>
              <a:t>(</a:t>
            </a:r>
            <a:r>
              <a:rPr lang="en-IN" sz="1200">
                <a:solidFill>
                  <a:srgbClr val="333333"/>
                </a:solidFill>
                <a:latin typeface="Trebuchet MS"/>
              </a:rPr>
              <a:t>prevent agents moving towards hazardous conditions and allow na alternative safe egress if needed)</a:t>
            </a:r>
            <a:endParaRPr/>
          </a:p>
          <a:p>
            <a:pPr>
              <a:lnSpc>
                <a:spcPct val="100000"/>
              </a:lnSpc>
              <a:buFont charset="2" typeface="Wingdings"/>
              <a:buChar char=""/>
            </a:pPr>
            <a:r>
              <a:rPr b="1" lang="en-IN" sz="1200">
                <a:solidFill>
                  <a:srgbClr val="333333"/>
                </a:solidFill>
                <a:latin typeface="Trebuchet MS"/>
              </a:rPr>
              <a:t>Building characteristics </a:t>
            </a:r>
            <a:r>
              <a:rPr lang="en-IN" sz="1200">
                <a:solidFill>
                  <a:srgbClr val="333333"/>
                </a:solidFill>
                <a:latin typeface="Trebuchet MS"/>
              </a:rPr>
              <a:t>(construction materials, egress locations and eventual hazardous materials existence and location)</a:t>
            </a:r>
            <a:endParaRPr/>
          </a:p>
          <a:p>
            <a:pPr>
              <a:lnSpc>
                <a:spcPct val="100000"/>
              </a:lnSpc>
              <a:buFont charset="2" typeface="Wingdings"/>
              <a:buChar char=""/>
            </a:pPr>
            <a:r>
              <a:rPr b="1" lang="en-IN" sz="1200">
                <a:solidFill>
                  <a:srgbClr val="333333"/>
                </a:solidFill>
                <a:latin typeface="Trebuchet MS"/>
              </a:rPr>
              <a:t>Heat characteristics </a:t>
            </a:r>
            <a:r>
              <a:rPr lang="en-IN" sz="1200">
                <a:solidFill>
                  <a:srgbClr val="333333"/>
                </a:solidFill>
                <a:latin typeface="Trebuchet MS"/>
              </a:rPr>
              <a:t>(temperature variations, pyrolisis, crazing windows glazing, condensation in window, bubbling paint)</a:t>
            </a:r>
            <a:endParaRPr/>
          </a:p>
          <a:p>
            <a:pPr>
              <a:lnSpc>
                <a:spcPct val="100000"/>
              </a:lnSpc>
              <a:buFont charset="2" typeface="Wingdings"/>
              <a:buChar char=""/>
            </a:pPr>
            <a:r>
              <a:rPr b="1" lang="en-IN" sz="1200">
                <a:solidFill>
                  <a:srgbClr val="333333"/>
                </a:solidFill>
                <a:latin typeface="Trebuchet MS"/>
              </a:rPr>
              <a:t>Smoke characteristics and airtrack variations </a:t>
            </a:r>
            <a:r>
              <a:rPr lang="en-IN" sz="1200">
                <a:solidFill>
                  <a:srgbClr val="333333"/>
                </a:solidFill>
                <a:latin typeface="Trebuchet MS"/>
              </a:rPr>
              <a:t>(neutral level, color physical density and location, direction, velocity and flow)</a:t>
            </a:r>
            <a:endParaRPr/>
          </a:p>
          <a:p>
            <a:pPr>
              <a:lnSpc>
                <a:spcPct val="100000"/>
              </a:lnSpc>
              <a:buFont charset="2" typeface="Wingdings"/>
              <a:buChar char=""/>
            </a:pPr>
            <a:r>
              <a:rPr b="1" lang="en-IN" sz="1200">
                <a:solidFill>
                  <a:srgbClr val="333333"/>
                </a:solidFill>
                <a:latin typeface="Trebuchet MS"/>
              </a:rPr>
              <a:t>Flame location and development state </a:t>
            </a:r>
            <a:r>
              <a:rPr lang="en-IN" sz="1200">
                <a:solidFill>
                  <a:srgbClr val="333333"/>
                </a:solidFill>
                <a:latin typeface="Trebuchet MS"/>
              </a:rPr>
              <a:t>(Location, size and color, flashes recognition and rollover events)</a:t>
            </a:r>
            <a:endParaRPr/>
          </a:p>
          <a:p>
            <a:pPr>
              <a:lnSpc>
                <a:spcPct val="100000"/>
              </a:lnSpc>
              <a:buFont charset="2" typeface="Wingdings"/>
              <a:buChar char=""/>
            </a:pPr>
            <a:r>
              <a:rPr b="1" lang="en-IN" sz="1200">
                <a:solidFill>
                  <a:srgbClr val="333333"/>
                </a:solidFill>
                <a:latin typeface="Trebuchet MS"/>
              </a:rPr>
              <a:t>Victims location.</a:t>
            </a:r>
            <a:endParaRPr/>
          </a:p>
          <a:p>
            <a:pPr>
              <a:lnSpc>
                <a:spcPct val="100000"/>
              </a:lnSpc>
            </a:pP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1819440" y="2119320"/>
            <a:ext cx="5504760" cy="4128480"/>
          </a:xfrm>
          <a:prstGeom prst="rect">
            <a:avLst/>
          </a:prstGeom>
          <a:solidFill>
            <a:srgbClr val="e8d0cf"/>
          </a:solidFill>
        </p:spPr>
      </p:sp>
      <p:sp>
        <p:nvSpPr>
          <p:cNvPr id="140" name="CustomShape 2"/>
          <p:cNvSpPr/>
          <p:nvPr/>
        </p:nvSpPr>
        <p:spPr>
          <a:xfrm>
            <a:off x="1336680" y="3358080"/>
            <a:ext cx="1558440" cy="1650960"/>
          </a:xfrm>
          <a:prstGeom prst="rect">
            <a:avLst/>
          </a:prstGeom>
          <a:solidFill>
            <a:srgbClr val="ae4845"/>
          </a:solidFill>
          <a:ln w="25560">
            <a:solidFill>
              <a:srgbClr val="ffffff"/>
            </a:solidFill>
            <a:round/>
          </a:ln>
        </p:spPr>
        <p:txBody>
          <a:bodyPr anchor="ctr" bIns="53280" lIns="53280" rIns="53280" tIns="53280"/>
          <a:p>
            <a:pPr algn="ctr">
              <a:lnSpc>
                <a:spcPct val="90000"/>
              </a:lnSpc>
            </a:pPr>
            <a:r>
              <a:rPr lang="en-IN" sz="1400">
                <a:solidFill>
                  <a:srgbClr val="ffffff"/>
                </a:solidFill>
                <a:latin typeface="Calibri"/>
              </a:rPr>
              <a:t>Identify context at agent level, cooperation level and global level.</a:t>
            </a:r>
            <a:endParaRPr/>
          </a:p>
        </p:txBody>
      </p:sp>
      <p:sp>
        <p:nvSpPr>
          <p:cNvPr id="141" name="CustomShape 3"/>
          <p:cNvSpPr/>
          <p:nvPr/>
        </p:nvSpPr>
        <p:spPr>
          <a:xfrm>
            <a:off x="2977200" y="3348000"/>
            <a:ext cx="1558440" cy="1650960"/>
          </a:xfrm>
          <a:prstGeom prst="rect">
            <a:avLst/>
          </a:prstGeom>
          <a:solidFill>
            <a:srgbClr val="be6361"/>
          </a:solidFill>
          <a:ln w="25560">
            <a:solidFill>
              <a:srgbClr val="ffffff"/>
            </a:solidFill>
            <a:round/>
          </a:ln>
        </p:spPr>
        <p:txBody>
          <a:bodyPr anchor="ctr" bIns="53280" lIns="53280" rIns="53280" tIns="53280"/>
          <a:p>
            <a:pPr algn="ctr">
              <a:lnSpc>
                <a:spcPct val="90000"/>
              </a:lnSpc>
            </a:pPr>
            <a:r>
              <a:rPr lang="en-IN" sz="1300">
                <a:solidFill>
                  <a:srgbClr val="ffffff"/>
                </a:solidFill>
                <a:latin typeface="Calibri"/>
              </a:rPr>
              <a:t>For each level we must enumerate information about environment, mission and self-characteristics.</a:t>
            </a:r>
            <a:endParaRPr/>
          </a:p>
        </p:txBody>
      </p:sp>
      <p:sp>
        <p:nvSpPr>
          <p:cNvPr id="142" name="CustomShape 4"/>
          <p:cNvSpPr/>
          <p:nvPr/>
        </p:nvSpPr>
        <p:spPr>
          <a:xfrm>
            <a:off x="4574880" y="3358080"/>
            <a:ext cx="1744920" cy="1650960"/>
          </a:xfrm>
          <a:prstGeom prst="rect">
            <a:avLst/>
          </a:prstGeom>
          <a:solidFill>
            <a:srgbClr val="ca8281"/>
          </a:solidFill>
          <a:ln w="25560">
            <a:solidFill>
              <a:srgbClr val="ffffff"/>
            </a:solidFill>
            <a:round/>
          </a:ln>
        </p:spPr>
        <p:txBody>
          <a:bodyPr anchor="ctr" bIns="53280" lIns="53280" rIns="53280" tIns="53280"/>
          <a:p>
            <a:pPr algn="ctr">
              <a:lnSpc>
                <a:spcPct val="90000"/>
              </a:lnSpc>
            </a:pPr>
            <a:r>
              <a:rPr lang="en-IN" sz="1400">
                <a:solidFill>
                  <a:srgbClr val="ffffff"/>
                </a:solidFill>
                <a:latin typeface="Calibri"/>
              </a:rPr>
              <a:t>For each task we want to operationalize this information must be elicitated at the different levels.</a:t>
            </a:r>
            <a:endParaRPr/>
          </a:p>
        </p:txBody>
      </p:sp>
      <p:sp>
        <p:nvSpPr>
          <p:cNvPr id="143" name="CustomShape 5"/>
          <p:cNvSpPr/>
          <p:nvPr/>
        </p:nvSpPr>
        <p:spPr>
          <a:xfrm>
            <a:off x="6356160" y="3358080"/>
            <a:ext cx="2031480" cy="1609560"/>
          </a:xfrm>
          <a:prstGeom prst="rect">
            <a:avLst/>
          </a:prstGeom>
          <a:solidFill>
            <a:srgbClr val="d6a1a0"/>
          </a:solidFill>
          <a:ln w="25560">
            <a:solidFill>
              <a:srgbClr val="ffffff"/>
            </a:solidFill>
            <a:round/>
          </a:ln>
        </p:spPr>
        <p:txBody>
          <a:bodyPr bIns="53280" lIns="53280" rIns="53280" tIns="53280"/>
          <a:p>
            <a:pPr>
              <a:lnSpc>
                <a:spcPct val="90000"/>
              </a:lnSpc>
            </a:pPr>
            <a:r>
              <a:rPr lang="en-IN" sz="1400" u="sng">
                <a:solidFill>
                  <a:srgbClr val="ffffff"/>
                </a:solidFill>
                <a:latin typeface="Calibri"/>
              </a:rPr>
              <a:t>Conclusion</a:t>
            </a:r>
            <a:r>
              <a:rPr lang="en-IN" sz="1400">
                <a:solidFill>
                  <a:srgbClr val="ffffff"/>
                </a:solidFill>
                <a:latin typeface="Calibri"/>
              </a:rPr>
              <a:t>: Iterative process with 3 phases for each iteration</a:t>
            </a:r>
            <a:endParaRPr/>
          </a:p>
          <a:p>
            <a:pPr lvl="1">
              <a:lnSpc>
                <a:spcPct val="90000"/>
              </a:lnSpc>
              <a:buFont typeface="StarSymbol"/>
              <a:buChar char="l"/>
            </a:pPr>
            <a:r>
              <a:rPr lang="en-IN" sz="1100">
                <a:solidFill>
                  <a:srgbClr val="ffffff"/>
                </a:solidFill>
                <a:latin typeface="Calibri"/>
              </a:rPr>
              <a:t>Each iteration corresponds to a full analysis for one task</a:t>
            </a:r>
            <a:endParaRPr/>
          </a:p>
        </p:txBody>
      </p:sp>
      <p:sp>
        <p:nvSpPr>
          <p:cNvPr id="144" name="CustomShape 6"/>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45" name="CustomShape 7"/>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Objectives</a:t>
            </a:r>
            <a:endParaRPr/>
          </a:p>
        </p:txBody>
      </p:sp>
      <p:sp>
        <p:nvSpPr>
          <p:cNvPr id="146" name="CustomShape 8"/>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47" name="CustomShape 9"/>
          <p:cNvSpPr/>
          <p:nvPr/>
        </p:nvSpPr>
        <p:spPr>
          <a:xfrm>
            <a:off x="8305920" y="6072480"/>
            <a:ext cx="761400" cy="251280"/>
          </a:xfrm>
          <a:prstGeom prst="rect">
            <a:avLst/>
          </a:prstGeom>
        </p:spPr>
        <p:txBody>
          <a:bodyPr anchor="ctr" bIns="45000" lIns="90000" rIns="90000" tIns="45000"/>
          <a:p>
            <a:pPr algn="r">
              <a:lnSpc>
                <a:spcPct val="100000"/>
              </a:lnSpc>
            </a:pPr>
            <a:fld id="{D121E1A1-F1F1-4141-91E1-21513141E1F1}" type="slidenum">
              <a:rPr b="1" lang="en-IN" sz="1100">
                <a:solidFill>
                  <a:srgbClr val="df3832"/>
                </a:solidFill>
                <a:latin typeface="Trebuchet MS"/>
              </a:rPr>
              <a:t>&lt;number&gt;</a:t>
            </a:fld>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49"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Methodology</a:t>
            </a:r>
            <a:endParaRPr/>
          </a:p>
        </p:txBody>
      </p:sp>
      <p:sp>
        <p:nvSpPr>
          <p:cNvPr id="150"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51" name="CustomShape 4"/>
          <p:cNvSpPr/>
          <p:nvPr/>
        </p:nvSpPr>
        <p:spPr>
          <a:xfrm>
            <a:off x="8305920" y="6072480"/>
            <a:ext cx="761400" cy="251280"/>
          </a:xfrm>
          <a:prstGeom prst="rect">
            <a:avLst/>
          </a:prstGeom>
        </p:spPr>
        <p:txBody>
          <a:bodyPr anchor="ctr" bIns="45000" lIns="90000" rIns="90000" tIns="45000"/>
          <a:p>
            <a:pPr algn="r">
              <a:lnSpc>
                <a:spcPct val="100000"/>
              </a:lnSpc>
            </a:pPr>
            <a:fld id="{914171B1-C1F1-4161-A1D1-A16181D1E171}" type="slidenum">
              <a:rPr b="1" lang="en-IN" sz="1100">
                <a:solidFill>
                  <a:srgbClr val="df3832"/>
                </a:solidFill>
                <a:latin typeface="Trebuchet MS"/>
              </a:rPr>
              <a:t>&lt;number&gt;</a:t>
            </a:fld>
            <a:endParaRPr/>
          </a:p>
        </p:txBody>
      </p:sp>
      <p:sp>
        <p:nvSpPr>
          <p:cNvPr id="152" name="CustomShape 5"/>
          <p:cNvSpPr/>
          <p:nvPr/>
        </p:nvSpPr>
        <p:spPr>
          <a:xfrm>
            <a:off x="3619440" y="2209680"/>
            <a:ext cx="1904400" cy="913680"/>
          </a:xfrm>
          <a:prstGeom prst="rect">
            <a:avLst/>
          </a:prstGeom>
          <a:gradFill>
            <a:gsLst>
              <a:gs pos="0">
                <a:srgbClr val="eeeeee"/>
              </a:gs>
              <a:gs pos="50000">
                <a:srgbClr val="bebebe"/>
              </a:gs>
              <a:gs pos="100000">
                <a:srgbClr val="eeeeee"/>
              </a:gs>
            </a:gsLst>
            <a:lin ang="16200000"/>
          </a:gradFill>
          <a:ln w="9360">
            <a:solidFill>
              <a:srgbClr val="313131"/>
            </a:solidFill>
            <a:round/>
          </a:ln>
        </p:spPr>
        <p:txBody>
          <a:bodyPr anchor="ctr" bIns="45000" lIns="90000" rIns="90000" tIns="45000"/>
          <a:p>
            <a:pPr algn="ctr">
              <a:lnSpc>
                <a:spcPct val="100000"/>
              </a:lnSpc>
            </a:pPr>
            <a:r>
              <a:rPr lang="en-IN">
                <a:solidFill>
                  <a:srgbClr val="333333"/>
                </a:solidFill>
                <a:latin typeface="Calibri"/>
              </a:rPr>
              <a:t>Information elicitation</a:t>
            </a:r>
            <a:endParaRPr/>
          </a:p>
        </p:txBody>
      </p:sp>
      <p:sp>
        <p:nvSpPr>
          <p:cNvPr id="153" name="CustomShape 6"/>
          <p:cNvSpPr/>
          <p:nvPr/>
        </p:nvSpPr>
        <p:spPr>
          <a:xfrm>
            <a:off x="3619440" y="3581280"/>
            <a:ext cx="1904400" cy="913680"/>
          </a:xfrm>
          <a:prstGeom prst="rect">
            <a:avLst/>
          </a:prstGeom>
          <a:gradFill>
            <a:gsLst>
              <a:gs pos="0">
                <a:srgbClr val="eeeeee"/>
              </a:gs>
              <a:gs pos="50000">
                <a:srgbClr val="bebebe"/>
              </a:gs>
              <a:gs pos="100000">
                <a:srgbClr val="eeeeee"/>
              </a:gs>
            </a:gsLst>
            <a:lin ang="16200000"/>
          </a:gradFill>
          <a:ln w="9360">
            <a:solidFill>
              <a:srgbClr val="313131"/>
            </a:solidFill>
            <a:round/>
          </a:ln>
        </p:spPr>
        <p:txBody>
          <a:bodyPr anchor="ctr" bIns="45000" lIns="90000" rIns="90000" tIns="45000"/>
          <a:p>
            <a:pPr algn="ctr">
              <a:lnSpc>
                <a:spcPct val="100000"/>
              </a:lnSpc>
            </a:pPr>
            <a:r>
              <a:rPr lang="en-IN">
                <a:solidFill>
                  <a:srgbClr val="333333"/>
                </a:solidFill>
                <a:latin typeface="Calibri"/>
              </a:rPr>
              <a:t>Table representation</a:t>
            </a:r>
            <a:endParaRPr/>
          </a:p>
        </p:txBody>
      </p:sp>
      <p:sp>
        <p:nvSpPr>
          <p:cNvPr id="154" name="CustomShape 7"/>
          <p:cNvSpPr/>
          <p:nvPr/>
        </p:nvSpPr>
        <p:spPr>
          <a:xfrm>
            <a:off x="3619440" y="4952880"/>
            <a:ext cx="1904400" cy="913680"/>
          </a:xfrm>
          <a:prstGeom prst="rect">
            <a:avLst/>
          </a:prstGeom>
          <a:gradFill>
            <a:gsLst>
              <a:gs pos="0">
                <a:srgbClr val="eeeeee"/>
              </a:gs>
              <a:gs pos="50000">
                <a:srgbClr val="bebebe"/>
              </a:gs>
              <a:gs pos="100000">
                <a:srgbClr val="eeeeee"/>
              </a:gs>
            </a:gsLst>
            <a:lin ang="16200000"/>
          </a:gradFill>
          <a:ln w="9360">
            <a:solidFill>
              <a:srgbClr val="313131"/>
            </a:solidFill>
            <a:round/>
          </a:ln>
        </p:spPr>
        <p:txBody>
          <a:bodyPr anchor="ctr" bIns="45000" lIns="90000" rIns="90000" tIns="45000"/>
          <a:p>
            <a:pPr algn="ctr">
              <a:lnSpc>
                <a:spcPct val="100000"/>
              </a:lnSpc>
            </a:pPr>
            <a:r>
              <a:rPr lang="en-IN">
                <a:solidFill>
                  <a:srgbClr val="333333"/>
                </a:solidFill>
                <a:latin typeface="Calibri"/>
              </a:rPr>
              <a:t>Ontology model</a:t>
            </a:r>
            <a:endParaRPr/>
          </a:p>
        </p:txBody>
      </p:sp>
      <p:sp>
        <p:nvSpPr>
          <p:cNvPr id="155" name="CustomShape 8"/>
          <p:cNvSpPr/>
          <p:nvPr/>
        </p:nvSpPr>
        <p:spPr>
          <a:xfrm>
            <a:off x="4572000" y="3124080"/>
            <a:ext cx="360" cy="456480"/>
          </a:xfrm>
          <a:prstGeom prst="straightConnector1">
            <a:avLst/>
          </a:prstGeom>
          <a:ln w="38160">
            <a:solidFill>
              <a:srgbClr val="313131"/>
            </a:solidFill>
            <a:round/>
            <a:tailEnd len="med" type="triangle" w="med"/>
          </a:ln>
        </p:spPr>
      </p:sp>
      <p:sp>
        <p:nvSpPr>
          <p:cNvPr id="156" name="CustomShape 9"/>
          <p:cNvSpPr/>
          <p:nvPr/>
        </p:nvSpPr>
        <p:spPr>
          <a:xfrm>
            <a:off x="4572000" y="4495680"/>
            <a:ext cx="360" cy="456480"/>
          </a:xfrm>
          <a:prstGeom prst="straightConnector1">
            <a:avLst/>
          </a:prstGeom>
          <a:ln w="38160">
            <a:solidFill>
              <a:srgbClr val="313131"/>
            </a:solidFill>
            <a:round/>
            <a:tailEnd len="med" type="triangle" w="me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58"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1400">
                <a:solidFill>
                  <a:srgbClr val="333333"/>
                </a:solidFill>
                <a:latin typeface="Trebuchet MS"/>
              </a:rPr>
              <a:t>Information elicitation (from BSC meeting)</a:t>
            </a:r>
            <a:endParaRPr/>
          </a:p>
          <a:p>
            <a:pPr lvl="1">
              <a:lnSpc>
                <a:spcPct val="150000"/>
              </a:lnSpc>
              <a:buSzPct val="90000"/>
              <a:buFont typeface="Arial"/>
              <a:buChar char="•"/>
            </a:pPr>
            <a:r>
              <a:rPr lang="en-IN" sz="1400">
                <a:solidFill>
                  <a:srgbClr val="333333"/>
                </a:solidFill>
                <a:latin typeface="Trebuchet MS"/>
              </a:rPr>
              <a:t>Location</a:t>
            </a:r>
            <a:endParaRPr/>
          </a:p>
          <a:p>
            <a:pPr lvl="1">
              <a:lnSpc>
                <a:spcPct val="150000"/>
              </a:lnSpc>
              <a:buSzPct val="90000"/>
              <a:buFont typeface="Arial"/>
              <a:buChar char="•"/>
            </a:pPr>
            <a:r>
              <a:rPr lang="en-IN" sz="1400">
                <a:solidFill>
                  <a:srgbClr val="333333"/>
                </a:solidFill>
                <a:latin typeface="Trebuchet MS"/>
              </a:rPr>
              <a:t>Fire class</a:t>
            </a:r>
            <a:endParaRPr/>
          </a:p>
          <a:p>
            <a:pPr lvl="1">
              <a:lnSpc>
                <a:spcPct val="150000"/>
              </a:lnSpc>
              <a:buSzPct val="90000"/>
              <a:buFont typeface="Arial"/>
              <a:buChar char="•"/>
            </a:pPr>
            <a:r>
              <a:rPr lang="en-IN" sz="1400">
                <a:solidFill>
                  <a:srgbClr val="333333"/>
                </a:solidFill>
                <a:latin typeface="Trebuchet MS"/>
              </a:rPr>
              <a:t>Infrastructure characteristics (e.g. Types of inflamable materials in the building)</a:t>
            </a:r>
            <a:endParaRPr/>
          </a:p>
          <a:p>
            <a:pPr lvl="1">
              <a:lnSpc>
                <a:spcPct val="150000"/>
              </a:lnSpc>
              <a:buSzPct val="90000"/>
              <a:buFont typeface="Arial"/>
              <a:buChar char="•"/>
            </a:pPr>
            <a:r>
              <a:rPr lang="en-IN" sz="1400">
                <a:solidFill>
                  <a:srgbClr val="333333"/>
                </a:solidFill>
                <a:latin typeface="Trebuchet MS"/>
              </a:rPr>
              <a:t>On-site (outside) visual information (e.g. Smoke sources, infrastructure characteristics)</a:t>
            </a:r>
            <a:endParaRPr/>
          </a:p>
          <a:p>
            <a:pPr lvl="1">
              <a:lnSpc>
                <a:spcPct val="150000"/>
              </a:lnSpc>
              <a:buSzPct val="90000"/>
              <a:buFont typeface="Arial"/>
              <a:buChar char="•"/>
            </a:pPr>
            <a:r>
              <a:rPr lang="en-IN" sz="1400">
                <a:solidFill>
                  <a:srgbClr val="333333"/>
                </a:solidFill>
                <a:latin typeface="Trebuchet MS"/>
              </a:rPr>
              <a:t>On-site (inside) environmental conditions (e.g. Temperature, smoke concentration, sounds)</a:t>
            </a:r>
            <a:endParaRPr/>
          </a:p>
          <a:p>
            <a:pPr lvl="1">
              <a:lnSpc>
                <a:spcPct val="150000"/>
              </a:lnSpc>
              <a:buSzPct val="90000"/>
              <a:buFont typeface="Arial"/>
              <a:buChar char="•"/>
            </a:pPr>
            <a:r>
              <a:rPr lang="en-IN" sz="1400">
                <a:solidFill>
                  <a:srgbClr val="333333"/>
                </a:solidFill>
                <a:latin typeface="Trebuchet MS"/>
              </a:rPr>
              <a:t>Building utilization schedules (e.g. Working schedule)</a:t>
            </a:r>
            <a:endParaRPr/>
          </a:p>
          <a:p>
            <a:pPr lvl="1">
              <a:lnSpc>
                <a:spcPct val="150000"/>
              </a:lnSpc>
              <a:buSzPct val="90000"/>
              <a:buFont typeface="Arial"/>
              <a:buChar char="•"/>
            </a:pPr>
            <a:r>
              <a:rPr lang="en-IN" sz="1400">
                <a:solidFill>
                  <a:srgbClr val="333333"/>
                </a:solidFill>
                <a:latin typeface="Trebuchet MS"/>
              </a:rPr>
              <a:t>Building topological points-of-interest (e.g. Entrances/exits locations and dimensions, water access points, static obstacles, potential explosion points)</a:t>
            </a:r>
            <a:endParaRPr/>
          </a:p>
          <a:p>
            <a:pPr>
              <a:lnSpc>
                <a:spcPct val="150000"/>
              </a:lnSpc>
            </a:pPr>
            <a:endParaRPr/>
          </a:p>
        </p:txBody>
      </p:sp>
      <p:sp>
        <p:nvSpPr>
          <p:cNvPr id="159"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60" name="CustomShape 4"/>
          <p:cNvSpPr/>
          <p:nvPr/>
        </p:nvSpPr>
        <p:spPr>
          <a:xfrm>
            <a:off x="8305920" y="6072480"/>
            <a:ext cx="761400" cy="251280"/>
          </a:xfrm>
          <a:prstGeom prst="rect">
            <a:avLst/>
          </a:prstGeom>
        </p:spPr>
        <p:txBody>
          <a:bodyPr anchor="ctr" bIns="45000" lIns="90000" rIns="90000" tIns="45000"/>
          <a:p>
            <a:pPr algn="r">
              <a:lnSpc>
                <a:spcPct val="100000"/>
              </a:lnSpc>
            </a:pPr>
            <a:fld id="{F1A151E1-3121-41B1-91A1-E1C181C1F1D1}" type="slidenum">
              <a:rPr b="1" lang="en-IN" sz="1100">
                <a:solidFill>
                  <a:srgbClr val="df3832"/>
                </a:solidFill>
                <a:latin typeface="Trebuchet MS"/>
              </a:rPr>
              <a:t>&lt;number&gt;</a:t>
            </a:fld>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62"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1200">
                <a:solidFill>
                  <a:srgbClr val="333333"/>
                </a:solidFill>
                <a:latin typeface="Trebuchet MS"/>
              </a:rPr>
              <a:t>Information elicitation (from tasks)</a:t>
            </a:r>
            <a:endParaRPr/>
          </a:p>
          <a:p>
            <a:pPr>
              <a:lnSpc>
                <a:spcPct val="120000"/>
              </a:lnSpc>
            </a:pPr>
            <a:endParaRPr/>
          </a:p>
          <a:p>
            <a:pPr lvl="1">
              <a:lnSpc>
                <a:spcPct val="120000"/>
              </a:lnSpc>
              <a:buSzPct val="90000"/>
              <a:buFont charset="2" typeface="Wingdings"/>
              <a:buChar char=""/>
            </a:pPr>
            <a:r>
              <a:rPr lang="en-IN" sz="1200">
                <a:solidFill>
                  <a:srgbClr val="333333"/>
                </a:solidFill>
                <a:latin typeface="Trebuchet MS"/>
              </a:rPr>
              <a:t>Context will be defined as the set of information which influence the performance of an agent while attempting to execute a desired behavior (e.g. task). This means that any set of information will be only considered to be context if it anticipate how the agent should behave when that information is present. </a:t>
            </a:r>
            <a:endParaRPr/>
          </a:p>
          <a:p>
            <a:pPr lvl="1">
              <a:lnSpc>
                <a:spcPct val="120000"/>
              </a:lnSpc>
              <a:buSzPct val="90000"/>
              <a:buFont charset="2" typeface="Wingdings"/>
              <a:buChar char=""/>
            </a:pPr>
            <a:r>
              <a:rPr lang="en-IN" sz="1200">
                <a:solidFill>
                  <a:srgbClr val="333333"/>
                </a:solidFill>
                <a:latin typeface="Trebuchet MS"/>
              </a:rPr>
              <a:t>Making a long story short… For each behavior/task we want to achieve  we must answer “What influences the agent to do what it is asked for?”</a:t>
            </a:r>
            <a:endParaRPr/>
          </a:p>
          <a:p>
            <a:pPr lvl="1">
              <a:lnSpc>
                <a:spcPct val="120000"/>
              </a:lnSpc>
              <a:buSzPct val="90000"/>
              <a:buFont charset="2" typeface="Wingdings"/>
              <a:buChar char=""/>
            </a:pPr>
            <a:r>
              <a:rPr lang="en-IN" sz="1200">
                <a:solidFill>
                  <a:srgbClr val="333333"/>
                </a:solidFill>
                <a:latin typeface="Trebuchet MS"/>
              </a:rPr>
              <a:t>It is expected we can summarize a list of “influences” for each project group. For example, if we want to deploy a MANET, what are the features that influence the agent behavior?</a:t>
            </a:r>
            <a:endParaRPr/>
          </a:p>
          <a:p>
            <a:pPr lvl="1">
              <a:lnSpc>
                <a:spcPct val="100000"/>
              </a:lnSpc>
              <a:buSzPct val="90000"/>
              <a:buFont charset="2" typeface="Wingdings"/>
              <a:buChar char=""/>
            </a:pPr>
            <a:r>
              <a:rPr lang="en-IN" sz="1200">
                <a:solidFill>
                  <a:srgbClr val="333333"/>
                </a:solidFill>
                <a:latin typeface="Trebuchet MS"/>
              </a:rPr>
              <a:t>The agent must know:</a:t>
            </a:r>
            <a:endParaRPr/>
          </a:p>
          <a:p>
            <a:pPr lvl="1">
              <a:lnSpc>
                <a:spcPct val="100000"/>
              </a:lnSpc>
              <a:buSzPct val="90000"/>
              <a:buFont charset="2" typeface="Wingdings"/>
              <a:buChar char=""/>
            </a:pPr>
            <a:r>
              <a:rPr lang="en-IN" sz="1200">
                <a:solidFill>
                  <a:srgbClr val="333333"/>
                </a:solidFill>
                <a:latin typeface="Trebuchet MS"/>
              </a:rPr>
              <a:t>its battery status;</a:t>
            </a:r>
            <a:endParaRPr/>
          </a:p>
          <a:p>
            <a:pPr lvl="1">
              <a:lnSpc>
                <a:spcPct val="100000"/>
              </a:lnSpc>
              <a:buSzPct val="90000"/>
              <a:buFont charset="2" typeface="Wingdings"/>
              <a:buChar char=""/>
            </a:pPr>
            <a:r>
              <a:rPr lang="en-IN" sz="1200">
                <a:solidFill>
                  <a:srgbClr val="333333"/>
                </a:solidFill>
                <a:latin typeface="Trebuchet MS"/>
              </a:rPr>
              <a:t>if it is in range of at least one neighbor;</a:t>
            </a:r>
            <a:endParaRPr/>
          </a:p>
          <a:p>
            <a:pPr lvl="1">
              <a:lnSpc>
                <a:spcPct val="100000"/>
              </a:lnSpc>
              <a:buSzPct val="90000"/>
              <a:buFont charset="2" typeface="Wingdings"/>
              <a:buChar char=""/>
            </a:pPr>
            <a:r>
              <a:rPr lang="en-IN" sz="1200">
                <a:solidFill>
                  <a:srgbClr val="333333"/>
                </a:solidFill>
                <a:latin typeface="Trebuchet MS"/>
              </a:rPr>
              <a:t>what topology is desired for the network;</a:t>
            </a:r>
            <a:endParaRPr/>
          </a:p>
          <a:p>
            <a:pPr lvl="1">
              <a:lnSpc>
                <a:spcPct val="100000"/>
              </a:lnSpc>
              <a:buSzPct val="90000"/>
              <a:buFont charset="2" typeface="Wingdings"/>
              <a:buChar char=""/>
            </a:pPr>
            <a:r>
              <a:rPr lang="en-IN" sz="1200">
                <a:solidFill>
                  <a:srgbClr val="333333"/>
                </a:solidFill>
                <a:latin typeface="Trebuchet MS"/>
              </a:rPr>
              <a:t>what is its role in the group;</a:t>
            </a:r>
            <a:endParaRPr/>
          </a:p>
          <a:p>
            <a:pPr lvl="1">
              <a:lnSpc>
                <a:spcPct val="100000"/>
              </a:lnSpc>
              <a:buSzPct val="90000"/>
              <a:buFont charset="2" typeface="Wingdings"/>
              <a:buChar char=""/>
            </a:pPr>
            <a:r>
              <a:rPr lang="en-IN" sz="1200">
                <a:solidFill>
                  <a:srgbClr val="333333"/>
                </a:solidFill>
                <a:latin typeface="Trebuchet MS"/>
              </a:rPr>
              <a:t>the connectivity level of the network;</a:t>
            </a:r>
            <a:endParaRPr/>
          </a:p>
          <a:p>
            <a:pPr lvl="1">
              <a:lnSpc>
                <a:spcPct val="100000"/>
              </a:lnSpc>
              <a:buSzPct val="90000"/>
              <a:buFont charset="2" typeface="Wingdings"/>
              <a:buChar char=""/>
            </a:pPr>
            <a:r>
              <a:rPr lang="en-IN" sz="1200">
                <a:solidFill>
                  <a:srgbClr val="333333"/>
                </a:solidFill>
                <a:latin typeface="Trebuchet MS"/>
              </a:rPr>
              <a:t>mission status;</a:t>
            </a:r>
            <a:endParaRPr/>
          </a:p>
          <a:p>
            <a:pPr lvl="1">
              <a:lnSpc>
                <a:spcPct val="100000"/>
              </a:lnSpc>
              <a:buSzPct val="90000"/>
              <a:buFont charset="2" typeface="Wingdings"/>
              <a:buChar char=""/>
            </a:pPr>
            <a:r>
              <a:rPr lang="en-IN" sz="1200">
                <a:solidFill>
                  <a:srgbClr val="333333"/>
                </a:solidFill>
                <a:latin typeface="Trebuchet MS"/>
              </a:rPr>
              <a:t>environment conditions nearby and if possible at the goal point.</a:t>
            </a:r>
            <a:endParaRPr/>
          </a:p>
          <a:p>
            <a:pPr lvl="1">
              <a:lnSpc>
                <a:spcPct val="100000"/>
              </a:lnSpc>
              <a:buSzPct val="90000"/>
              <a:buFont charset="2" typeface="Wingdings"/>
              <a:buChar char=""/>
            </a:pPr>
            <a:r>
              <a:rPr lang="en-IN" sz="1200">
                <a:solidFill>
                  <a:srgbClr val="333333"/>
                </a:solidFill>
                <a:latin typeface="Trebuchet MS"/>
              </a:rPr>
              <a:t>…</a:t>
            </a:r>
            <a:endParaRPr/>
          </a:p>
          <a:p>
            <a:pPr>
              <a:lnSpc>
                <a:spcPct val="100000"/>
              </a:lnSpc>
            </a:pPr>
            <a:endParaRPr/>
          </a:p>
        </p:txBody>
      </p:sp>
      <p:sp>
        <p:nvSpPr>
          <p:cNvPr id="163"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64" name="CustomShape 4"/>
          <p:cNvSpPr/>
          <p:nvPr/>
        </p:nvSpPr>
        <p:spPr>
          <a:xfrm>
            <a:off x="8305920" y="6072480"/>
            <a:ext cx="761400" cy="251280"/>
          </a:xfrm>
          <a:prstGeom prst="rect">
            <a:avLst/>
          </a:prstGeom>
        </p:spPr>
        <p:txBody>
          <a:bodyPr anchor="ctr" bIns="45000" lIns="90000" rIns="90000" tIns="45000"/>
          <a:p>
            <a:pPr algn="r">
              <a:lnSpc>
                <a:spcPct val="100000"/>
              </a:lnSpc>
            </a:pPr>
            <a:fld id="{D151D111-11B1-4181-B161-2101A101E121}" type="slidenum">
              <a:rPr b="1" lang="en-IN" sz="1100">
                <a:solidFill>
                  <a:srgbClr val="df3832"/>
                </a:solidFill>
                <a:latin typeface="Trebuchet MS"/>
              </a:rPr>
              <a:t>&lt;number&gt;</a:t>
            </a:fld>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66"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Table representation (scenario information)</a:t>
            </a:r>
            <a:endParaRPr/>
          </a:p>
        </p:txBody>
      </p:sp>
      <p:sp>
        <p:nvSpPr>
          <p:cNvPr id="167"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68" name="CustomShape 4"/>
          <p:cNvSpPr/>
          <p:nvPr/>
        </p:nvSpPr>
        <p:spPr>
          <a:xfrm>
            <a:off x="8305920" y="6072480"/>
            <a:ext cx="761400" cy="251280"/>
          </a:xfrm>
          <a:prstGeom prst="rect">
            <a:avLst/>
          </a:prstGeom>
        </p:spPr>
        <p:txBody>
          <a:bodyPr anchor="ctr" bIns="45000" lIns="90000" rIns="90000" tIns="45000"/>
          <a:p>
            <a:pPr algn="r">
              <a:lnSpc>
                <a:spcPct val="100000"/>
              </a:lnSpc>
            </a:pPr>
            <a:fld id="{E1F18161-E191-4191-8121-11516121E151}" type="slidenum">
              <a:rPr b="1" lang="en-IN" sz="1100">
                <a:solidFill>
                  <a:srgbClr val="df3832"/>
                </a:solidFill>
                <a:latin typeface="Trebuchet MS"/>
              </a:rPr>
              <a:t>&lt;number&gt;</a:t>
            </a:fld>
            <a:endParaRPr/>
          </a:p>
        </p:txBody>
      </p:sp>
      <p:graphicFrame>
        <p:nvGraphicFramePr>
          <p:cNvPr id="169" name="Table 5"/>
          <p:cNvGraphicFramePr/>
          <p:nvPr/>
        </p:nvGraphicFramePr>
        <p:xfrm>
          <a:off x="0" y="1905120"/>
          <a:ext cx="9215640" cy="3638880"/>
        </p:xfrm>
        <a:graphic>
          <a:graphicData uri="http://schemas.openxmlformats.org/drawingml/2006/table">
            <a:tbl>
              <a:tblPr/>
              <a:tblGrid>
                <a:gridCol w="2301120"/>
                <a:gridCol w="2301120"/>
                <a:gridCol w="2054880"/>
                <a:gridCol w="1469160"/>
                <a:gridCol w="1089720"/>
              </a:tblGrid>
              <a:tr h="329400">
                <a:tc>
                  <a:txBody>
                    <a:bodyPr wrap="none"/>
                    <a:p>
                      <a:pPr algn="ctr">
                        <a:lnSpc>
                          <a:spcPct val="100000"/>
                        </a:lnSpc>
                      </a:pPr>
                      <a:r>
                        <a:rPr lang="en-IN" sz="800">
                          <a:solidFill>
                            <a:srgbClr val="333333"/>
                          </a:solidFill>
                          <a:latin typeface="Calibri"/>
                        </a:rPr>
                        <a:t>Scenario (Environment)</a:t>
                      </a:r>
                      <a:endParaRPr/>
                    </a:p>
                  </a:txBody>
                  <a:tcPr/>
                </a:tc>
                <a:tc>
                  <a:txBody>
                    <a:bodyPr wrap="none"/>
                    <a:p>
                      <a:pPr algn="ctr">
                        <a:lnSpc>
                          <a:spcPct val="100000"/>
                        </a:lnSpc>
                      </a:pPr>
                      <a:r>
                        <a:rPr lang="en-IN" sz="800">
                          <a:solidFill>
                            <a:srgbClr val="333333"/>
                          </a:solidFill>
                          <a:latin typeface="Calibri"/>
                        </a:rPr>
                        <a:t>Use Case (Mission)</a:t>
                      </a:r>
                      <a:endParaRPr/>
                    </a:p>
                  </a:txBody>
                  <a:tcPr/>
                </a:tc>
                <a:tc>
                  <a:txBody>
                    <a:bodyPr wrap="none"/>
                    <a:p>
                      <a:pPr algn="ctr">
                        <a:lnSpc>
                          <a:spcPct val="100000"/>
                        </a:lnSpc>
                      </a:pPr>
                      <a:r>
                        <a:rPr lang="en-IN" sz="800">
                          <a:solidFill>
                            <a:srgbClr val="333333"/>
                          </a:solidFill>
                          <a:latin typeface="Calibri"/>
                        </a:rPr>
                        <a:t>Task (Behaviour)</a:t>
                      </a:r>
                      <a:endParaRPr/>
                    </a:p>
                  </a:txBody>
                  <a:tcPr/>
                </a:tc>
                <a:tc>
                  <a:txBody>
                    <a:bodyPr wrap="none"/>
                    <a:p>
                      <a:pPr algn="ctr">
                        <a:lnSpc>
                          <a:spcPct val="100000"/>
                        </a:lnSpc>
                      </a:pPr>
                      <a:r>
                        <a:rPr lang="en-IN" sz="800">
                          <a:solidFill>
                            <a:srgbClr val="333333"/>
                          </a:solidFill>
                          <a:latin typeface="Calibri"/>
                        </a:rPr>
                        <a:t>Requirement</a:t>
                      </a:r>
                      <a:endParaRPr/>
                    </a:p>
                  </a:txBody>
                  <a:tcPr/>
                </a:tc>
                <a:tc>
                  <a:txBody>
                    <a:bodyPr wrap="none"/>
                    <a:p>
                      <a:pPr algn="ctr">
                        <a:lnSpc>
                          <a:spcPct val="100000"/>
                        </a:lnSpc>
                      </a:pPr>
                      <a:r>
                        <a:rPr lang="en-IN" sz="800">
                          <a:solidFill>
                            <a:srgbClr val="333333"/>
                          </a:solidFill>
                          <a:latin typeface="Calibri"/>
                        </a:rPr>
                        <a:t>Equipment (Self-Characteristics)</a:t>
                      </a:r>
                      <a:endParaRPr/>
                    </a:p>
                  </a:txBody>
                  <a:tcPr/>
                </a:tc>
              </a:tr>
              <a:tr h="4165560">
                <a:tc>
                  <a:txBody>
                    <a:bodyPr wrap="none"/>
                    <a:p>
                      <a:pPr algn="ctr">
                        <a:lnSpc>
                          <a:spcPct val="100000"/>
                        </a:lnSpc>
                      </a:pPr>
                      <a:r>
                        <a:rPr lang="en-IN" sz="800">
                          <a:solidFill>
                            <a:srgbClr val="333333"/>
                          </a:solidFill>
                          <a:latin typeface="Calibri"/>
                        </a:rPr>
                        <a:t>sc1 Fire in large basement garage</a:t>
                      </a:r>
                      <a:endParaRPr/>
                    </a:p>
                  </a:txBody>
                  <a:tcPr/>
                </a:tc>
                <a:tc>
                  <a:txBody>
                    <a:bodyPr wrap="none"/>
                    <a:p>
                      <a:pPr algn="ctr">
                        <a:lnSpc>
                          <a:spcPct val="100000"/>
                        </a:lnSpc>
                      </a:pPr>
                      <a:r>
                        <a:rPr lang="en-IN" sz="800">
                          <a:solidFill>
                            <a:srgbClr val="333333"/>
                          </a:solidFill>
                          <a:latin typeface="Calibri"/>
                        </a:rPr>
                        <a:t>uc1.1 Cooperative mapping and exploration through smoke</a:t>
                      </a:r>
                      <a:endParaRPr/>
                    </a:p>
                  </a:txBody>
                  <a:tcPr/>
                </a:tc>
                <a:tc>
                  <a:txBody>
                    <a:bodyPr wrap="none"/>
                    <a:p>
                      <a:pPr>
                        <a:lnSpc>
                          <a:spcPct val="100000"/>
                        </a:lnSpc>
                      </a:pPr>
                      <a:r>
                        <a:rPr lang="en-IN" sz="800">
                          <a:solidFill>
                            <a:srgbClr val="333333"/>
                          </a:solidFill>
                          <a:latin typeface="Calibri"/>
                        </a:rPr>
                        <a:t>t1.1.1 deploing a MANET</a:t>
                      </a:r>
                      <a:endParaRPr/>
                    </a:p>
                  </a:txBody>
                  <a:tcPr/>
                </a:tc>
                <a:tc>
                  <a:txBody>
                    <a:bodyPr wrap="none"/>
                    <a:p>
                      <a:r>
                        <a:rPr lang="en-IN" sz="600">
                          <a:solidFill>
                            <a:srgbClr val="333333"/>
                          </a:solidFill>
                          <a:latin typeface="Calibri"/>
                        </a:rPr>
                        <a:t>range sensors not disturbed by smoke</a:t>
                      </a:r>
                      <a:endParaRPr/>
                    </a:p>
                    <a:p>
                      <a:endParaRPr/>
                    </a:p>
                    <a:p>
                      <a:r>
                        <a:rPr lang="en-IN" sz="600">
                          <a:solidFill>
                            <a:srgbClr val="333333"/>
                          </a:solidFill>
                          <a:latin typeface="Calibri"/>
                        </a:rPr>
                        <a:t>multi-hop peer-to-peer and multicast ad hoc wireless communication through MANET</a:t>
                      </a:r>
                      <a:endParaRPr/>
                    </a:p>
                    <a:p>
                      <a:endParaRPr/>
                    </a:p>
                    <a:p>
                      <a:r>
                        <a:rPr lang="en-IN" sz="600">
                          <a:solidFill>
                            <a:srgbClr val="333333"/>
                          </a:solidFill>
                          <a:latin typeface="Calibri"/>
                        </a:rPr>
                        <a:t>cooperative SLAM, navigation and exploration algorithms</a:t>
                      </a:r>
                      <a:endParaRPr/>
                    </a:p>
                    <a:p>
                      <a:endParaRPr/>
                    </a:p>
                    <a:p>
                      <a:r>
                        <a:rPr lang="en-IN" sz="600">
                          <a:solidFill>
                            <a:srgbClr val="333333"/>
                          </a:solidFill>
                          <a:latin typeface="Calibri"/>
                        </a:rPr>
                        <a:t>cooperative mapping of relevant environmental variables (sensors for gases concentration, temperature)</a:t>
                      </a:r>
                      <a:endParaRPr/>
                    </a:p>
                    <a:p>
                      <a:endParaRPr/>
                    </a:p>
                    <a:p>
                      <a:r>
                        <a:rPr lang="en-IN" sz="600">
                          <a:solidFill>
                            <a:srgbClr val="333333"/>
                          </a:solidFill>
                          <a:latin typeface="Calibri"/>
                        </a:rPr>
                        <a:t>detection of human bodies based on thermal and vocal information</a:t>
                      </a:r>
                      <a:endParaRPr/>
                    </a:p>
                    <a:p>
                      <a:endParaRPr/>
                    </a:p>
                    <a:p>
                      <a:r>
                        <a:rPr lang="en-IN" sz="600">
                          <a:solidFill>
                            <a:srgbClr val="333333"/>
                          </a:solidFill>
                          <a:latin typeface="Calibri"/>
                        </a:rPr>
                        <a:t>audio and light beacons to attract attention</a:t>
                      </a:r>
                      <a:endParaRPr/>
                    </a:p>
                    <a:p>
                      <a:endParaRPr/>
                    </a:p>
                    <a:p>
                      <a:r>
                        <a:rPr lang="en-IN" sz="600">
                          <a:solidFill>
                            <a:srgbClr val="333333"/>
                          </a:solidFill>
                          <a:latin typeface="Calibri"/>
                        </a:rPr>
                        <a:t>input/output audio devices and light for telepresence near the victim</a:t>
                      </a:r>
                      <a:endParaRPr/>
                    </a:p>
                    <a:p>
                      <a:endParaRPr/>
                    </a:p>
                    <a:p>
                      <a:pPr algn="ctr">
                        <a:lnSpc>
                          <a:spcPct val="100000"/>
                        </a:lnSpc>
                      </a:pPr>
                      <a:r>
                        <a:rPr lang="en-IN" sz="600">
                          <a:solidFill>
                            <a:srgbClr val="333333"/>
                          </a:solidFill>
                          <a:latin typeface="Calibri"/>
                        </a:rPr>
                        <a:t>pull bar where victims can grab while being guided in evacuation procedure</a:t>
                      </a:r>
                      <a:endParaRPr/>
                    </a:p>
                  </a:txBody>
                  <a:tcPr/>
                </a:tc>
                <a:tc>
                  <a:txBody>
                    <a:bodyPr wrap="none"/>
                    <a:p>
                      <a:r>
                        <a:rPr lang="en-IN" sz="600">
                          <a:solidFill>
                            <a:srgbClr val="333333"/>
                          </a:solidFill>
                          <a:latin typeface="Calibri"/>
                        </a:rPr>
                        <a:t>ground mobile robots (differential robot, car-like robot)</a:t>
                      </a:r>
                      <a:endParaRPr/>
                    </a:p>
                    <a:p>
                      <a:endParaRPr/>
                    </a:p>
                    <a:p>
                      <a:r>
                        <a:rPr lang="en-IN" sz="600">
                          <a:solidFill>
                            <a:srgbClr val="333333"/>
                          </a:solidFill>
                          <a:latin typeface="Calibri"/>
                        </a:rPr>
                        <a:t>range sensing through smoke (sonars, ultrawide band radar)</a:t>
                      </a:r>
                      <a:endParaRPr/>
                    </a:p>
                    <a:p>
                      <a:endParaRPr/>
                    </a:p>
                    <a:p>
                      <a:r>
                        <a:rPr lang="en-IN" sz="600">
                          <a:solidFill>
                            <a:srgbClr val="333333"/>
                          </a:solidFill>
                          <a:latin typeface="Calibri"/>
                        </a:rPr>
                        <a:t>wireless communication (wifi, zigbee, bluetooth)</a:t>
                      </a:r>
                      <a:endParaRPr/>
                    </a:p>
                    <a:p>
                      <a:endParaRPr/>
                    </a:p>
                    <a:p>
                      <a:r>
                        <a:rPr lang="en-IN" sz="600">
                          <a:solidFill>
                            <a:srgbClr val="333333"/>
                          </a:solidFill>
                          <a:latin typeface="Calibri"/>
                        </a:rPr>
                        <a:t>SLAM, navigation, exploration algorithms (EKF, particle filter, visual SLAM)</a:t>
                      </a:r>
                      <a:endParaRPr/>
                    </a:p>
                    <a:p>
                      <a:endParaRPr/>
                    </a:p>
                    <a:p>
                      <a:r>
                        <a:rPr lang="en-IN" sz="600">
                          <a:solidFill>
                            <a:srgbClr val="333333"/>
                          </a:solidFill>
                          <a:latin typeface="Calibri"/>
                        </a:rPr>
                        <a:t>measurement of dangerous gases concentration (miscellaneous transducers)</a:t>
                      </a:r>
                      <a:endParaRPr/>
                    </a:p>
                    <a:p>
                      <a:endParaRPr/>
                    </a:p>
                    <a:p>
                      <a:r>
                        <a:rPr lang="en-IN" sz="600">
                          <a:solidFill>
                            <a:srgbClr val="333333"/>
                          </a:solidFill>
                          <a:latin typeface="Calibri"/>
                        </a:rPr>
                        <a:t>detection of human bodies (infrared camera, thermopile)</a:t>
                      </a:r>
                      <a:endParaRPr/>
                    </a:p>
                    <a:p>
                      <a:endParaRPr/>
                    </a:p>
                    <a:p>
                      <a:r>
                        <a:rPr lang="en-IN" sz="600">
                          <a:solidFill>
                            <a:srgbClr val="333333"/>
                          </a:solidFill>
                          <a:latin typeface="Calibri"/>
                        </a:rPr>
                        <a:t>detection of sound direction (microphone array)</a:t>
                      </a:r>
                      <a:endParaRPr/>
                    </a:p>
                    <a:p>
                      <a:endParaRPr/>
                    </a:p>
                    <a:p>
                      <a:r>
                        <a:rPr lang="en-IN" sz="600">
                          <a:solidFill>
                            <a:srgbClr val="333333"/>
                          </a:solidFill>
                          <a:latin typeface="Calibri"/>
                        </a:rPr>
                        <a:t>signalizing the presence of the robot (yellow light, speaker, beeper)</a:t>
                      </a:r>
                      <a:endParaRPr/>
                    </a:p>
                    <a:p>
                      <a:endParaRPr/>
                    </a:p>
                    <a:p>
                      <a:r>
                        <a:rPr lang="en-IN" sz="600">
                          <a:solidFill>
                            <a:srgbClr val="333333"/>
                          </a:solidFill>
                          <a:latin typeface="Calibri"/>
                        </a:rPr>
                        <a:t>remote image of poor illuminated sites (cameras, light)</a:t>
                      </a:r>
                      <a:endParaRPr/>
                    </a:p>
                    <a:p>
                      <a:endParaRPr/>
                    </a:p>
                    <a:p>
                      <a:r>
                        <a:rPr lang="en-IN" sz="600">
                          <a:solidFill>
                            <a:srgbClr val="333333"/>
                          </a:solidFill>
                          <a:latin typeface="Calibri"/>
                        </a:rPr>
                        <a:t>audio communication (microphone, speaker)</a:t>
                      </a:r>
                      <a:endParaRPr/>
                    </a:p>
                    <a:p>
                      <a:endParaRPr/>
                    </a:p>
                    <a:p>
                      <a:pPr algn="ctr">
                        <a:lnSpc>
                          <a:spcPct val="100000"/>
                        </a:lnSpc>
                      </a:pPr>
                      <a:r>
                        <a:rPr lang="en-IN" sz="600">
                          <a:solidFill>
                            <a:srgbClr val="333333"/>
                          </a:solidFill>
                          <a:latin typeface="Calibri"/>
                        </a:rPr>
                        <a:t>guiding victims in evacuation procedure (pull bar)</a:t>
                      </a:r>
                      <a:endParaRPr/>
                    </a:p>
                  </a:txBody>
                  <a:tcPr/>
                </a:tc>
              </a:tr>
            </a:tbl>
          </a:graphicData>
        </a:graphic>
      </p:graphicFrame>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70" name="Table 1"/>
          <p:cNvGraphicFramePr/>
          <p:nvPr/>
        </p:nvGraphicFramePr>
        <p:xfrm>
          <a:off x="360" y="1905480"/>
          <a:ext cx="9216000" cy="2134800"/>
        </p:xfrm>
        <a:graphic>
          <a:graphicData uri="http://schemas.openxmlformats.org/drawingml/2006/table">
            <a:tbl>
              <a:tblPr/>
              <a:tblGrid>
                <a:gridCol w="2301120"/>
                <a:gridCol w="2301120"/>
                <a:gridCol w="2054880"/>
                <a:gridCol w="1469160"/>
                <a:gridCol w="1089720"/>
              </a:tblGrid>
              <a:tr h="337320">
                <a:tc>
                  <a:txBody>
                    <a:bodyPr wrap="none"/>
                    <a:p>
                      <a:pPr>
                        <a:lnSpc>
                          <a:spcPct val="100000"/>
                        </a:lnSpc>
                      </a:pPr>
                      <a:r>
                        <a:rPr lang="en-IN" sz="800">
                          <a:solidFill>
                            <a:srgbClr val="333333"/>
                          </a:solidFill>
                          <a:latin typeface="Calibri"/>
                        </a:rPr>
                        <a:t>t1.1.2 exploring the environment</a:t>
                      </a:r>
                      <a:endParaRPr/>
                    </a:p>
                  </a:txBody>
                  <a:tcPr/>
                </a:tc>
                <a:tc>
                  <a:tcPr/>
                </a:tc>
                <a:tc>
                  <a:tcPr/>
                </a:tc>
                <a:tc>
                  <a:tcPr/>
                </a:tc>
                <a:tc>
                  <a:tcPr/>
                </a:tc>
              </a:tr>
              <a:tr h="337320">
                <a:tc>
                  <a:txBody>
                    <a:bodyPr wrap="none"/>
                    <a:p>
                      <a:pPr>
                        <a:lnSpc>
                          <a:spcPct val="100000"/>
                        </a:lnSpc>
                      </a:pPr>
                      <a:r>
                        <a:rPr lang="en-IN" sz="800">
                          <a:solidFill>
                            <a:srgbClr val="333333"/>
                          </a:solidFill>
                          <a:latin typeface="Calibri"/>
                        </a:rPr>
                        <a:t>t1.1.3 building a map for navigation</a:t>
                      </a:r>
                      <a:endParaRPr/>
                    </a:p>
                  </a:txBody>
                  <a:tcPr/>
                </a:tc>
                <a:tc>
                  <a:tcPr/>
                </a:tc>
                <a:tc>
                  <a:tcPr/>
                </a:tc>
                <a:tc>
                  <a:tcPr/>
                </a:tc>
                <a:tc>
                  <a:tcPr/>
                </a:tc>
              </a:tr>
              <a:tr h="337320">
                <a:tc>
                  <a:txBody>
                    <a:bodyPr wrap="none"/>
                    <a:p>
                      <a:pPr>
                        <a:lnSpc>
                          <a:spcPct val="100000"/>
                        </a:lnSpc>
                      </a:pPr>
                      <a:r>
                        <a:rPr lang="en-IN" sz="800">
                          <a:solidFill>
                            <a:srgbClr val="333333"/>
                          </a:solidFill>
                          <a:latin typeface="Calibri"/>
                        </a:rPr>
                        <a:t>t1.1.4 detecting and localizing fire outbreaks</a:t>
                      </a:r>
                      <a:endParaRPr/>
                    </a:p>
                  </a:txBody>
                  <a:tcPr/>
                </a:tc>
                <a:tc>
                  <a:tcPr/>
                </a:tc>
                <a:tc>
                  <a:tcPr/>
                </a:tc>
                <a:tc>
                  <a:tcPr/>
                </a:tc>
                <a:tc>
                  <a:tcPr/>
                </a:tc>
              </a:tr>
              <a:tr h="337320">
                <a:tc>
                  <a:txBody>
                    <a:bodyPr wrap="none"/>
                    <a:p>
                      <a:pPr>
                        <a:lnSpc>
                          <a:spcPct val="100000"/>
                        </a:lnSpc>
                      </a:pPr>
                      <a:r>
                        <a:rPr lang="en-IN" sz="800">
                          <a:solidFill>
                            <a:srgbClr val="333333"/>
                          </a:solidFill>
                          <a:latin typeface="Calibri"/>
                        </a:rPr>
                        <a:t>t1.1.5 detecting and localizing victims</a:t>
                      </a:r>
                      <a:endParaRPr/>
                    </a:p>
                  </a:txBody>
                  <a:tcPr/>
                </a:tc>
                <a:tc>
                  <a:tcPr/>
                </a:tc>
                <a:tc>
                  <a:tcPr/>
                </a:tc>
                <a:tc>
                  <a:tcPr/>
                </a:tc>
                <a:tc>
                  <a:tcPr/>
                </a:tc>
              </a:tr>
              <a:tr h="337320">
                <a:tc>
                  <a:txBody>
                    <a:bodyPr wrap="none"/>
                    <a:p>
                      <a:pPr algn="ctr">
                        <a:lnSpc>
                          <a:spcPct val="100000"/>
                        </a:lnSpc>
                      </a:pPr>
                      <a:r>
                        <a:rPr lang="en-IN" sz="800">
                          <a:solidFill>
                            <a:srgbClr val="333333"/>
                          </a:solidFill>
                          <a:latin typeface="Calibri"/>
                        </a:rPr>
                        <a:t>uc1.2 Assessment of victim health condition and telepresence</a:t>
                      </a:r>
                      <a:endParaRPr/>
                    </a:p>
                  </a:txBody>
                  <a:tcPr/>
                </a:tc>
                <a:tc>
                  <a:txBody>
                    <a:bodyPr wrap="none"/>
                    <a:p>
                      <a:pPr>
                        <a:lnSpc>
                          <a:spcPct val="100000"/>
                        </a:lnSpc>
                      </a:pPr>
                      <a:r>
                        <a:rPr lang="en-IN" sz="800">
                          <a:solidFill>
                            <a:srgbClr val="333333"/>
                          </a:solidFill>
                          <a:latin typeface="Calibri"/>
                        </a:rPr>
                        <a:t>t1.2.1 signalizing location</a:t>
                      </a:r>
                      <a:endParaRPr/>
                    </a:p>
                  </a:txBody>
                  <a:tcPr/>
                </a:tc>
                <a:tc>
                  <a:tcPr/>
                </a:tc>
                <a:tc>
                  <a:tcPr/>
                </a:tc>
                <a:tc>
                  <a:tcPr/>
                </a:tc>
              </a:tr>
              <a:tr h="448200">
                <a:tc>
                  <a:txBody>
                    <a:bodyPr wrap="none"/>
                    <a:p>
                      <a:pPr>
                        <a:lnSpc>
                          <a:spcPct val="100000"/>
                        </a:lnSpc>
                      </a:pPr>
                      <a:r>
                        <a:rPr lang="en-IN" sz="800">
                          <a:solidFill>
                            <a:srgbClr val="333333"/>
                          </a:solidFill>
                          <a:latin typeface="Calibri"/>
                        </a:rPr>
                        <a:t>t1.2.2 monitor fire evolution in the surroundings and transmit information to the command center</a:t>
                      </a:r>
                      <a:endParaRPr/>
                    </a:p>
                  </a:txBody>
                  <a:tcPr/>
                </a:tc>
                <a:tc>
                  <a:tcPr/>
                </a:tc>
                <a:tc>
                  <a:tcPr/>
                </a:tc>
                <a:tc>
                  <a:tcPr/>
                </a:tc>
                <a:tc>
                  <a:tcPr/>
                </a:tc>
              </a:tr>
            </a:tbl>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914400" y="457200"/>
            <a:ext cx="7314480" cy="738000"/>
          </a:xfrm>
          <a:prstGeom prst="rect">
            <a:avLst/>
          </a:prstGeom>
        </p:spPr>
        <p:txBody>
          <a:bodyPr anchor="ctr" bIns="45000" lIns="90000" rIns="90000" tIns="45000"/>
          <a:p>
            <a:pPr algn="ctr">
              <a:lnSpc>
                <a:spcPct val="100000"/>
              </a:lnSpc>
            </a:pPr>
            <a:r>
              <a:rPr lang="en-IN" sz="2800">
                <a:solidFill>
                  <a:srgbClr val="df3832"/>
                </a:solidFill>
                <a:latin typeface="Trebuchet MS"/>
              </a:rPr>
              <a:t>WP2 – T2.1 Implementation of context recognition methods in mobile robots</a:t>
            </a:r>
            <a:endParaRPr/>
          </a:p>
        </p:txBody>
      </p:sp>
      <p:sp>
        <p:nvSpPr>
          <p:cNvPr id="172" name="CustomShape 2"/>
          <p:cNvSpPr/>
          <p:nvPr/>
        </p:nvSpPr>
        <p:spPr>
          <a:xfrm>
            <a:off x="457200" y="1523880"/>
            <a:ext cx="8228880" cy="4876200"/>
          </a:xfrm>
          <a:prstGeom prst="rect">
            <a:avLst/>
          </a:prstGeom>
        </p:spPr>
        <p:txBody>
          <a:bodyPr bIns="45000" lIns="90000" rIns="90000" tIns="45000"/>
          <a:p>
            <a:pPr>
              <a:lnSpc>
                <a:spcPct val="100000"/>
              </a:lnSpc>
              <a:buFont charset="2" typeface="Wingdings"/>
              <a:buChar char=""/>
            </a:pPr>
            <a:r>
              <a:rPr lang="en-IN" sz="2400">
                <a:solidFill>
                  <a:srgbClr val="333333"/>
                </a:solidFill>
                <a:latin typeface="Trebuchet MS"/>
              </a:rPr>
              <a:t>Table representation (classified information)</a:t>
            </a:r>
            <a:endParaRPr/>
          </a:p>
        </p:txBody>
      </p:sp>
      <p:sp>
        <p:nvSpPr>
          <p:cNvPr id="173" name="CustomShape 3"/>
          <p:cNvSpPr/>
          <p:nvPr/>
        </p:nvSpPr>
        <p:spPr>
          <a:xfrm>
            <a:off x="2324160" y="6475680"/>
            <a:ext cx="4494960" cy="251280"/>
          </a:xfrm>
          <a:prstGeom prst="rect">
            <a:avLst/>
          </a:prstGeom>
        </p:spPr>
        <p:txBody>
          <a:bodyPr anchor="ctr" bIns="45000" lIns="90000" rIns="90000" tIns="45000"/>
          <a:p>
            <a:pPr algn="ctr">
              <a:lnSpc>
                <a:spcPct val="100000"/>
              </a:lnSpc>
            </a:pPr>
            <a:r>
              <a:rPr lang="en-IN" sz="1100">
                <a:solidFill>
                  <a:srgbClr val="000000"/>
                </a:solidFill>
                <a:latin typeface="Trebuchet MS"/>
              </a:rPr>
              <a:t>CHOPIN R&amp;D project</a:t>
            </a:r>
            <a:endParaRPr/>
          </a:p>
        </p:txBody>
      </p:sp>
      <p:sp>
        <p:nvSpPr>
          <p:cNvPr id="174" name="CustomShape 4"/>
          <p:cNvSpPr/>
          <p:nvPr/>
        </p:nvSpPr>
        <p:spPr>
          <a:xfrm>
            <a:off x="8305920" y="6072480"/>
            <a:ext cx="761400" cy="251280"/>
          </a:xfrm>
          <a:prstGeom prst="rect">
            <a:avLst/>
          </a:prstGeom>
        </p:spPr>
        <p:txBody>
          <a:bodyPr anchor="ctr" bIns="45000" lIns="90000" rIns="90000" tIns="45000"/>
          <a:p>
            <a:pPr algn="r">
              <a:lnSpc>
                <a:spcPct val="100000"/>
              </a:lnSpc>
            </a:pPr>
            <a:fld id="{91E1C111-A1F1-4161-81F1-A1C121D1E1B1}" type="slidenum">
              <a:rPr b="1" lang="en-IN" sz="1100">
                <a:solidFill>
                  <a:srgbClr val="df3832"/>
                </a:solidFill>
                <a:latin typeface="Trebuchet MS"/>
              </a:rPr>
              <a:t>&lt;number&gt;</a:t>
            </a:fld>
            <a:endParaRPr/>
          </a:p>
        </p:txBody>
      </p:sp>
      <p:graphicFrame>
        <p:nvGraphicFramePr>
          <p:cNvPr id="175" name="Table 5"/>
          <p:cNvGraphicFramePr/>
          <p:nvPr/>
        </p:nvGraphicFramePr>
        <p:xfrm>
          <a:off x="0" y="1981080"/>
          <a:ext cx="9143280" cy="4350960"/>
        </p:xfrm>
        <a:graphic>
          <a:graphicData uri="http://schemas.openxmlformats.org/drawingml/2006/table">
            <a:tbl>
              <a:tblPr/>
              <a:tblGrid>
                <a:gridCol w="661680"/>
                <a:gridCol w="616320"/>
                <a:gridCol w="519120"/>
                <a:gridCol w="658080"/>
                <a:gridCol w="658080"/>
                <a:gridCol w="554760"/>
                <a:gridCol w="438480"/>
                <a:gridCol w="556200"/>
                <a:gridCol w="580320"/>
                <a:gridCol w="735480"/>
                <a:gridCol w="735480"/>
                <a:gridCol w="612720"/>
                <a:gridCol w="1051560"/>
                <a:gridCol w="743040"/>
              </a:tblGrid>
              <a:tr h="804600">
                <a:tc>
                  <a:txBody>
                    <a:bodyPr wrap="none"/>
                    <a:p>
                      <a:pPr algn="ctr">
                        <a:lnSpc>
                          <a:spcPct val="100000"/>
                        </a:lnSpc>
                      </a:pPr>
                      <a:r>
                        <a:rPr lang="en-IN" sz="800">
                          <a:solidFill>
                            <a:srgbClr val="333333"/>
                          </a:solidFill>
                          <a:latin typeface="Calibri"/>
                        </a:rPr>
                        <a:t>Actors</a:t>
                      </a:r>
                      <a:endParaRPr/>
                    </a:p>
                  </a:txBody>
                  <a:tcPr/>
                </a:tc>
                <a:tc>
                  <a:txBody>
                    <a:bodyPr wrap="none"/>
                    <a:p>
                      <a:pPr algn="ctr">
                        <a:lnSpc>
                          <a:spcPct val="100000"/>
                        </a:lnSpc>
                      </a:pPr>
                      <a:r>
                        <a:rPr lang="en-IN" sz="800">
                          <a:solidFill>
                            <a:srgbClr val="333333"/>
                          </a:solidFill>
                          <a:latin typeface="Calibri"/>
                        </a:rPr>
                        <a:t>Event Class</a:t>
                      </a:r>
                      <a:endParaRPr/>
                    </a:p>
                  </a:txBody>
                  <a:tcPr/>
                </a:tc>
                <a:tc>
                  <a:txBody>
                    <a:bodyPr wrap="none"/>
                    <a:p>
                      <a:pPr algn="ctr">
                        <a:lnSpc>
                          <a:spcPct val="100000"/>
                        </a:lnSpc>
                      </a:pPr>
                      <a:r>
                        <a:rPr lang="en-IN" sz="800">
                          <a:solidFill>
                            <a:srgbClr val="333333"/>
                          </a:solidFill>
                          <a:latin typeface="Calibri"/>
                        </a:rPr>
                        <a:t>Infrastructure characteristics</a:t>
                      </a:r>
                      <a:endParaRPr/>
                    </a:p>
                  </a:txBody>
                  <a:tcPr/>
                </a:tc>
                <a:tc>
                  <a:txBody>
                    <a:bodyPr wrap="none"/>
                    <a:p>
                      <a:pPr algn="ctr">
                        <a:lnSpc>
                          <a:spcPct val="100000"/>
                        </a:lnSpc>
                      </a:pPr>
                      <a:r>
                        <a:rPr lang="en-IN" sz="800">
                          <a:solidFill>
                            <a:srgbClr val="333333"/>
                          </a:solidFill>
                          <a:latin typeface="Calibri"/>
                        </a:rPr>
                        <a:t>Context description</a:t>
                      </a:r>
                      <a:endParaRPr/>
                    </a:p>
                  </a:txBody>
                  <a:tcPr/>
                </a:tc>
                <a:tc>
                  <a:tcPr/>
                </a:tc>
                <a:tc>
                  <a:tcPr/>
                </a:tc>
                <a:tc>
                  <a:tcPr/>
                </a:tc>
                <a:tc>
                  <a:tcPr/>
                </a:tc>
                <a:tc>
                  <a:tcPr/>
                </a:tc>
                <a:tc>
                  <a:tcPr/>
                </a:tc>
                <a:tc>
                  <a:tcPr/>
                </a:tc>
                <a:tc>
                  <a:tcPr/>
                </a:tc>
                <a:tc>
                  <a:tcPr/>
                </a:tc>
                <a:tc>
                  <a:tcPr/>
                </a:tc>
              </a:tr>
              <a:tr h="567000">
                <a:tc>
                  <a:txBody>
                    <a:bodyPr wrap="none"/>
                    <a:p>
                      <a:pPr algn="ctr">
                        <a:lnSpc>
                          <a:spcPct val="100000"/>
                        </a:lnSpc>
                      </a:pPr>
                      <a:r>
                        <a:rPr lang="en-IN" sz="800">
                          <a:solidFill>
                            <a:srgbClr val="333333"/>
                          </a:solidFill>
                          <a:latin typeface="Calibri"/>
                        </a:rPr>
                        <a:t>Type</a:t>
                      </a:r>
                      <a:endParaRPr/>
                    </a:p>
                  </a:txBody>
                  <a:tcPr/>
                </a:tc>
                <a:tc>
                  <a:txBody>
                    <a:bodyPr wrap="none"/>
                    <a:p>
                      <a:pPr algn="ctr">
                        <a:lnSpc>
                          <a:spcPct val="100000"/>
                        </a:lnSpc>
                      </a:pPr>
                      <a:r>
                        <a:rPr lang="en-IN" sz="800">
                          <a:solidFill>
                            <a:srgbClr val="333333"/>
                          </a:solidFill>
                          <a:latin typeface="Calibri"/>
                        </a:rPr>
                        <a:t>Sensors</a:t>
                      </a:r>
                      <a:endParaRPr/>
                    </a:p>
                  </a:txBody>
                  <a:tcPr/>
                </a:tc>
                <a:tc>
                  <a:txBody>
                    <a:bodyPr wrap="none"/>
                    <a:p>
                      <a:pPr algn="ctr">
                        <a:lnSpc>
                          <a:spcPct val="100000"/>
                        </a:lnSpc>
                      </a:pPr>
                      <a:r>
                        <a:rPr lang="en-IN" sz="800">
                          <a:solidFill>
                            <a:srgbClr val="333333"/>
                          </a:solidFill>
                          <a:latin typeface="Calibri"/>
                        </a:rPr>
                        <a:t>Interaction</a:t>
                      </a:r>
                      <a:endParaRPr/>
                    </a:p>
                  </a:txBody>
                  <a:tcPr/>
                </a:tc>
                <a:tc>
                  <a:txBody>
                    <a:bodyPr wrap="none"/>
                    <a:p>
                      <a:pPr algn="ctr">
                        <a:lnSpc>
                          <a:spcPct val="100000"/>
                        </a:lnSpc>
                      </a:pPr>
                      <a:r>
                        <a:rPr lang="en-IN" sz="800">
                          <a:solidFill>
                            <a:srgbClr val="333333"/>
                          </a:solidFill>
                          <a:latin typeface="Calibri"/>
                        </a:rPr>
                        <a:t>Communication</a:t>
                      </a:r>
                      <a:endParaRPr/>
                    </a:p>
                  </a:txBody>
                  <a:tcPr/>
                </a:tc>
                <a:tc>
                  <a:txBody>
                    <a:bodyPr wrap="none"/>
                    <a:p>
                      <a:pPr algn="ctr">
                        <a:lnSpc>
                          <a:spcPct val="100000"/>
                        </a:lnSpc>
                      </a:pPr>
                      <a:r>
                        <a:rPr lang="en-IN" sz="800">
                          <a:solidFill>
                            <a:srgbClr val="333333"/>
                          </a:solidFill>
                          <a:latin typeface="Calibri"/>
                        </a:rPr>
                        <a:t>Algorithms</a:t>
                      </a:r>
                      <a:endParaRPr/>
                    </a:p>
                  </a:txBody>
                  <a:tcPr/>
                </a:tc>
                <a:tc>
                  <a:txBody>
                    <a:bodyPr wrap="none"/>
                    <a:p>
                      <a:pPr algn="ctr">
                        <a:lnSpc>
                          <a:spcPct val="100000"/>
                        </a:lnSpc>
                      </a:pPr>
                      <a:r>
                        <a:rPr lang="en-IN" sz="800">
                          <a:solidFill>
                            <a:srgbClr val="333333"/>
                          </a:solidFill>
                          <a:latin typeface="Calibri"/>
                        </a:rPr>
                        <a:t>Status</a:t>
                      </a:r>
                      <a:endParaRPr/>
                    </a:p>
                  </a:txBody>
                  <a:tcPr/>
                </a:tc>
                <a:tc>
                  <a:txBody>
                    <a:bodyPr wrap="none"/>
                    <a:p>
                      <a:pPr algn="ctr">
                        <a:lnSpc>
                          <a:spcPct val="100000"/>
                        </a:lnSpc>
                      </a:pPr>
                      <a:r>
                        <a:rPr lang="en-IN" sz="800">
                          <a:solidFill>
                            <a:srgbClr val="333333"/>
                          </a:solidFill>
                          <a:latin typeface="Calibri"/>
                        </a:rPr>
                        <a:t>Area / Location</a:t>
                      </a:r>
                      <a:endParaRPr/>
                    </a:p>
                  </a:txBody>
                  <a:tcPr/>
                </a:tc>
                <a:tc>
                  <a:txBody>
                    <a:bodyPr wrap="none"/>
                    <a:p>
                      <a:pPr algn="ctr">
                        <a:lnSpc>
                          <a:spcPct val="100000"/>
                        </a:lnSpc>
                      </a:pPr>
                      <a:r>
                        <a:rPr lang="en-IN" sz="800">
                          <a:solidFill>
                            <a:srgbClr val="333333"/>
                          </a:solidFill>
                          <a:latin typeface="Calibri"/>
                        </a:rPr>
                        <a:t>Points-of-interest</a:t>
                      </a:r>
                      <a:endParaRPr/>
                    </a:p>
                  </a:txBody>
                  <a:tcPr/>
                </a:tc>
                <a:tc>
                  <a:txBody>
                    <a:bodyPr wrap="none"/>
                    <a:p>
                      <a:pPr algn="ctr">
                        <a:lnSpc>
                          <a:spcPct val="100000"/>
                        </a:lnSpc>
                      </a:pPr>
                      <a:r>
                        <a:rPr lang="en-IN" sz="800">
                          <a:solidFill>
                            <a:srgbClr val="333333"/>
                          </a:solidFill>
                          <a:latin typeface="Calibri"/>
                        </a:rPr>
                        <a:t>Schedules</a:t>
                      </a:r>
                      <a:endParaRPr/>
                    </a:p>
                  </a:txBody>
                  <a:tcPr/>
                </a:tc>
                <a:tc>
                  <a:txBody>
                    <a:bodyPr wrap="none"/>
                    <a:p>
                      <a:pPr algn="ctr">
                        <a:lnSpc>
                          <a:spcPct val="100000"/>
                        </a:lnSpc>
                      </a:pPr>
                      <a:r>
                        <a:rPr lang="en-IN" sz="800">
                          <a:solidFill>
                            <a:srgbClr val="333333"/>
                          </a:solidFill>
                          <a:latin typeface="Calibri"/>
                        </a:rPr>
                        <a:t>Inflamable Materials (in-side building)</a:t>
                      </a:r>
                      <a:endParaRPr/>
                    </a:p>
                  </a:txBody>
                  <a:tcPr/>
                </a:tc>
                <a:tc>
                  <a:txBody>
                    <a:bodyPr wrap="none"/>
                    <a:p>
                      <a:pPr algn="ctr">
                        <a:lnSpc>
                          <a:spcPct val="100000"/>
                        </a:lnSpc>
                      </a:pPr>
                      <a:r>
                        <a:rPr lang="en-IN" sz="800">
                          <a:solidFill>
                            <a:srgbClr val="333333"/>
                          </a:solidFill>
                          <a:latin typeface="Calibri"/>
                        </a:rPr>
                        <a:t>Environment (out-side)</a:t>
                      </a:r>
                      <a:endParaRPr/>
                    </a:p>
                  </a:txBody>
                  <a:tcPr/>
                </a:tc>
                <a:tc>
                  <a:txBody>
                    <a:bodyPr wrap="none"/>
                    <a:p>
                      <a:pPr algn="ctr">
                        <a:lnSpc>
                          <a:spcPct val="100000"/>
                        </a:lnSpc>
                      </a:pPr>
                      <a:r>
                        <a:rPr lang="en-IN" sz="800">
                          <a:solidFill>
                            <a:srgbClr val="333333"/>
                          </a:solidFill>
                          <a:latin typeface="Calibri"/>
                        </a:rPr>
                        <a:t>Environment (in-side)</a:t>
                      </a:r>
                      <a:endParaRPr/>
                    </a:p>
                  </a:txBody>
                  <a:tcPr/>
                </a:tc>
                <a:tc>
                  <a:tcPr/>
                </a:tc>
                <a:tc>
                  <a:tcPr/>
                </a:tc>
              </a:tr>
              <a:tr h="3418200">
                <a:tc>
                  <a:txBody>
                    <a:bodyPr wrap="none"/>
                    <a:p>
                      <a:pPr algn="ctr">
                        <a:lnSpc>
                          <a:spcPct val="100000"/>
                        </a:lnSpc>
                      </a:pPr>
                      <a:r>
                        <a:rPr lang="en-IN" sz="800">
                          <a:solidFill>
                            <a:srgbClr val="333333"/>
                          </a:solidFill>
                          <a:latin typeface="Calibri"/>
                        </a:rPr>
                        <a:t>robots (ground - differential, car-like) , persons (firefighters, victims)</a:t>
                      </a:r>
                      <a:endParaRPr/>
                    </a:p>
                  </a:txBody>
                  <a:tcPr/>
                </a:tc>
                <a:tc>
                  <a:txBody>
                    <a:bodyPr wrap="none"/>
                    <a:p>
                      <a:r>
                        <a:rPr lang="en-IN" sz="800">
                          <a:solidFill>
                            <a:srgbClr val="333333"/>
                          </a:solidFill>
                          <a:latin typeface="Calibri"/>
                        </a:rPr>
                        <a:t>range sensing through smoke</a:t>
                      </a:r>
                      <a:endParaRPr/>
                    </a:p>
                    <a:p>
                      <a:endParaRPr/>
                    </a:p>
                    <a:p>
                      <a:r>
                        <a:rPr lang="en-IN" sz="800">
                          <a:solidFill>
                            <a:srgbClr val="333333"/>
                          </a:solidFill>
                          <a:latin typeface="Calibri"/>
                        </a:rPr>
                        <a:t>measurment of dangerous gases concentration</a:t>
                      </a:r>
                      <a:endParaRPr/>
                    </a:p>
                    <a:p>
                      <a:endParaRPr/>
                    </a:p>
                    <a:p>
                      <a:r>
                        <a:rPr lang="en-IN" sz="800">
                          <a:solidFill>
                            <a:srgbClr val="333333"/>
                          </a:solidFill>
                          <a:latin typeface="Calibri"/>
                        </a:rPr>
                        <a:t>detection of human bodies (ir camera, thermopile)</a:t>
                      </a:r>
                      <a:endParaRPr/>
                    </a:p>
                    <a:p>
                      <a:endParaRPr/>
                    </a:p>
                    <a:p>
                      <a:pPr algn="ctr">
                        <a:lnSpc>
                          <a:spcPct val="100000"/>
                        </a:lnSpc>
                      </a:pPr>
                      <a:r>
                        <a:rPr lang="en-IN" sz="800">
                          <a:solidFill>
                            <a:srgbClr val="333333"/>
                          </a:solidFill>
                          <a:latin typeface="Calibri"/>
                        </a:rPr>
                        <a:t>detection of sound (microphone array)</a:t>
                      </a:r>
                      <a:endParaRPr/>
                    </a:p>
                  </a:txBody>
                  <a:tcPr/>
                </a:tc>
                <a:tc>
                  <a:txBody>
                    <a:bodyPr wrap="none"/>
                    <a:p>
                      <a:r>
                        <a:rPr lang="en-IN" sz="800">
                          <a:solidFill>
                            <a:srgbClr val="333333"/>
                          </a:solidFill>
                          <a:latin typeface="Calibri"/>
                        </a:rPr>
                        <a:t>ligths</a:t>
                      </a:r>
                      <a:endParaRPr/>
                    </a:p>
                    <a:p>
                      <a:endParaRPr/>
                    </a:p>
                    <a:p>
                      <a:r>
                        <a:rPr lang="en-IN" sz="800">
                          <a:solidFill>
                            <a:srgbClr val="333333"/>
                          </a:solidFill>
                          <a:latin typeface="Calibri"/>
                        </a:rPr>
                        <a:t>speaker</a:t>
                      </a:r>
                      <a:endParaRPr/>
                    </a:p>
                    <a:p>
                      <a:endParaRPr/>
                    </a:p>
                    <a:p>
                      <a:pPr algn="ctr">
                        <a:lnSpc>
                          <a:spcPct val="100000"/>
                        </a:lnSpc>
                      </a:pPr>
                      <a:r>
                        <a:rPr lang="en-IN" sz="800">
                          <a:solidFill>
                            <a:srgbClr val="333333"/>
                          </a:solidFill>
                          <a:latin typeface="Calibri"/>
                        </a:rPr>
                        <a:t>beeper</a:t>
                      </a:r>
                      <a:endParaRPr/>
                    </a:p>
                  </a:txBody>
                  <a:tcPr/>
                </a:tc>
                <a:tc>
                  <a:txBody>
                    <a:bodyPr wrap="none"/>
                    <a:p>
                      <a:pPr algn="ctr">
                        <a:lnSpc>
                          <a:spcPct val="100000"/>
                        </a:lnSpc>
                      </a:pPr>
                      <a:r>
                        <a:rPr lang="en-IN" sz="800">
                          <a:solidFill>
                            <a:srgbClr val="333333"/>
                          </a:solidFill>
                          <a:latin typeface="Calibri"/>
                        </a:rPr>
                        <a:t>wireless communication (wifi, zigbee, bluetooth, rf)</a:t>
                      </a:r>
                      <a:endParaRPr/>
                    </a:p>
                  </a:txBody>
                  <a:tcPr/>
                </a:tc>
                <a:tc>
                  <a:txBody>
                    <a:bodyPr wrap="none"/>
                    <a:p>
                      <a:r>
                        <a:rPr lang="en-IN" sz="800">
                          <a:solidFill>
                            <a:srgbClr val="333333"/>
                          </a:solidFill>
                          <a:latin typeface="Calibri"/>
                        </a:rPr>
                        <a:t>SLAM</a:t>
                      </a:r>
                      <a:endParaRPr/>
                    </a:p>
                    <a:p>
                      <a:endParaRPr/>
                    </a:p>
                    <a:p>
                      <a:r>
                        <a:rPr lang="en-IN" sz="800">
                          <a:solidFill>
                            <a:srgbClr val="333333"/>
                          </a:solidFill>
                          <a:latin typeface="Calibri"/>
                        </a:rPr>
                        <a:t>Navigation</a:t>
                      </a:r>
                      <a:endParaRPr/>
                    </a:p>
                    <a:p>
                      <a:endParaRPr/>
                    </a:p>
                    <a:p>
                      <a:r>
                        <a:rPr lang="en-IN" sz="800">
                          <a:solidFill>
                            <a:srgbClr val="333333"/>
                          </a:solidFill>
                          <a:latin typeface="Calibri"/>
                        </a:rPr>
                        <a:t>Exploration</a:t>
                      </a:r>
                      <a:endParaRPr/>
                    </a:p>
                    <a:p>
                      <a:endParaRPr/>
                    </a:p>
                    <a:p>
                      <a:pPr algn="ctr">
                        <a:lnSpc>
                          <a:spcPct val="100000"/>
                        </a:lnSpc>
                      </a:pPr>
                      <a:r>
                        <a:rPr lang="en-IN" sz="800">
                          <a:solidFill>
                            <a:srgbClr val="333333"/>
                          </a:solidFill>
                          <a:latin typeface="Calibri"/>
                        </a:rPr>
                        <a:t>SAR Protocols (Reconnaincanse,...)</a:t>
                      </a:r>
                      <a:endParaRPr/>
                    </a:p>
                  </a:txBody>
                  <a:tcPr/>
                </a:tc>
                <a:tc>
                  <a:txBody>
                    <a:bodyPr wrap="none"/>
                    <a:p>
                      <a:r>
                        <a:rPr lang="en-IN" sz="800">
                          <a:solidFill>
                            <a:srgbClr val="333333"/>
                          </a:solidFill>
                          <a:latin typeface="Calibri"/>
                        </a:rPr>
                        <a:t>robots (location, mission, broken, lost, endangered)</a:t>
                      </a:r>
                      <a:endParaRPr/>
                    </a:p>
                    <a:p>
                      <a:endParaRPr/>
                    </a:p>
                    <a:p>
                      <a:r>
                        <a:rPr lang="en-IN" sz="800">
                          <a:solidFill>
                            <a:srgbClr val="333333"/>
                          </a:solidFill>
                          <a:latin typeface="Calibri"/>
                        </a:rPr>
                        <a:t>firefigthers (location, mission, endangered, lost, dead)</a:t>
                      </a:r>
                      <a:endParaRPr/>
                    </a:p>
                    <a:p>
                      <a:endParaRPr/>
                    </a:p>
                    <a:p>
                      <a:pPr algn="ctr">
                        <a:lnSpc>
                          <a:spcPct val="100000"/>
                        </a:lnSpc>
                      </a:pPr>
                      <a:r>
                        <a:rPr lang="en-IN" sz="800">
                          <a:solidFill>
                            <a:srgbClr val="333333"/>
                          </a:solidFill>
                          <a:latin typeface="Calibri"/>
                        </a:rPr>
                        <a:t>victims (location, dead, lost, endangered)</a:t>
                      </a:r>
                      <a:endParaRPr/>
                    </a:p>
                  </a:txBody>
                  <a:tcPr/>
                </a:tc>
                <a:tc>
                  <a:txBody>
                    <a:bodyPr wrap="none"/>
                    <a:p>
                      <a:pPr algn="ctr">
                        <a:lnSpc>
                          <a:spcPct val="100000"/>
                        </a:lnSpc>
                      </a:pPr>
                      <a:r>
                        <a:rPr lang="en-IN" sz="800">
                          <a:solidFill>
                            <a:srgbClr val="333333"/>
                          </a:solidFill>
                          <a:latin typeface="Calibri"/>
                        </a:rPr>
                        <a:t>Fire A, Fire B, Fire C, Fire D</a:t>
                      </a:r>
                      <a:endParaRPr/>
                    </a:p>
                  </a:txBody>
                  <a:tcPr/>
                </a:tc>
                <a:tc>
                  <a:txBody>
                    <a:bodyPr wrap="none"/>
                    <a:p>
                      <a:pPr algn="ctr">
                        <a:lnSpc>
                          <a:spcPct val="100000"/>
                        </a:lnSpc>
                      </a:pPr>
                      <a:r>
                        <a:rPr lang="en-IN" sz="800">
                          <a:solidFill>
                            <a:srgbClr val="333333"/>
                          </a:solidFill>
                          <a:latin typeface="Calibri"/>
                        </a:rPr>
                        <a:t>basement garage, mall, latitude, longitude</a:t>
                      </a:r>
                      <a:endParaRPr/>
                    </a:p>
                  </a:txBody>
                  <a:tcPr/>
                </a:tc>
                <a:tc>
                  <a:txBody>
                    <a:bodyPr wrap="none"/>
                    <a:p>
                      <a:r>
                        <a:rPr lang="en-IN" sz="800">
                          <a:solidFill>
                            <a:srgbClr val="333333"/>
                          </a:solidFill>
                          <a:latin typeface="Calibri"/>
                        </a:rPr>
                        <a:t>Water access points</a:t>
                      </a:r>
                      <a:endParaRPr/>
                    </a:p>
                    <a:p>
                      <a:endParaRPr/>
                    </a:p>
                    <a:p>
                      <a:pPr algn="ctr">
                        <a:lnSpc>
                          <a:spcPct val="100000"/>
                        </a:lnSpc>
                      </a:pPr>
                      <a:r>
                        <a:rPr lang="en-IN" sz="800">
                          <a:solidFill>
                            <a:srgbClr val="333333"/>
                          </a:solidFill>
                          <a:latin typeface="Calibri"/>
                        </a:rPr>
                        <a:t>Potential explosion points</a:t>
                      </a:r>
                      <a:endParaRPr/>
                    </a:p>
                  </a:txBody>
                  <a:tcPr/>
                </a:tc>
                <a:tc>
                  <a:txBody>
                    <a:bodyPr wrap="none"/>
                    <a:p>
                      <a:pPr algn="ctr">
                        <a:lnSpc>
                          <a:spcPct val="100000"/>
                        </a:lnSpc>
                      </a:pPr>
                      <a:r>
                        <a:rPr lang="en-IN" sz="800">
                          <a:solidFill>
                            <a:srgbClr val="333333"/>
                          </a:solidFill>
                          <a:latin typeface="Calibri"/>
                        </a:rPr>
                        <a:t>Occupancy time slots</a:t>
                      </a:r>
                      <a:endParaRPr/>
                    </a:p>
                  </a:txBody>
                  <a:tcPr/>
                </a:tc>
                <a:tc>
                  <a:txBody>
                    <a:bodyPr wrap="none"/>
                    <a:p>
                      <a:pPr algn="ctr">
                        <a:lnSpc>
                          <a:spcPct val="100000"/>
                        </a:lnSpc>
                      </a:pPr>
                      <a:r>
                        <a:rPr lang="en-IN" sz="800">
                          <a:solidFill>
                            <a:srgbClr val="333333"/>
                          </a:solidFill>
                          <a:latin typeface="Calibri"/>
                        </a:rPr>
                        <a:t>strutural information of the building</a:t>
                      </a:r>
                      <a:endParaRPr/>
                    </a:p>
                  </a:txBody>
                  <a:tcPr/>
                </a:tc>
                <a:tc>
                  <a:txBody>
                    <a:bodyPr wrap="none"/>
                    <a:p>
                      <a:r>
                        <a:rPr lang="en-IN" sz="800">
                          <a:solidFill>
                            <a:srgbClr val="333333"/>
                          </a:solidFill>
                          <a:latin typeface="Calibri"/>
                        </a:rPr>
                        <a:t>entrances / exits</a:t>
                      </a:r>
                      <a:endParaRPr/>
                    </a:p>
                    <a:p>
                      <a:endParaRPr/>
                    </a:p>
                    <a:p>
                      <a:pPr algn="ctr">
                        <a:lnSpc>
                          <a:spcPct val="100000"/>
                        </a:lnSpc>
                      </a:pPr>
                      <a:r>
                        <a:rPr lang="en-IN" sz="800">
                          <a:solidFill>
                            <a:srgbClr val="333333"/>
                          </a:solidFill>
                          <a:latin typeface="Calibri"/>
                        </a:rPr>
                        <a:t>smoke sources</a:t>
                      </a:r>
                      <a:endParaRPr/>
                    </a:p>
                  </a:txBody>
                  <a:tcPr/>
                </a:tc>
                <a:tc>
                  <a:txBody>
                    <a:bodyPr wrap="none"/>
                    <a:p>
                      <a:pPr algn="ctr">
                        <a:lnSpc>
                          <a:spcPct val="100000"/>
                        </a:lnSpc>
                      </a:pPr>
                      <a:r>
                        <a:rPr lang="en-IN" sz="800">
                          <a:solidFill>
                            <a:srgbClr val="333333"/>
                          </a:solidFill>
                          <a:latin typeface="Calibri"/>
                        </a:rPr>
                        <a:t>Static obstacles (Stais, Elevators, Walls)</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r>
              <a:tr h="2349000">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c>
                  <a:tcPr/>
                </a:tc>
              </a:tr>
              <a:tr h="2349000">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c>
                  <a:tcPr/>
                </a:tc>
              </a:tr>
              <a:tr h="2111400">
                <a:tc>
                  <a:txBody>
                    <a:bodyPr wrap="none"/>
                    <a:p>
                      <a:r>
                        <a:rPr lang="en-IN" sz="800">
                          <a:solidFill>
                            <a:srgbClr val="333333"/>
                          </a:solidFill>
                          <a:latin typeface="Calibri"/>
                        </a:rPr>
                        <a:t>temperature</a:t>
                      </a:r>
                      <a:endParaRPr/>
                    </a:p>
                    <a:p>
                      <a:r>
                        <a:rPr lang="en-IN" sz="800">
                          <a:solidFill>
                            <a:srgbClr val="333333"/>
                          </a:solidFill>
                          <a:latin typeface="Calibri"/>
                        </a:rPr>
                        <a:t>humidity</a:t>
                      </a:r>
                      <a:endParaRPr/>
                    </a:p>
                    <a:p>
                      <a:r>
                        <a:rPr lang="en-IN" sz="800">
                          <a:solidFill>
                            <a:srgbClr val="333333"/>
                          </a:solidFill>
                          <a:latin typeface="Calibri"/>
                        </a:rPr>
                        <a:t>gases concentration</a:t>
                      </a:r>
                      <a:endParaRPr/>
                    </a:p>
                    <a:p>
                      <a:pPr>
                        <a:lnSpc>
                          <a:spcPct val="100000"/>
                        </a:lnSpc>
                      </a:pPr>
                      <a:r>
                        <a:rPr lang="en-IN" sz="800">
                          <a:solidFill>
                            <a:srgbClr val="333333"/>
                          </a:solidFill>
                          <a:latin typeface="Calibri"/>
                        </a:rPr>
                        <a:t>smoke</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r>
              <a:tr h="1873800">
                <a:tc>
                  <a:txBody>
                    <a:bodyPr wrap="none"/>
                    <a:p>
                      <a:r>
                        <a:rPr lang="en-IN" sz="800">
                          <a:solidFill>
                            <a:srgbClr val="333333"/>
                          </a:solidFill>
                          <a:latin typeface="Calibri"/>
                        </a:rPr>
                        <a:t>infrared camera</a:t>
                      </a:r>
                      <a:endParaRPr/>
                    </a:p>
                    <a:p>
                      <a:r>
                        <a:rPr lang="en-IN" sz="800">
                          <a:solidFill>
                            <a:srgbClr val="333333"/>
                          </a:solidFill>
                          <a:latin typeface="Calibri"/>
                        </a:rPr>
                        <a:t>thermopile</a:t>
                      </a:r>
                      <a:endParaRPr/>
                    </a:p>
                    <a:p>
                      <a:r>
                        <a:rPr lang="en-IN" sz="800">
                          <a:solidFill>
                            <a:srgbClr val="333333"/>
                          </a:solidFill>
                          <a:latin typeface="Calibri"/>
                        </a:rPr>
                        <a:t>location</a:t>
                      </a:r>
                      <a:endParaRPr/>
                    </a:p>
                    <a:p>
                      <a:pPr>
                        <a:lnSpc>
                          <a:spcPct val="100000"/>
                        </a:lnSpc>
                      </a:pPr>
                      <a:r>
                        <a:rPr lang="en-IN" sz="800">
                          <a:solidFill>
                            <a:srgbClr val="333333"/>
                          </a:solidFill>
                          <a:latin typeface="Calibri"/>
                        </a:rPr>
                        <a:t>map</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r>
              <a:tr h="1398600">
                <a:tc>
                  <a:txBody>
                    <a:bodyPr wrap="none"/>
                    <a:p>
                      <a:r>
                        <a:rPr lang="en-IN" sz="800">
                          <a:solidFill>
                            <a:srgbClr val="333333"/>
                          </a:solidFill>
                          <a:latin typeface="Calibri"/>
                        </a:rPr>
                        <a:t>beep</a:t>
                      </a:r>
                      <a:endParaRPr/>
                    </a:p>
                    <a:p>
                      <a:pPr>
                        <a:lnSpc>
                          <a:spcPct val="100000"/>
                        </a:lnSpc>
                      </a:pPr>
                      <a:r>
                        <a:rPr lang="en-IN" sz="800">
                          <a:solidFill>
                            <a:srgbClr val="333333"/>
                          </a:solidFill>
                          <a:latin typeface="Calibri"/>
                        </a:rPr>
                        <a:t>light</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a:t>
                      </a:r>
                      <a:endParaRPr/>
                    </a:p>
                  </a:txBody>
                  <a:tcPr/>
                </a:tc>
                <a:tc>
                  <a:tcPr/>
                </a:tc>
                <a:tc>
                  <a:tcPr/>
                </a:tc>
                <a:tc>
                  <a:tcPr/>
                </a:tc>
                <a:tc>
                  <a:tcPr/>
                </a:tc>
                <a:tc>
                  <a:tcPr/>
                </a:tc>
                <a:tc>
                  <a:tcPr/>
                </a:tc>
                <a:tc>
                  <a:tcPr/>
                </a:tc>
                <a:tc>
                  <a:tcPr/>
                </a:tc>
                <a:tc>
                  <a:tcPr/>
                </a:tc>
                <a:tc>
                  <a:tcPr/>
                </a:tc>
                <a:tc>
                  <a:tcPr/>
                </a:tc>
                <a:tc>
                  <a:tcPr/>
                </a:tc>
              </a:tr>
              <a:tr h="3418200">
                <a:tc>
                  <a:txBody>
                    <a:bodyPr wrap="none"/>
                    <a:p>
                      <a:r>
                        <a:rPr lang="en-IN" sz="800">
                          <a:solidFill>
                            <a:srgbClr val="333333"/>
                          </a:solidFill>
                          <a:latin typeface="Calibri"/>
                        </a:rPr>
                        <a:t>map</a:t>
                      </a:r>
                      <a:endParaRPr/>
                    </a:p>
                    <a:p>
                      <a:r>
                        <a:rPr lang="en-IN" sz="800">
                          <a:solidFill>
                            <a:srgbClr val="333333"/>
                          </a:solidFill>
                          <a:latin typeface="Calibri"/>
                        </a:rPr>
                        <a:t>information from nearby agents</a:t>
                      </a:r>
                      <a:endParaRPr/>
                    </a:p>
                    <a:p>
                      <a:r>
                        <a:rPr lang="en-IN" sz="800">
                          <a:solidFill>
                            <a:srgbClr val="333333"/>
                          </a:solidFill>
                          <a:latin typeface="Calibri"/>
                        </a:rPr>
                        <a:t>temperature</a:t>
                      </a:r>
                      <a:endParaRPr/>
                    </a:p>
                    <a:p>
                      <a:r>
                        <a:rPr lang="en-IN" sz="800">
                          <a:solidFill>
                            <a:srgbClr val="333333"/>
                          </a:solidFill>
                          <a:latin typeface="Calibri"/>
                        </a:rPr>
                        <a:t>humidity</a:t>
                      </a:r>
                      <a:endParaRPr/>
                    </a:p>
                    <a:p>
                      <a:pPr>
                        <a:lnSpc>
                          <a:spcPct val="100000"/>
                        </a:lnSpc>
                      </a:pPr>
                      <a:r>
                        <a:rPr lang="en-IN" sz="800">
                          <a:solidFill>
                            <a:srgbClr val="333333"/>
                          </a:solidFill>
                          <a:latin typeface="Calibri"/>
                        </a:rPr>
                        <a:t>gases concentration</a:t>
                      </a:r>
                      <a:endParaRPr/>
                    </a:p>
                  </a:txBody>
                  <a:tcPr/>
                </a:tc>
                <a:tc>
                  <a:txBody>
                    <a:bodyPr wrap="none"/>
                    <a:p>
                      <a:r>
                        <a:rPr lang="en-IN" sz="800">
                          <a:solidFill>
                            <a:srgbClr val="333333"/>
                          </a:solidFill>
                          <a:latin typeface="Calibri"/>
                        </a:rPr>
                        <a:t>.sensors (input): ?</a:t>
                      </a:r>
                      <a:endParaRPr/>
                    </a:p>
                    <a:p>
                      <a:r>
                        <a:rPr lang="en-IN" sz="800">
                          <a:solidFill>
                            <a:srgbClr val="333333"/>
                          </a:solidFill>
                          <a:latin typeface="Calibri"/>
                        </a:rPr>
                        <a:t>.mission: ?</a:t>
                      </a:r>
                      <a:endParaRPr/>
                    </a:p>
                    <a:p>
                      <a:pPr>
                        <a:lnSpc>
                          <a:spcPct val="100000"/>
                        </a:lnSpc>
                      </a:pPr>
                      <a:r>
                        <a:rPr lang="en-IN" sz="800">
                          <a:solidFill>
                            <a:srgbClr val="333333"/>
                          </a:solidFill>
                          <a:latin typeface="Calibri"/>
                        </a:rPr>
                        <a:t>.behaviour (output): establish contact bridge between the victim and remote human rescuers through audio feedback</a:t>
                      </a:r>
                      <a:endParaRPr/>
                    </a:p>
                  </a:txBody>
                  <a:tcPr/>
                </a:tc>
                <a:tc>
                  <a:tcPr/>
                </a:tc>
                <a:tc>
                  <a:tcPr/>
                </a:tc>
                <a:tc>
                  <a:tcPr/>
                </a:tc>
                <a:tc>
                  <a:tcPr/>
                </a:tc>
                <a:tc>
                  <a:tcPr/>
                </a:tc>
                <a:tc>
                  <a:tcPr/>
                </a:tc>
                <a:tc>
                  <a:tcPr/>
                </a:tc>
                <a:tc>
                  <a:tcPr/>
                </a:tc>
                <a:tc>
                  <a:tcPr/>
                </a:tc>
                <a:tc>
                  <a:tcPr/>
                </a:tc>
                <a:tc>
                  <a:tcPr/>
                </a:tc>
                <a:tc>
                  <a:tcPr/>
                </a:tc>
              </a:tr>
            </a:tbl>
          </a:graphicData>
        </a:graphic>
      </p:graphicFrame>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