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409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2"/>
      </p:cViewPr>
      <p:guideLst>
        <p:guide orient="horz" pos="220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2022/3/19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  <a:prstGeom prst="rect">
            <a:avLst/>
          </a:prstGeo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  <a:prstGeom prst="rect">
            <a:avLst/>
          </a:prstGeo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  <a:prstGeom prst="rect">
            <a:avLst/>
          </a:prstGeo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9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1FC1DE-12E1-4C2A-B1F1-F0A0A3ED5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8" y="0"/>
            <a:ext cx="12003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1FC1DE-12E1-4C2A-B1F1-F0A0A3ED5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468" y="0"/>
            <a:ext cx="12003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  <a:prstGeom prst="rect">
            <a:avLst/>
          </a:prstGeo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  <a:prstGeom prst="rect">
            <a:avLst/>
          </a:prstGeo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9066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F1FC1DE-12E1-4C2A-B1F1-F0A0A3ED530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8" y="0"/>
            <a:ext cx="12003063" cy="6858000"/>
          </a:xfrm>
          <a:prstGeom prst="rect">
            <a:avLst/>
          </a:prstGeom>
        </p:spPr>
      </p:pic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0" r:id="rId4"/>
    <p:sldLayoutId id="2147483651" r:id="rId5"/>
    <p:sldLayoutId id="2147483652" r:id="rId6"/>
    <p:sldLayoutId id="2147483653" r:id="rId7"/>
    <p:sldLayoutId id="2147483660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73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库_圆角矩形 43">
            <a:extLst>
              <a:ext uri="{FF2B5EF4-FFF2-40B4-BE49-F238E27FC236}">
                <a16:creationId xmlns:a16="http://schemas.microsoft.com/office/drawing/2014/main" id="{6C2CC66A-C75D-4FC4-A796-8DDB34D1429E}"/>
              </a:ext>
            </a:extLst>
          </p:cNvPr>
          <p:cNvSpPr/>
          <p:nvPr/>
        </p:nvSpPr>
        <p:spPr>
          <a:xfrm>
            <a:off x="478129" y="1116140"/>
            <a:ext cx="11235741" cy="4625720"/>
          </a:xfrm>
          <a:prstGeom prst="roundRect">
            <a:avLst>
              <a:gd name="adj" fmla="val 1756"/>
            </a:avLst>
          </a:prstGeom>
          <a:solidFill>
            <a:schemeClr val="bg1"/>
          </a:solidFill>
          <a:ln>
            <a:noFill/>
          </a:ln>
          <a:effectLst>
            <a:outerShdw blurRad="508000" dist="190500" dir="54000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毕业答辩开题报告</a:t>
            </a:r>
            <a:r>
              <a:rPr lang="en-US" altLang="zh-CN" sz="5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PPT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题目：具有隐私保护的分布式统计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1800710238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王智坚 信息与计算科学</a:t>
            </a:r>
            <a:endParaRPr lang="bg-BG" sz="2800" dirty="0">
              <a:solidFill>
                <a:schemeClr val="tx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PA_库_圆角矩形 46">
            <a:extLst>
              <a:ext uri="{FF2B5EF4-FFF2-40B4-BE49-F238E27FC236}">
                <a16:creationId xmlns:a16="http://schemas.microsoft.com/office/drawing/2014/main" id="{EDBF185E-1042-4ECD-965B-324FC94482E2}"/>
              </a:ext>
            </a:extLst>
          </p:cNvPr>
          <p:cNvSpPr/>
          <p:nvPr/>
        </p:nvSpPr>
        <p:spPr>
          <a:xfrm rot="8026117">
            <a:off x="10793509" y="1207721"/>
            <a:ext cx="1280707" cy="2868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PA_库_圆角矩形 46">
            <a:extLst>
              <a:ext uri="{FF2B5EF4-FFF2-40B4-BE49-F238E27FC236}">
                <a16:creationId xmlns:a16="http://schemas.microsoft.com/office/drawing/2014/main" id="{8B7F6222-CC46-431D-9EAF-E5FDC6F6B54E}"/>
              </a:ext>
            </a:extLst>
          </p:cNvPr>
          <p:cNvSpPr/>
          <p:nvPr/>
        </p:nvSpPr>
        <p:spPr>
          <a:xfrm rot="8026117">
            <a:off x="423271" y="5262653"/>
            <a:ext cx="1280707" cy="2868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PA_库_圆角矩形 46">
            <a:extLst>
              <a:ext uri="{FF2B5EF4-FFF2-40B4-BE49-F238E27FC236}">
                <a16:creationId xmlns:a16="http://schemas.microsoft.com/office/drawing/2014/main" id="{8656A8E7-6CF7-451A-B372-69EFFE8A5F70}"/>
              </a:ext>
            </a:extLst>
          </p:cNvPr>
          <p:cNvSpPr/>
          <p:nvPr/>
        </p:nvSpPr>
        <p:spPr>
          <a:xfrm rot="8026117">
            <a:off x="117783" y="5601326"/>
            <a:ext cx="665532" cy="1490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PA_库_圆角矩形 46">
            <a:extLst>
              <a:ext uri="{FF2B5EF4-FFF2-40B4-BE49-F238E27FC236}">
                <a16:creationId xmlns:a16="http://schemas.microsoft.com/office/drawing/2014/main" id="{918B9DD5-D78D-4D6A-A6E2-A9561D481673}"/>
              </a:ext>
            </a:extLst>
          </p:cNvPr>
          <p:cNvSpPr/>
          <p:nvPr/>
        </p:nvSpPr>
        <p:spPr>
          <a:xfrm rot="8026117">
            <a:off x="10924900" y="1838257"/>
            <a:ext cx="665532" cy="1490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1E9413-0532-4468-AA13-860C756297BC}"/>
              </a:ext>
            </a:extLst>
          </p:cNvPr>
          <p:cNvSpPr txBox="1"/>
          <p:nvPr/>
        </p:nvSpPr>
        <p:spPr>
          <a:xfrm>
            <a:off x="3213717" y="2343704"/>
            <a:ext cx="5379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99750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56EBF8-40AF-4DC2-84F8-6B63A6F6671C}"/>
              </a:ext>
            </a:extLst>
          </p:cNvPr>
          <p:cNvSpPr txBox="1"/>
          <p:nvPr/>
        </p:nvSpPr>
        <p:spPr>
          <a:xfrm>
            <a:off x="497149" y="348384"/>
            <a:ext cx="9871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主要研究内容：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基于同态加密下的分布式统计，数据外包计算时，使数据提供者的数据隐私得到保护。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E976C-330D-47AE-9813-2F0A5C4E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42" y="2152510"/>
            <a:ext cx="9071915" cy="44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E264EE-D916-4FCA-9143-8296657B50F6}"/>
              </a:ext>
            </a:extLst>
          </p:cNvPr>
          <p:cNvSpPr txBox="1"/>
          <p:nvPr/>
        </p:nvSpPr>
        <p:spPr>
          <a:xfrm>
            <a:off x="1361242" y="1775533"/>
            <a:ext cx="89398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一对一</a:t>
            </a:r>
            <a:r>
              <a:rPr lang="en-US" altLang="zh-CN" sz="3200" dirty="0"/>
              <a:t>(</a:t>
            </a:r>
            <a:r>
              <a:rPr lang="zh-CN" altLang="en-US" sz="3200" dirty="0"/>
              <a:t>一个数据提供者，一个计算服务商</a:t>
            </a:r>
            <a:r>
              <a:rPr lang="en-US" altLang="zh-CN" sz="3200" dirty="0"/>
              <a:t>)</a:t>
            </a: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一对多（一个数据提供者，多个计算服务商）</a:t>
            </a:r>
            <a:endParaRPr lang="en-US" altLang="zh-CN" sz="32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多对一（多个数据提供</a:t>
            </a:r>
            <a:r>
              <a:rPr lang="zh-CN" altLang="en-US" sz="3200"/>
              <a:t>者，一个</a:t>
            </a:r>
            <a:r>
              <a:rPr lang="zh-CN" altLang="en-US" sz="3200" dirty="0"/>
              <a:t>计算服务商）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0F8ADF-6ECC-4596-99A5-DFEC399EE03C}"/>
              </a:ext>
            </a:extLst>
          </p:cNvPr>
          <p:cNvSpPr txBox="1"/>
          <p:nvPr/>
        </p:nvSpPr>
        <p:spPr>
          <a:xfrm>
            <a:off x="1086035" y="5770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研究方案</a:t>
            </a:r>
          </a:p>
        </p:txBody>
      </p:sp>
    </p:spTree>
    <p:extLst>
      <p:ext uri="{BB962C8B-B14F-4D97-AF65-F5344CB8AC3E}">
        <p14:creationId xmlns:p14="http://schemas.microsoft.com/office/powerpoint/2010/main" val="11366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5BA53F-A890-400A-9DD4-E929B8BAE882}"/>
              </a:ext>
            </a:extLst>
          </p:cNvPr>
          <p:cNvSpPr txBox="1"/>
          <p:nvPr/>
        </p:nvSpPr>
        <p:spPr>
          <a:xfrm>
            <a:off x="630316" y="3373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一对一：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55E0BF-1228-40E8-B812-CE02CE35A116}"/>
              </a:ext>
            </a:extLst>
          </p:cNvPr>
          <p:cNvSpPr txBox="1"/>
          <p:nvPr/>
        </p:nvSpPr>
        <p:spPr>
          <a:xfrm>
            <a:off x="1109709" y="983682"/>
            <a:ext cx="10889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加密方法：杨攀</a:t>
            </a:r>
            <a:r>
              <a:rPr lang="en-US" altLang="zh-CN" sz="2400" dirty="0"/>
              <a:t>,</a:t>
            </a:r>
            <a:r>
              <a:rPr lang="zh-CN" altLang="en-US" sz="2400" dirty="0"/>
              <a:t>桂小林</a:t>
            </a:r>
            <a:r>
              <a:rPr lang="en-US" altLang="zh-CN" sz="2400" dirty="0"/>
              <a:t>,</a:t>
            </a:r>
            <a:r>
              <a:rPr lang="zh-CN" altLang="en-US" sz="2400" dirty="0"/>
              <a:t>姚婧</a:t>
            </a:r>
            <a:r>
              <a:rPr lang="en-US" altLang="zh-CN" sz="2400" dirty="0"/>
              <a:t>,</a:t>
            </a:r>
            <a:r>
              <a:rPr lang="zh-CN" altLang="en-US" sz="2400" dirty="0"/>
              <a:t>林建财</a:t>
            </a:r>
            <a:r>
              <a:rPr lang="en-US" altLang="zh-CN" sz="2400" dirty="0"/>
              <a:t>,</a:t>
            </a:r>
            <a:r>
              <a:rPr lang="zh-CN" altLang="en-US" sz="2400" dirty="0"/>
              <a:t>田丰</a:t>
            </a:r>
            <a:r>
              <a:rPr lang="en-US" altLang="zh-CN" sz="2400" dirty="0"/>
              <a:t>,</a:t>
            </a:r>
            <a:r>
              <a:rPr lang="zh-CN" altLang="en-US" sz="2400" dirty="0"/>
              <a:t>张学军</a:t>
            </a:r>
            <a:r>
              <a:rPr lang="en-US" altLang="zh-CN" sz="2400" dirty="0"/>
              <a:t>.</a:t>
            </a:r>
            <a:r>
              <a:rPr lang="zh-CN" altLang="en-US" sz="2400" dirty="0"/>
              <a:t>支持同态算术运算的数</a:t>
            </a:r>
            <a:endParaRPr lang="en-US" altLang="zh-CN" sz="2400" dirty="0"/>
          </a:p>
          <a:p>
            <a:r>
              <a:rPr lang="zh-CN" altLang="en-US" sz="2400" dirty="0"/>
              <a:t>据加密方案算法研究</a:t>
            </a:r>
            <a:r>
              <a:rPr lang="en-US" altLang="zh-CN" sz="2400" dirty="0"/>
              <a:t>[J].</a:t>
            </a:r>
            <a:r>
              <a:rPr lang="zh-CN" altLang="en-US" sz="2400" dirty="0"/>
              <a:t>通信学报</a:t>
            </a:r>
            <a:r>
              <a:rPr lang="en-US" altLang="zh-CN" sz="2400" dirty="0"/>
              <a:t>,2015,36(01):171-182.</a:t>
            </a:r>
            <a:r>
              <a:rPr lang="zh-CN" altLang="en-US" sz="2400" dirty="0"/>
              <a:t>中的“</a:t>
            </a:r>
            <a:r>
              <a:rPr lang="en-US" altLang="zh-CN" sz="2400" dirty="0">
                <a:solidFill>
                  <a:srgbClr val="FF0000"/>
                </a:solidFill>
              </a:rPr>
              <a:t>CESIL</a:t>
            </a:r>
            <a:r>
              <a:rPr lang="zh-CN" altLang="en-US" sz="2400" dirty="0">
                <a:solidFill>
                  <a:srgbClr val="FF0000"/>
                </a:solidFill>
              </a:rPr>
              <a:t>方案</a:t>
            </a:r>
            <a:r>
              <a:rPr lang="zh-CN" altLang="en-US" sz="2400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E4A7F7B-55D7-4BE8-8BB5-3DD4EAF483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190098"/>
                  </p:ext>
                </p:extLst>
              </p:nvPr>
            </p:nvGraphicFramePr>
            <p:xfrm>
              <a:off x="354105" y="2163660"/>
              <a:ext cx="3636904" cy="4356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算法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： 密钥生成算法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𝑮𝒆𝒏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输入：正整数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输出：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维向量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altLang="zh-CN" dirty="0"/>
                            <a:t>DO{</a:t>
                          </a: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zh-CN" altLang="en-US" dirty="0"/>
                            <a:t>随机生成正整数范围内的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zh-CN" altLang="en-US" dirty="0"/>
                            <a:t>个元素构成数组</a:t>
                          </a:r>
                          <a:r>
                            <a:rPr lang="en-US" altLang="zh-CN" dirty="0"/>
                            <a:t>b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3</a:t>
                          </a:r>
                          <a:r>
                            <a:rPr lang="zh-CN" altLang="en-US" dirty="0"/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</m:oMath>
                          </a14:m>
                          <a:r>
                            <a:rPr lang="en-US" altLang="zh-CN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4</a:t>
                          </a:r>
                          <a:r>
                            <a:rPr lang="zh-CN" altLang="en-US" dirty="0"/>
                            <a:t>）</a:t>
                          </a:r>
                          <a:r>
                            <a:rPr lang="en-US" altLang="zh-CN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</m:oMath>
                          </a14:m>
                          <a:r>
                            <a:rPr lang="zh-CN" altLang="en-US" dirty="0"/>
                            <a:t>含</a:t>
                          </a:r>
                          <a:r>
                            <a:rPr lang="en-US" altLang="zh-CN" dirty="0"/>
                            <a:t>0</a:t>
                          </a:r>
                          <a:r>
                            <a:rPr lang="zh-CN" altLang="en-US" dirty="0"/>
                            <a:t>元素；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5</a:t>
                          </a:r>
                          <a:r>
                            <a:rPr lang="zh-CN" altLang="en-US" dirty="0"/>
                            <a:t>） </a:t>
                          </a:r>
                          <a:r>
                            <a:rPr lang="en-US" altLang="zh-CN" dirty="0"/>
                            <a:t>CONTINUE</a:t>
                          </a:r>
                          <a:r>
                            <a:rPr lang="zh-CN" altLang="en-US" dirty="0"/>
                            <a:t>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6</a:t>
                          </a:r>
                          <a:r>
                            <a:rPr lang="zh-CN" altLang="en-US" dirty="0"/>
                            <a:t>）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𝑓𝑓𝑡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𝑓𝑓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en-US" altLang="zh-CN" b="0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7</a:t>
                          </a:r>
                          <a:r>
                            <a:rPr lang="zh-CN" altLang="en-US" dirty="0"/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en-US" altLang="zh-CN" b="0" dirty="0">
                            <a:ea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8</a:t>
                          </a:r>
                          <a:r>
                            <a:rPr lang="zh-CN" altLang="en-US" dirty="0"/>
                            <a:t>）</a:t>
                          </a:r>
                          <a:r>
                            <a:rPr lang="en-US" altLang="zh-CN" dirty="0"/>
                            <a:t>}WHILE(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</m:oMath>
                          </a14:m>
                          <a:r>
                            <a:rPr lang="en-US" altLang="zh-CN" dirty="0"/>
                            <a:t>&gt;=1/(2N))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dirty="0"/>
                            <a:t>第</a:t>
                          </a:r>
                          <a:r>
                            <a:rPr lang="en-US" altLang="zh-CN" dirty="0"/>
                            <a:t>7)</a:t>
                          </a:r>
                          <a:r>
                            <a:rPr lang="zh-CN" altLang="en-US" dirty="0"/>
                            <a:t>步本应为计算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a:rPr lang="zh-CN" alt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dirty="0"/>
                            <a:t>而当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zh-CN" altLang="en-US" dirty="0"/>
                            <a:t>为循环矩阵时，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也为循环矩阵，且各列长度相等，因此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a:rPr lang="zh-CN" alt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dirty="0"/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E4A7F7B-55D7-4BE8-8BB5-3DD4EAF483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190098"/>
                  </p:ext>
                </p:extLst>
              </p:nvPr>
            </p:nvGraphicFramePr>
            <p:xfrm>
              <a:off x="354105" y="2163660"/>
              <a:ext cx="3636904" cy="4356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8" t="-8197" r="-168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986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" t="-10076" r="-168" b="-2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4">
                <a:extLst>
                  <a:ext uri="{FF2B5EF4-FFF2-40B4-BE49-F238E27FC236}">
                    <a16:creationId xmlns:a16="http://schemas.microsoft.com/office/drawing/2014/main" id="{AA6D1B38-533C-4D5F-8213-7BA9AF2DE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322401"/>
                  </p:ext>
                </p:extLst>
              </p:nvPr>
            </p:nvGraphicFramePr>
            <p:xfrm>
              <a:off x="4073376" y="2167294"/>
              <a:ext cx="3636904" cy="40681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算法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：加密算法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𝑬𝒏𝒄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输入：密钥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zh-CN" altLang="en-US" dirty="0"/>
                            <a:t>，正整数明文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输出：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维向量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AutoNum type="arabicParenR"/>
                          </a:pPr>
                          <a:r>
                            <a:rPr lang="en-US" altLang="zh-CN" dirty="0"/>
                            <a:t>FOR(</a:t>
                          </a:r>
                          <a:r>
                            <a:rPr lang="en-US" altLang="zh-CN" dirty="0" err="1"/>
                            <a:t>i</a:t>
                          </a:r>
                          <a:r>
                            <a:rPr lang="en-US" altLang="zh-CN" dirty="0"/>
                            <a:t>=0;i&lt;</a:t>
                          </a:r>
                          <a:r>
                            <a:rPr lang="en-US" altLang="zh-CN" dirty="0" err="1"/>
                            <a:t>n;i</a:t>
                          </a:r>
                          <a:r>
                            <a:rPr lang="en-US" altLang="zh-CN" dirty="0"/>
                            <a:t>++){</a:t>
                          </a:r>
                        </a:p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≫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dirty="0"/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3</a:t>
                          </a:r>
                          <a:r>
                            <a:rPr lang="zh-CN" altLang="en-US" dirty="0"/>
                            <a:t>）</a:t>
                          </a:r>
                          <a:r>
                            <a:rPr lang="en-US" altLang="zh-CN" dirty="0"/>
                            <a:t>}//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存储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zh-CN" altLang="en-US" dirty="0"/>
                            <a:t>二进制表示的第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位</m:t>
                              </m:r>
                            </m:oMath>
                          </a14:m>
                          <a:r>
                            <a:rPr lang="en-US" altLang="zh-CN" dirty="0"/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4</a:t>
                          </a:r>
                          <a:r>
                            <a:rPr lang="zh-CN" altLang="en-US" dirty="0"/>
                            <a:t>）随机生成整数范围内的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维</m:t>
                              </m:r>
                            </m:oMath>
                          </a14:m>
                          <a:r>
                            <a:rPr lang="zh-CN" altLang="en-US" dirty="0"/>
                            <a:t>列向量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dirty="0"/>
                            <a:t>,</a:t>
                          </a:r>
                          <a:r>
                            <a:rPr lang="zh-CN" altLang="en-US" dirty="0"/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!=0</m:t>
                              </m:r>
                            </m:oMath>
                          </a14:m>
                          <a:r>
                            <a:rPr lang="zh-CN" altLang="en-US" dirty="0"/>
                            <a:t>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5</a:t>
                          </a:r>
                          <a:r>
                            <a:rPr lang="zh-CN" altLang="en-US" dirty="0"/>
                            <a:t>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zh-CN" altLang="en-US" dirty="0"/>
                            <a:t>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dirty="0"/>
                            <a:t>整数转化为向量的过程实际上是用数组来记录二进制的每一位，利用位运算可以提高效率，第</a:t>
                          </a:r>
                          <a:r>
                            <a:rPr lang="en-US" altLang="zh-CN" dirty="0"/>
                            <a:t>5</a:t>
                          </a:r>
                          <a:r>
                            <a:rPr lang="zh-CN" altLang="en-US" dirty="0"/>
                            <a:t>）步可根据式</a:t>
                          </a:r>
                          <a:r>
                            <a:rPr lang="en-US" altLang="zh-CN" dirty="0"/>
                            <a:t>(8)</a:t>
                          </a:r>
                          <a:r>
                            <a:rPr lang="zh-CN" altLang="en-US" dirty="0"/>
                            <a:t>计算。</a:t>
                          </a:r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4">
                <a:extLst>
                  <a:ext uri="{FF2B5EF4-FFF2-40B4-BE49-F238E27FC236}">
                    <a16:creationId xmlns:a16="http://schemas.microsoft.com/office/drawing/2014/main" id="{AA6D1B38-533C-4D5F-8213-7BA9AF2DE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322401"/>
                  </p:ext>
                </p:extLst>
              </p:nvPr>
            </p:nvGraphicFramePr>
            <p:xfrm>
              <a:off x="4073376" y="2167294"/>
              <a:ext cx="3636904" cy="40681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" t="-8197" r="-168" b="-10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6973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8" t="-10873" r="-168" b="-2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">
                <a:extLst>
                  <a:ext uri="{FF2B5EF4-FFF2-40B4-BE49-F238E27FC236}">
                    <a16:creationId xmlns:a16="http://schemas.microsoft.com/office/drawing/2014/main" id="{925B0F72-A627-4A05-92AA-6C6EB236C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87127"/>
                  </p:ext>
                </p:extLst>
              </p:nvPr>
            </p:nvGraphicFramePr>
            <p:xfrm>
              <a:off x="7890301" y="2163660"/>
              <a:ext cx="3636904" cy="34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算法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：解密算法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𝑫𝒆𝒄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输入：密钥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zh-CN" altLang="en-US" dirty="0"/>
                            <a:t>密文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r>
                            <a:rPr lang="zh-CN" altLang="en-US" dirty="0"/>
                            <a:t>输出：正整数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zh-CN" altLang="en-US" b="0" dirty="0"/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∗[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dirty="0"/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b="0" dirty="0"/>
                            <a:t>2</a:t>
                          </a:r>
                          <a:r>
                            <a:rPr lang="zh-CN" altLang="en-US" b="0" dirty="0"/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←0</m:t>
                              </m:r>
                            </m:oMath>
                          </a14:m>
                          <a:r>
                            <a:rPr lang="en-US" altLang="zh-CN" dirty="0"/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3</a:t>
                          </a:r>
                          <a:r>
                            <a:rPr lang="zh-CN" altLang="en-US" dirty="0"/>
                            <a:t>）</a:t>
                          </a:r>
                          <a:r>
                            <a:rPr lang="en-US" altLang="zh-CN" dirty="0"/>
                            <a:t>FOR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++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4</a:t>
                          </a:r>
                          <a:r>
                            <a:rPr lang="zh-CN" altLang="en-US" dirty="0"/>
                            <a:t>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altLang="zh-CN" dirty="0"/>
                            <a:t>5</a:t>
                          </a:r>
                          <a:r>
                            <a:rPr lang="zh-CN" altLang="en-US" dirty="0"/>
                            <a:t>）</a:t>
                          </a:r>
                          <a:r>
                            <a:rPr lang="en-US" altLang="zh-CN" dirty="0"/>
                            <a:t>}</a:t>
                          </a:r>
                          <a:r>
                            <a:rPr lang="zh-CN" altLang="en-US" dirty="0"/>
                            <a:t>利用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还原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zh-CN" altLang="en-US" dirty="0"/>
                            <a:t>；</a:t>
                          </a:r>
                          <a:endParaRPr lang="en-US" altLang="zh-CN" dirty="0"/>
                        </a:p>
                        <a:p>
                          <a:pPr marL="0" indent="0">
                            <a:buNone/>
                          </a:pPr>
                          <a:r>
                            <a:rPr lang="zh-CN" altLang="en-US" dirty="0"/>
                            <a:t>经过运算的密文解密出的向量不一定在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中，因此解密不能使用位运算，但可以通过映射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zh-CN" altLang="en-US" dirty="0"/>
                            <a:t>将其转化为明文。</a:t>
                          </a:r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">
                <a:extLst>
                  <a:ext uri="{FF2B5EF4-FFF2-40B4-BE49-F238E27FC236}">
                    <a16:creationId xmlns:a16="http://schemas.microsoft.com/office/drawing/2014/main" id="{925B0F72-A627-4A05-92AA-6C6EB236C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87127"/>
                  </p:ext>
                </p:extLst>
              </p:nvPr>
            </p:nvGraphicFramePr>
            <p:xfrm>
              <a:off x="7890301" y="2163660"/>
              <a:ext cx="3636904" cy="3496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6904">
                      <a:extLst>
                        <a:ext uri="{9D8B030D-6E8A-4147-A177-3AD203B41FA5}">
                          <a16:colId xmlns:a16="http://schemas.microsoft.com/office/drawing/2014/main" val="11654425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8" t="-6557" r="-168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442106"/>
                      </a:ext>
                    </a:extLst>
                  </a:tr>
                  <a:tr h="31242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8" t="-12646" r="-168" b="-3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109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69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82453-D0A8-4AD3-BD10-3337533CC218}"/>
              </a:ext>
            </a:extLst>
          </p:cNvPr>
          <p:cNvSpPr txBox="1"/>
          <p:nvPr/>
        </p:nvSpPr>
        <p:spPr>
          <a:xfrm>
            <a:off x="790112" y="319596"/>
            <a:ext cx="273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</a:rPr>
              <a:t>一对多：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39A05C-ED64-4244-9ED1-E5D0BE7D58BD}"/>
              </a:ext>
            </a:extLst>
          </p:cNvPr>
          <p:cNvSpPr txBox="1"/>
          <p:nvPr/>
        </p:nvSpPr>
        <p:spPr>
          <a:xfrm>
            <a:off x="896645" y="965927"/>
            <a:ext cx="1049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加密方法：杨攀</a:t>
            </a:r>
            <a:r>
              <a:rPr lang="en-US" altLang="zh-CN" sz="2400" dirty="0"/>
              <a:t>,</a:t>
            </a:r>
            <a:r>
              <a:rPr lang="zh-CN" altLang="en-US" sz="2400" dirty="0"/>
              <a:t>桂小林</a:t>
            </a:r>
            <a:r>
              <a:rPr lang="en-US" altLang="zh-CN" sz="2400" dirty="0"/>
              <a:t>,</a:t>
            </a:r>
            <a:r>
              <a:rPr lang="zh-CN" altLang="en-US" sz="2400" dirty="0"/>
              <a:t>姚婧</a:t>
            </a:r>
            <a:r>
              <a:rPr lang="en-US" altLang="zh-CN" sz="2400" dirty="0"/>
              <a:t>,</a:t>
            </a:r>
            <a:r>
              <a:rPr lang="zh-CN" altLang="en-US" sz="2400" dirty="0"/>
              <a:t>林建财</a:t>
            </a:r>
            <a:r>
              <a:rPr lang="en-US" altLang="zh-CN" sz="2400" dirty="0"/>
              <a:t>,</a:t>
            </a:r>
            <a:r>
              <a:rPr lang="zh-CN" altLang="en-US" sz="2400" dirty="0"/>
              <a:t>田丰</a:t>
            </a:r>
            <a:r>
              <a:rPr lang="en-US" altLang="zh-CN" sz="2400" dirty="0"/>
              <a:t>,</a:t>
            </a:r>
            <a:r>
              <a:rPr lang="zh-CN" altLang="en-US" sz="2400" dirty="0"/>
              <a:t>张学军</a:t>
            </a:r>
            <a:r>
              <a:rPr lang="en-US" altLang="zh-CN" sz="2400" dirty="0"/>
              <a:t>.</a:t>
            </a:r>
            <a:r>
              <a:rPr lang="zh-CN" altLang="en-US" sz="2400" dirty="0"/>
              <a:t>支持同态算术运算的数</a:t>
            </a:r>
            <a:endParaRPr lang="en-US" altLang="zh-CN" sz="2400" dirty="0"/>
          </a:p>
          <a:p>
            <a:r>
              <a:rPr lang="zh-CN" altLang="en-US" sz="2400" dirty="0"/>
              <a:t>据加密方案算法研究</a:t>
            </a:r>
            <a:r>
              <a:rPr lang="en-US" altLang="zh-CN" sz="2400" dirty="0"/>
              <a:t>[J].</a:t>
            </a:r>
            <a:r>
              <a:rPr lang="zh-CN" altLang="en-US" sz="2400" dirty="0"/>
              <a:t>通信学报</a:t>
            </a:r>
            <a:r>
              <a:rPr lang="en-US" altLang="zh-CN" sz="2400" dirty="0"/>
              <a:t>,2015,36(01):171-182.</a:t>
            </a:r>
            <a:r>
              <a:rPr lang="zh-CN" altLang="en-US" sz="2400" dirty="0"/>
              <a:t>中的“</a:t>
            </a:r>
            <a:r>
              <a:rPr lang="en-US" altLang="zh-CN" sz="2400" dirty="0">
                <a:solidFill>
                  <a:srgbClr val="FF0000"/>
                </a:solidFill>
              </a:rPr>
              <a:t>CESIL</a:t>
            </a:r>
            <a:r>
              <a:rPr lang="zh-CN" altLang="en-US" sz="2400" dirty="0">
                <a:solidFill>
                  <a:srgbClr val="FF0000"/>
                </a:solidFill>
              </a:rPr>
              <a:t>方案</a:t>
            </a:r>
            <a:r>
              <a:rPr lang="zh-CN" altLang="en-US" sz="2400" dirty="0"/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E7B4FC-0D47-48F3-AE6C-4D1C8BE84C8E}"/>
              </a:ext>
            </a:extLst>
          </p:cNvPr>
          <p:cNvSpPr txBox="1"/>
          <p:nvPr/>
        </p:nvSpPr>
        <p:spPr>
          <a:xfrm>
            <a:off x="846005" y="1796924"/>
            <a:ext cx="1066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数据传输方法：刘镪</a:t>
            </a:r>
            <a:r>
              <a:rPr lang="en-US" altLang="zh-CN" sz="2400" dirty="0"/>
              <a:t>,</a:t>
            </a:r>
            <a:r>
              <a:rPr lang="zh-CN" altLang="en-US" sz="2400" dirty="0"/>
              <a:t>唐春明</a:t>
            </a:r>
            <a:r>
              <a:rPr lang="en-US" altLang="zh-CN" sz="2400" dirty="0"/>
              <a:t>,</a:t>
            </a:r>
            <a:r>
              <a:rPr lang="zh-CN" altLang="en-US" sz="2400" dirty="0"/>
              <a:t>胡杏</a:t>
            </a:r>
            <a:r>
              <a:rPr lang="en-US" altLang="zh-CN" sz="2400" dirty="0"/>
              <a:t>,</a:t>
            </a:r>
            <a:r>
              <a:rPr lang="zh-CN" altLang="en-US" sz="2400" dirty="0"/>
              <a:t>张永强</a:t>
            </a:r>
            <a:r>
              <a:rPr lang="en-US" altLang="zh-CN" sz="2400" dirty="0"/>
              <a:t>.</a:t>
            </a:r>
            <a:r>
              <a:rPr lang="zh-CN" altLang="en-US" sz="2400" dirty="0"/>
              <a:t>多租赁用户模型下有效安全外包</a:t>
            </a:r>
            <a:endParaRPr lang="en-US" altLang="zh-CN" sz="2400" dirty="0"/>
          </a:p>
          <a:p>
            <a:r>
              <a:rPr lang="zh-CN" altLang="en-US" sz="2400" dirty="0"/>
              <a:t>计算</a:t>
            </a:r>
            <a:r>
              <a:rPr lang="en-US" altLang="zh-CN" sz="2400" dirty="0"/>
              <a:t>[J].</a:t>
            </a:r>
            <a:r>
              <a:rPr lang="zh-CN" altLang="en-US" sz="2400" dirty="0"/>
              <a:t>信息网络安全</a:t>
            </a:r>
            <a:r>
              <a:rPr lang="en-US" altLang="zh-CN" sz="2400" dirty="0"/>
              <a:t>,2013(09):17-21.</a:t>
            </a:r>
            <a:r>
              <a:rPr lang="zh-CN" altLang="en-US" sz="2400" dirty="0"/>
              <a:t>中的“</a:t>
            </a:r>
            <a:r>
              <a:rPr lang="zh-CN" altLang="en-US" sz="2400" dirty="0">
                <a:solidFill>
                  <a:srgbClr val="FF0000"/>
                </a:solidFill>
              </a:rPr>
              <a:t>安全的外包计算协议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D8FD00-48DA-4090-8748-2D1033701846}"/>
                  </a:ext>
                </a:extLst>
              </p:cNvPr>
              <p:cNvSpPr txBox="1"/>
              <p:nvPr/>
            </p:nvSpPr>
            <p:spPr>
              <a:xfrm>
                <a:off x="1305642" y="3577417"/>
                <a:ext cx="9357065" cy="268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1</a:t>
                </a:r>
                <a:r>
                  <a:rPr lang="zh-CN" altLang="en-US" dirty="0"/>
                  <a:t>）用户根据算法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𝑆h𝑎𝑟𝑒</m:t>
                    </m:r>
                  </m:oMath>
                </a14:m>
                <a:r>
                  <a:rPr lang="zh-CN" altLang="en-US" dirty="0"/>
                  <a:t>把输入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分为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个秘密分块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，然后每个秘密分块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通过秘密通道被送到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       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执行安全多方计算协议</a:t>
                </a:r>
                <a:r>
                  <a:rPr lang="en-US" altLang="zh-CN" dirty="0"/>
                  <a:t>II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dirty="0"/>
                  <a:t>。执行的结果时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得到输出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的一个秘密分块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       3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把秘密分块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通过秘密通道发送给用户后，用户在使用算法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𝑅𝑒𝑐𝑜𝑣𝑒𝑟</m:t>
                    </m:r>
                  </m:oMath>
                </a14:m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会付出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因为在协议中，我们假设用户于每个服务器之间都存在秘密通道，因此攻击者想通过截取秘密分块来重构秘密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时不行的。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dirty="0"/>
                  <a:t>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的本质区别时在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zh-CN" altLang="en-US" dirty="0"/>
                  <a:t>中不用重构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，这样避免了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由于被重构而泄露。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D8FD00-48DA-4090-8748-2D1033701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42" y="3577417"/>
                <a:ext cx="9357065" cy="2689711"/>
              </a:xfrm>
              <a:prstGeom prst="rect">
                <a:avLst/>
              </a:prstGeom>
              <a:blipFill>
                <a:blip r:embed="rId2"/>
                <a:stretch>
                  <a:fillRect l="-521" t="-1361" r="-586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9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A05E6-0CDE-4A60-AAFD-9D3F429DB0C8}"/>
              </a:ext>
            </a:extLst>
          </p:cNvPr>
          <p:cNvSpPr txBox="1"/>
          <p:nvPr/>
        </p:nvSpPr>
        <p:spPr>
          <a:xfrm>
            <a:off x="630316" y="3373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多对一：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2A782F-BA45-4344-A216-BA6F4985035E}"/>
              </a:ext>
            </a:extLst>
          </p:cNvPr>
          <p:cNvSpPr txBox="1"/>
          <p:nvPr/>
        </p:nvSpPr>
        <p:spPr>
          <a:xfrm>
            <a:off x="896645" y="965927"/>
            <a:ext cx="1049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加密方法：杨攀</a:t>
            </a:r>
            <a:r>
              <a:rPr lang="en-US" altLang="zh-CN" sz="2400" dirty="0"/>
              <a:t>,</a:t>
            </a:r>
            <a:r>
              <a:rPr lang="zh-CN" altLang="en-US" sz="2400" dirty="0"/>
              <a:t>桂小林</a:t>
            </a:r>
            <a:r>
              <a:rPr lang="en-US" altLang="zh-CN" sz="2400" dirty="0"/>
              <a:t>,</a:t>
            </a:r>
            <a:r>
              <a:rPr lang="zh-CN" altLang="en-US" sz="2400" dirty="0"/>
              <a:t>姚婧</a:t>
            </a:r>
            <a:r>
              <a:rPr lang="en-US" altLang="zh-CN" sz="2400" dirty="0"/>
              <a:t>,</a:t>
            </a:r>
            <a:r>
              <a:rPr lang="zh-CN" altLang="en-US" sz="2400" dirty="0"/>
              <a:t>林建财</a:t>
            </a:r>
            <a:r>
              <a:rPr lang="en-US" altLang="zh-CN" sz="2400" dirty="0"/>
              <a:t>,</a:t>
            </a:r>
            <a:r>
              <a:rPr lang="zh-CN" altLang="en-US" sz="2400" dirty="0"/>
              <a:t>田丰</a:t>
            </a:r>
            <a:r>
              <a:rPr lang="en-US" altLang="zh-CN" sz="2400" dirty="0"/>
              <a:t>,</a:t>
            </a:r>
            <a:r>
              <a:rPr lang="zh-CN" altLang="en-US" sz="2400" dirty="0"/>
              <a:t>张学军</a:t>
            </a:r>
            <a:r>
              <a:rPr lang="en-US" altLang="zh-CN" sz="2400" dirty="0"/>
              <a:t>.</a:t>
            </a:r>
            <a:r>
              <a:rPr lang="zh-CN" altLang="en-US" sz="2400" dirty="0"/>
              <a:t>支持同态算术运算的数</a:t>
            </a:r>
            <a:endParaRPr lang="en-US" altLang="zh-CN" sz="2400" dirty="0"/>
          </a:p>
          <a:p>
            <a:r>
              <a:rPr lang="zh-CN" altLang="en-US" sz="2400" dirty="0"/>
              <a:t>据加密方案算法研究</a:t>
            </a:r>
            <a:r>
              <a:rPr lang="en-US" altLang="zh-CN" sz="2400" dirty="0"/>
              <a:t>[J].</a:t>
            </a:r>
            <a:r>
              <a:rPr lang="zh-CN" altLang="en-US" sz="2400" dirty="0"/>
              <a:t>通信学报</a:t>
            </a:r>
            <a:r>
              <a:rPr lang="en-US" altLang="zh-CN" sz="2400" dirty="0"/>
              <a:t>,2015,36(01):171-182.</a:t>
            </a:r>
            <a:r>
              <a:rPr lang="zh-CN" altLang="en-US" sz="2400" dirty="0"/>
              <a:t>中的“</a:t>
            </a:r>
            <a:r>
              <a:rPr lang="en-US" altLang="zh-CN" sz="2400" dirty="0">
                <a:solidFill>
                  <a:srgbClr val="FF0000"/>
                </a:solidFill>
              </a:rPr>
              <a:t>CESIL</a:t>
            </a:r>
            <a:r>
              <a:rPr lang="zh-CN" altLang="en-US" sz="2400" dirty="0">
                <a:solidFill>
                  <a:srgbClr val="FF0000"/>
                </a:solidFill>
              </a:rPr>
              <a:t>方案</a:t>
            </a:r>
            <a:r>
              <a:rPr lang="zh-CN" altLang="en-US" sz="2400" dirty="0"/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3C7C52-2962-4556-9B45-3CF6164B385E}"/>
              </a:ext>
            </a:extLst>
          </p:cNvPr>
          <p:cNvSpPr txBox="1"/>
          <p:nvPr/>
        </p:nvSpPr>
        <p:spPr>
          <a:xfrm>
            <a:off x="846005" y="1796924"/>
            <a:ext cx="9914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蒋瀚</a:t>
            </a:r>
            <a:r>
              <a:rPr lang="en-US" altLang="zh-CN" sz="2400" dirty="0"/>
              <a:t>,</a:t>
            </a:r>
            <a:r>
              <a:rPr lang="zh-CN" altLang="en-US" sz="2400" dirty="0"/>
              <a:t>徐秋亮</a:t>
            </a:r>
            <a:r>
              <a:rPr lang="en-US" altLang="zh-CN" sz="2400" dirty="0"/>
              <a:t>.</a:t>
            </a:r>
            <a:r>
              <a:rPr lang="zh-CN" altLang="en-US" sz="2400" dirty="0"/>
              <a:t>基于云计算服务的安全多方计算</a:t>
            </a:r>
            <a:r>
              <a:rPr lang="en-US" altLang="zh-CN" sz="2400" dirty="0"/>
              <a:t>[J].</a:t>
            </a:r>
            <a:r>
              <a:rPr lang="zh-CN" altLang="en-US" sz="2400" dirty="0"/>
              <a:t>计算机研究与发展</a:t>
            </a:r>
            <a:r>
              <a:rPr lang="en-US" altLang="zh-CN" sz="2400" dirty="0"/>
              <a:t>,2016,</a:t>
            </a:r>
          </a:p>
          <a:p>
            <a:r>
              <a:rPr lang="en-US" altLang="zh-CN" sz="2400" dirty="0"/>
              <a:t>53(10):2152-2162.</a:t>
            </a:r>
            <a:r>
              <a:rPr lang="zh-CN" altLang="en-US" sz="2400" dirty="0"/>
              <a:t>中的“</a:t>
            </a:r>
            <a:r>
              <a:rPr lang="en-US" altLang="zh-CN" sz="2400" dirty="0">
                <a:solidFill>
                  <a:srgbClr val="FF0000"/>
                </a:solidFill>
              </a:rPr>
              <a:t>TFHE</a:t>
            </a:r>
            <a:r>
              <a:rPr lang="zh-CN" altLang="en-US" sz="2400" dirty="0">
                <a:solidFill>
                  <a:srgbClr val="FF0000"/>
                </a:solidFill>
              </a:rPr>
              <a:t>方案</a:t>
            </a:r>
            <a:r>
              <a:rPr lang="zh-CN" altLang="en-US" sz="2400" dirty="0"/>
              <a:t>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F525D7-90EF-4A25-BD4C-3901F770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1" y="2733454"/>
            <a:ext cx="11827119" cy="36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717429-C927-45E4-86BA-0245C84B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566"/>
            <a:ext cx="12192000" cy="3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AE3ABA-688F-45C0-826C-FEF6D2C59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82250"/>
              </p:ext>
            </p:extLst>
          </p:nvPr>
        </p:nvGraphicFramePr>
        <p:xfrm>
          <a:off x="568170" y="1123029"/>
          <a:ext cx="11008311" cy="5632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104">
                  <a:extLst>
                    <a:ext uri="{9D8B030D-6E8A-4147-A177-3AD203B41FA5}">
                      <a16:colId xmlns:a16="http://schemas.microsoft.com/office/drawing/2014/main" val="2586404876"/>
                    </a:ext>
                  </a:extLst>
                </a:gridCol>
                <a:gridCol w="4441766">
                  <a:extLst>
                    <a:ext uri="{9D8B030D-6E8A-4147-A177-3AD203B41FA5}">
                      <a16:colId xmlns:a16="http://schemas.microsoft.com/office/drawing/2014/main" val="767395742"/>
                    </a:ext>
                  </a:extLst>
                </a:gridCol>
                <a:gridCol w="4738441">
                  <a:extLst>
                    <a:ext uri="{9D8B030D-6E8A-4147-A177-3AD203B41FA5}">
                      <a16:colId xmlns:a16="http://schemas.microsoft.com/office/drawing/2014/main" val="3978468810"/>
                    </a:ext>
                  </a:extLst>
                </a:gridCol>
              </a:tblGrid>
              <a:tr h="31275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起止日期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计划完成内容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654448238"/>
                  </a:ext>
                </a:extLst>
              </a:tr>
              <a:tr h="130951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第一周～第二周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拟制研究计划，收集有关文献，提交开题报告。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4140118316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第三周～第四周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阅读相关文献和书籍，并完成论文引言。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1481564433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第五周～第七周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学习数据传输原理与同态加密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3094737962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第八周～第十周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论文初稿完成，完成外文资料翻译。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47660277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第十一周～第十二周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修改论文。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2993305356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第十三周～第十四周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总结并完成论文。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2332866191"/>
                  </a:ext>
                </a:extLst>
              </a:tr>
              <a:tr h="66843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</a:pPr>
                      <a:r>
                        <a:rPr lang="zh-CN" sz="2000" kern="100">
                          <a:effectLst/>
                        </a:rPr>
                        <a:t>第十五周～第十六周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提交论文，</a:t>
                      </a:r>
                    </a:p>
                    <a:p>
                      <a:pPr indent="127000" algn="just">
                        <a:lnSpc>
                          <a:spcPts val="22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准备答辩。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13" marR="67413" marT="0" marB="0" anchor="ctr"/>
                </a:tc>
                <a:extLst>
                  <a:ext uri="{0D108BD9-81ED-4DB2-BD59-A6C34878D82A}">
                    <a16:rowId xmlns:a16="http://schemas.microsoft.com/office/drawing/2014/main" val="23225528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EA57702-07F1-420E-A7FD-26CF92C8A605}"/>
              </a:ext>
            </a:extLst>
          </p:cNvPr>
          <p:cNvSpPr txBox="1"/>
          <p:nvPr/>
        </p:nvSpPr>
        <p:spPr>
          <a:xfrm>
            <a:off x="568171" y="4172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33950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211FD4-9357-40F8-A9A9-6C40CBC87B0E}"/>
              </a:ext>
            </a:extLst>
          </p:cNvPr>
          <p:cNvSpPr txBox="1"/>
          <p:nvPr/>
        </p:nvSpPr>
        <p:spPr>
          <a:xfrm>
            <a:off x="1162975" y="67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预期效果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6E924C-AC7F-4B89-97D2-6699AEA2B4C4}"/>
              </a:ext>
            </a:extLst>
          </p:cNvPr>
          <p:cNvSpPr txBox="1"/>
          <p:nvPr/>
        </p:nvSpPr>
        <p:spPr>
          <a:xfrm>
            <a:off x="1555810" y="1536706"/>
            <a:ext cx="88576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建立出数学模型，讨论其对数据的保护性并完成一篇高质量的毕业论文。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5490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zgmyuie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966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多边形背景图片</dc:title>
  <dc:creator>第一PPT</dc:creator>
  <cp:keywords>www.1ppt.com</cp:keywords>
  <dc:description>www.1ppt.com</dc:description>
  <cp:lastModifiedBy>王 智坚</cp:lastModifiedBy>
  <cp:revision>323</cp:revision>
  <dcterms:created xsi:type="dcterms:W3CDTF">2019-06-19T02:08:00Z</dcterms:created>
  <dcterms:modified xsi:type="dcterms:W3CDTF">2022-03-18T20:40:35Z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