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58" r:id="rId4"/>
    <p:sldId id="284" r:id="rId5"/>
    <p:sldId id="260" r:id="rId6"/>
    <p:sldId id="285" r:id="rId7"/>
    <p:sldId id="261" r:id="rId8"/>
    <p:sldId id="286" r:id="rId9"/>
    <p:sldId id="287" r:id="rId10"/>
    <p:sldId id="269" r:id="rId11"/>
    <p:sldId id="288" r:id="rId12"/>
    <p:sldId id="290" r:id="rId13"/>
    <p:sldId id="291" r:id="rId14"/>
    <p:sldId id="294" r:id="rId15"/>
    <p:sldId id="295" r:id="rId16"/>
    <p:sldId id="296" r:id="rId17"/>
    <p:sldId id="293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益财" initials="陈益财" lastIdx="1" clrIdx="0">
    <p:extLst>
      <p:ext uri="{19B8F6BF-5375-455C-9EA6-DF929625EA0E}">
        <p15:presenceInfo xmlns:p15="http://schemas.microsoft.com/office/powerpoint/2012/main" userId="陈益财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2013B-B1E5-4F66-982E-17FF71341F11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5DFAE-69E1-444C-8C48-ADFA34D5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29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5DFAE-69E1-444C-8C48-ADFA34D550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" y="1403985"/>
            <a:ext cx="11995150" cy="1584325"/>
          </a:xfrm>
        </p:spPr>
        <p:txBody>
          <a:bodyPr>
            <a:noAutofit/>
          </a:bodyPr>
          <a:lstStyle/>
          <a:p>
            <a:r>
              <a:rPr lang="zh-CN" altLang="en-US" sz="4800"/>
              <a:t>关于隐私保护分布式统计的算法研究</a:t>
            </a:r>
            <a:br>
              <a:rPr lang="zh-CN" altLang="en-US" sz="4800" dirty="0"/>
            </a:br>
            <a:r>
              <a:rPr lang="zh-CN" altLang="en-US" sz="4800" dirty="0"/>
              <a:t>结题答辩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288665"/>
            <a:ext cx="12204700" cy="356933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75050" y="3961130"/>
            <a:ext cx="5241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答辩人：王智坚</a:t>
            </a:r>
            <a:endParaRPr lang="en-US" altLang="zh-CN" sz="2800" dirty="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学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cs typeface="+mn-ea"/>
              </a:rPr>
              <a:t>   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号：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cs typeface="+mn-ea"/>
              </a:rPr>
              <a:t>1800710238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导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cs typeface="+mn-ea"/>
              </a:rPr>
              <a:t>   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师：张必山</a:t>
            </a:r>
            <a:endParaRPr lang="en-US" altLang="zh-CN" sz="2800" dirty="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时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cs typeface="+mn-ea"/>
              </a:rPr>
              <a:t>   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间：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cs typeface="+mn-ea"/>
              </a:rPr>
              <a:t>2022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年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cs typeface="+mn-ea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月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cs typeface="+mn-ea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2700" y="2321560"/>
            <a:ext cx="12204700" cy="221424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8755" y="2967990"/>
            <a:ext cx="6714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四、研究成果与展示</a:t>
            </a:r>
          </a:p>
        </p:txBody>
      </p:sp>
    </p:spTree>
    <p:extLst>
      <p:ext uri="{BB962C8B-B14F-4D97-AF65-F5344CB8AC3E}">
        <p14:creationId xmlns:p14="http://schemas.microsoft.com/office/powerpoint/2010/main" val="20564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BC0042-ED2D-E455-F1DC-37B9CDD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0505A4-DD2E-4FD0-54EC-DD5D1BF80544}"/>
              </a:ext>
            </a:extLst>
          </p:cNvPr>
          <p:cNvSpPr txBox="1"/>
          <p:nvPr/>
        </p:nvSpPr>
        <p:spPr>
          <a:xfrm>
            <a:off x="291653" y="1358306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正确性分析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049573-7A48-2224-FEE7-6DA87CE3D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77" y="2361459"/>
            <a:ext cx="104522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670F4F8-0A36-F02C-34B4-858BE5791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963795"/>
              </p:ext>
            </p:extLst>
          </p:nvPr>
        </p:nvGraphicFramePr>
        <p:xfrm>
          <a:off x="1003177" y="2546548"/>
          <a:ext cx="10659948" cy="1229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4" imgW="5435600" imgH="660400" progId="Equation.DSMT4">
                  <p:embed/>
                </p:oleObj>
              </mc:Choice>
              <mc:Fallback>
                <p:oleObj name="Equation" r:id="rId4" imgW="5435600" imgH="66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177" y="2546548"/>
                        <a:ext cx="10659948" cy="1229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CBCA8E4-FBA0-9379-607D-448AA477AA2B}"/>
              </a:ext>
            </a:extLst>
          </p:cNvPr>
          <p:cNvSpPr txBox="1"/>
          <p:nvPr/>
        </p:nvSpPr>
        <p:spPr>
          <a:xfrm>
            <a:off x="528875" y="2054105"/>
            <a:ext cx="2852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单用户计算后密文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42F889-6DD7-46BA-0C14-940D47E41981}"/>
              </a:ext>
            </a:extLst>
          </p:cNvPr>
          <p:cNvSpPr txBox="1"/>
          <p:nvPr/>
        </p:nvSpPr>
        <p:spPr>
          <a:xfrm>
            <a:off x="567878" y="4038600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汇总后密文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E910473D-7C87-511C-9F83-F60F742BA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019" y="47975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8D43599-D99C-4512-DD0A-C22625E9F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296521"/>
              </p:ext>
            </p:extLst>
          </p:nvPr>
        </p:nvGraphicFramePr>
        <p:xfrm>
          <a:off x="1013019" y="4531043"/>
          <a:ext cx="7473756" cy="139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6" imgW="3568700" imgH="711200" progId="Equation.DSMT4">
                  <p:embed/>
                </p:oleObj>
              </mc:Choice>
              <mc:Fallback>
                <p:oleObj name="Equation" r:id="rId6" imgW="3568700" imgH="7112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019" y="4531043"/>
                        <a:ext cx="7473756" cy="1393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9DDA294-CF43-23A4-E02A-5B6B6C3D961D}"/>
              </a:ext>
            </a:extLst>
          </p:cNvPr>
          <p:cNvSpPr txBox="1"/>
          <p:nvPr/>
        </p:nvSpPr>
        <p:spPr>
          <a:xfrm>
            <a:off x="3862625" y="618418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解密</a:t>
            </a:r>
          </a:p>
        </p:txBody>
      </p:sp>
      <p:sp>
        <p:nvSpPr>
          <p:cNvPr id="18" name="Rectangle 50">
            <a:extLst>
              <a:ext uri="{FF2B5EF4-FFF2-40B4-BE49-F238E27FC236}">
                <a16:creationId xmlns:a16="http://schemas.microsoft.com/office/drawing/2014/main" id="{53A2D873-CF11-61E0-6AE6-4F2B23CDF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291" y="6302912"/>
            <a:ext cx="4623885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D9ADC85-9502-0771-550F-412C917F2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211141"/>
              </p:ext>
            </p:extLst>
          </p:nvPr>
        </p:nvGraphicFramePr>
        <p:xfrm>
          <a:off x="4939267" y="6184189"/>
          <a:ext cx="2709308" cy="49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8" imgW="710891" imgH="241195" progId="Equation.DSMT4">
                  <p:embed/>
                </p:oleObj>
              </mc:Choice>
              <mc:Fallback>
                <p:oleObj name="Equation" r:id="rId8" imgW="710891" imgH="241195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267" y="6184189"/>
                        <a:ext cx="2709308" cy="492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68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BC0042-ED2D-E455-F1DC-37B9CDD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0505A4-DD2E-4FD0-54EC-DD5D1BF80544}"/>
              </a:ext>
            </a:extLst>
          </p:cNvPr>
          <p:cNvSpPr txBox="1"/>
          <p:nvPr/>
        </p:nvSpPr>
        <p:spPr>
          <a:xfrm>
            <a:off x="918398" y="1704513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安全性分析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049573-7A48-2224-FEE7-6DA87CE3D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77" y="2361459"/>
            <a:ext cx="104522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C0D02FF-55E7-7094-01DE-6061DAEDD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20293"/>
              </p:ext>
            </p:extLst>
          </p:nvPr>
        </p:nvGraphicFramePr>
        <p:xfrm>
          <a:off x="1708344" y="2407178"/>
          <a:ext cx="7473756" cy="139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4" imgW="3568700" imgH="711200" progId="Equation.DSMT4">
                  <p:embed/>
                </p:oleObj>
              </mc:Choice>
              <mc:Fallback>
                <p:oleObj name="Equation" r:id="rId4" imgW="3568700" imgH="711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8D43599-D99C-4512-DD0A-C22625E9FF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344" y="2407178"/>
                        <a:ext cx="7473756" cy="1393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C3AF4F5-5674-7BFD-80A7-D0CC8257AB1B}"/>
              </a:ext>
            </a:extLst>
          </p:cNvPr>
          <p:cNvSpPr txBox="1"/>
          <p:nvPr/>
        </p:nvSpPr>
        <p:spPr>
          <a:xfrm>
            <a:off x="3862625" y="4136314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解密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69104BA-3391-52D6-866A-FE6BCE5E6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461008"/>
              </p:ext>
            </p:extLst>
          </p:nvPr>
        </p:nvGraphicFramePr>
        <p:xfrm>
          <a:off x="4939267" y="4136314"/>
          <a:ext cx="2709308" cy="49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6" imgW="710891" imgH="241195" progId="Equation.DSMT4">
                  <p:embed/>
                </p:oleObj>
              </mc:Choice>
              <mc:Fallback>
                <p:oleObj name="Equation" r:id="rId6" imgW="710891" imgH="241195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8D9ADC85-9502-0771-550F-412C917F2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267" y="4136314"/>
                        <a:ext cx="2709308" cy="492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44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BC0042-ED2D-E455-F1DC-37B9CDD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0505A4-DD2E-4FD0-54EC-DD5D1BF80544}"/>
              </a:ext>
            </a:extLst>
          </p:cNvPr>
          <p:cNvSpPr txBox="1"/>
          <p:nvPr/>
        </p:nvSpPr>
        <p:spPr>
          <a:xfrm>
            <a:off x="918398" y="1704513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局限性分析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049573-7A48-2224-FEE7-6DA87CE3D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77" y="2361459"/>
            <a:ext cx="104522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3DC841-9D07-A286-5583-26A851C20BEE}"/>
                  </a:ext>
                </a:extLst>
              </p:cNvPr>
              <p:cNvSpPr txBox="1"/>
              <p:nvPr/>
            </p:nvSpPr>
            <p:spPr>
              <a:xfrm>
                <a:off x="2770187" y="2196956"/>
                <a:ext cx="5636415" cy="77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𝑞𝑚</m:t>
                              </m:r>
                            </m:num>
                            <m:den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3DC841-9D07-A286-5583-26A851C20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87" y="2196956"/>
                <a:ext cx="5636415" cy="777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D786711-DAF2-0F00-5DFC-EEB37E1E7F9C}"/>
              </a:ext>
            </a:extLst>
          </p:cNvPr>
          <p:cNvSpPr txBox="1"/>
          <p:nvPr/>
        </p:nvSpPr>
        <p:spPr>
          <a:xfrm>
            <a:off x="918398" y="3958380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三类噪声因素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79A104D0-A4ED-F695-EA09-EF44F9CA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612" y="4393193"/>
            <a:ext cx="5083961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88D238A-E6A6-CBDF-ADA2-BCABCAF37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25486"/>
              </p:ext>
            </p:extLst>
          </p:nvPr>
        </p:nvGraphicFramePr>
        <p:xfrm>
          <a:off x="3103612" y="4393193"/>
          <a:ext cx="3516261" cy="187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5" imgW="965200" imgH="685800" progId="Equation.DSMT4">
                  <p:embed/>
                </p:oleObj>
              </mc:Choice>
              <mc:Fallback>
                <p:oleObj name="Equation" r:id="rId5" imgW="965200" imgH="685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612" y="4393193"/>
                        <a:ext cx="3516261" cy="1876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62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A71B83-E816-4831-26FD-2EB59F1C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93A693-7A2E-1DF4-0B4D-DC5F78938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334" y="2201861"/>
            <a:ext cx="5923915" cy="4443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0BBADF-77DC-218E-7525-36FFE6497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257" y="1418474"/>
            <a:ext cx="2914286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7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A71B83-E816-4831-26FD-2EB59F1C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37175E-6B42-20CB-C32D-33DE5BCE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43" y="1480378"/>
            <a:ext cx="3485714" cy="5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525030-1E00-32B6-463A-5CF2DFB7D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2" y="2201861"/>
            <a:ext cx="5945188" cy="4458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87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A71B83-E816-4831-26FD-2EB59F1C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5F8544-3790-DA44-57D7-C1AD4628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726" y="1413711"/>
            <a:ext cx="3619048" cy="695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8B0EC3-DBDB-40DC-E7F6-73A069D8F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26" y="2108949"/>
            <a:ext cx="5958524" cy="4469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4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BC0042-ED2D-E455-F1DC-37B9CDD5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0505A4-DD2E-4FD0-54EC-DD5D1BF80544}"/>
              </a:ext>
            </a:extLst>
          </p:cNvPr>
          <p:cNvSpPr txBox="1"/>
          <p:nvPr/>
        </p:nvSpPr>
        <p:spPr>
          <a:xfrm>
            <a:off x="918398" y="1704513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仿真性能分析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049573-7A48-2224-FEE7-6DA87CE3D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77" y="2361459"/>
            <a:ext cx="104522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F71DCA6-A9B7-6820-3B5B-B9C44B32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9" y="2361459"/>
            <a:ext cx="8035575" cy="31840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3FA866-6FF8-8A32-37F7-89734DDC5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780" y="2571681"/>
            <a:ext cx="3076190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3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2700" y="2321560"/>
            <a:ext cx="12204700" cy="221424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24050" y="2828517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感谢老师批评指正！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8EAACE0-D8BF-43D1-83BC-A9C53A340167}"/>
              </a:ext>
            </a:extLst>
          </p:cNvPr>
          <p:cNvSpPr/>
          <p:nvPr/>
        </p:nvSpPr>
        <p:spPr>
          <a:xfrm>
            <a:off x="-12700" y="3033294"/>
            <a:ext cx="12204700" cy="387611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80645"/>
            <a:ext cx="5177155" cy="12299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5E52CA4-166A-40CB-99CB-B63BD7E3DAE7}"/>
              </a:ext>
            </a:extLst>
          </p:cNvPr>
          <p:cNvSpPr txBox="1"/>
          <p:nvPr/>
        </p:nvSpPr>
        <p:spPr>
          <a:xfrm>
            <a:off x="5439410" y="168128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A0B8A3-A16F-4081-98E7-75BDFE1673BE}"/>
              </a:ext>
            </a:extLst>
          </p:cNvPr>
          <p:cNvSpPr txBox="1"/>
          <p:nvPr/>
        </p:nvSpPr>
        <p:spPr>
          <a:xfrm>
            <a:off x="4387840" y="3429000"/>
            <a:ext cx="34163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一、选题背景与意义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二、研究内容与思路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三、研究过程与方法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四、研究结果与展示</a:t>
            </a:r>
          </a:p>
        </p:txBody>
      </p:sp>
    </p:spTree>
    <p:extLst>
      <p:ext uri="{BB962C8B-B14F-4D97-AF65-F5344CB8AC3E}">
        <p14:creationId xmlns:p14="http://schemas.microsoft.com/office/powerpoint/2010/main" val="205554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2700" y="2321560"/>
            <a:ext cx="12204700" cy="221424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54605" y="2968625"/>
            <a:ext cx="7070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一、选题背景与意义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14725D-C9A9-EA9E-45EE-9C155C88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C28F85E-FED8-B79B-A8A8-5AA3B64EB1F0}"/>
              </a:ext>
            </a:extLst>
          </p:cNvPr>
          <p:cNvSpPr txBox="1"/>
          <p:nvPr/>
        </p:nvSpPr>
        <p:spPr>
          <a:xfrm>
            <a:off x="718827" y="1417263"/>
            <a:ext cx="1052082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背景：</a:t>
            </a:r>
            <a:endParaRPr lang="en-US" altLang="zh-CN" dirty="0"/>
          </a:p>
          <a:p>
            <a:r>
              <a:rPr lang="en-US" altLang="zh-CN" sz="2600" dirty="0"/>
              <a:t>	</a:t>
            </a:r>
            <a:r>
              <a:rPr lang="zh-CN" altLang="en-US" sz="2600" dirty="0"/>
              <a:t>信息大爆炸今天，海量的数据扑面而来。若是我们自己处理这些</a:t>
            </a:r>
            <a:endParaRPr lang="en-US" altLang="zh-CN" sz="2600" dirty="0"/>
          </a:p>
          <a:p>
            <a:r>
              <a:rPr lang="zh-CN" altLang="en-US" sz="2600" dirty="0"/>
              <a:t>大量的数据，但自己的处理器无法承受如此庞大的计算，这时云计算服</a:t>
            </a:r>
            <a:endParaRPr lang="en-US" altLang="zh-CN" sz="2600" dirty="0"/>
          </a:p>
          <a:p>
            <a:r>
              <a:rPr lang="zh-CN" altLang="en-US" sz="2600" dirty="0"/>
              <a:t>务就诞生了。</a:t>
            </a:r>
            <a:endParaRPr lang="en-US" altLang="zh-CN" sz="2600" dirty="0"/>
          </a:p>
          <a:p>
            <a:r>
              <a:rPr lang="en-US" altLang="zh-CN" sz="2600" dirty="0"/>
              <a:t>	</a:t>
            </a:r>
            <a:r>
              <a:rPr lang="zh-CN" altLang="en-US" sz="2600" dirty="0"/>
              <a:t>这是一种将自己数据交由服务器，服务器代为计算，计算后将结</a:t>
            </a:r>
            <a:endParaRPr lang="en-US" altLang="zh-CN" sz="2600" dirty="0"/>
          </a:p>
          <a:p>
            <a:r>
              <a:rPr lang="zh-CN" altLang="en-US" sz="2600" dirty="0"/>
              <a:t>果返回即可的方法。</a:t>
            </a:r>
            <a:endParaRPr lang="en-US" altLang="zh-CN" sz="2600" dirty="0"/>
          </a:p>
          <a:p>
            <a:r>
              <a:rPr lang="en-US" altLang="zh-CN" sz="2600" dirty="0"/>
              <a:t>	</a:t>
            </a:r>
            <a:r>
              <a:rPr lang="zh-CN" altLang="en-US" sz="2600" dirty="0"/>
              <a:t>这种形式的弊端在于，若是自己的数据为隐私数据，且不经加密</a:t>
            </a:r>
            <a:endParaRPr lang="en-US" altLang="zh-CN" sz="2600" dirty="0"/>
          </a:p>
          <a:p>
            <a:r>
              <a:rPr lang="zh-CN" altLang="en-US" sz="2600" dirty="0"/>
              <a:t>处理直接发送，将会造成数据泄露问题。</a:t>
            </a:r>
          </a:p>
        </p:txBody>
      </p:sp>
    </p:spTree>
    <p:extLst>
      <p:ext uri="{BB962C8B-B14F-4D97-AF65-F5344CB8AC3E}">
        <p14:creationId xmlns:p14="http://schemas.microsoft.com/office/powerpoint/2010/main" val="232677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2700" y="2321560"/>
            <a:ext cx="12204700" cy="221424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54605" y="2968625"/>
            <a:ext cx="7070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二、研究内容与思路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6058C6-893E-187E-A8CB-EB32A1B7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AE9A7E-F7DC-ED57-CA96-99F3072CA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7" y="2350991"/>
            <a:ext cx="10887511" cy="28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0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2700" y="2321560"/>
            <a:ext cx="12204700" cy="2214245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8755" y="2967990"/>
            <a:ext cx="6714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三、研究过程与方法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FF6A53D-F455-3336-75F9-9D850201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72CE697-A387-7673-1044-2AF5CC5BBD9A}"/>
              </a:ext>
            </a:extLst>
          </p:cNvPr>
          <p:cNvSpPr txBox="1"/>
          <p:nvPr/>
        </p:nvSpPr>
        <p:spPr>
          <a:xfrm>
            <a:off x="825624" y="1411549"/>
            <a:ext cx="28344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BFV</a:t>
            </a:r>
            <a:r>
              <a:rPr lang="zh-CN" altLang="en-US" sz="2600" dirty="0"/>
              <a:t>加密方案流程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485D5C-41DF-4A88-8160-6587992ADE9D}"/>
              </a:ext>
            </a:extLst>
          </p:cNvPr>
          <p:cNvSpPr txBox="1"/>
          <p:nvPr/>
        </p:nvSpPr>
        <p:spPr>
          <a:xfrm>
            <a:off x="867669" y="3167093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私钥生成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7E3BB2-6E78-0C9E-B8AF-A5CB356C8593}"/>
              </a:ext>
            </a:extLst>
          </p:cNvPr>
          <p:cNvSpPr txBox="1"/>
          <p:nvPr/>
        </p:nvSpPr>
        <p:spPr>
          <a:xfrm>
            <a:off x="867669" y="3905759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公钥生成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C24A9F-E975-D480-EA40-5FA2BAE79662}"/>
              </a:ext>
            </a:extLst>
          </p:cNvPr>
          <p:cNvSpPr txBox="1"/>
          <p:nvPr/>
        </p:nvSpPr>
        <p:spPr>
          <a:xfrm>
            <a:off x="867669" y="4722856"/>
            <a:ext cx="25186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消息加密为密文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256CFE-A4E2-0578-3417-BB89EC5DC38E}"/>
              </a:ext>
            </a:extLst>
          </p:cNvPr>
          <p:cNvSpPr txBox="1"/>
          <p:nvPr/>
        </p:nvSpPr>
        <p:spPr>
          <a:xfrm>
            <a:off x="867669" y="5653643"/>
            <a:ext cx="25186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密文解密为明文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4B90C7-4AAD-C423-0EE7-9E1D880B2D00}"/>
              </a:ext>
            </a:extLst>
          </p:cNvPr>
          <p:cNvSpPr txBox="1"/>
          <p:nvPr/>
        </p:nvSpPr>
        <p:spPr>
          <a:xfrm>
            <a:off x="855580" y="2342336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参数设置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EA12F7B-437A-7DDF-A331-A334B20E5648}"/>
                  </a:ext>
                </a:extLst>
              </p:cNvPr>
              <p:cNvSpPr txBox="1"/>
              <p:nvPr/>
            </p:nvSpPr>
            <p:spPr>
              <a:xfrm>
                <a:off x="3888419" y="2335219"/>
                <a:ext cx="8144537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600" dirty="0"/>
                  <a:t>多项式模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6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消息系数</m:t>
                    </m:r>
                  </m:oMath>
                </a14:m>
                <a:r>
                  <a:rPr lang="zh-CN" altLang="en-US" sz="2600" dirty="0"/>
                  <a:t>模</a:t>
                </a:r>
                <a:r>
                  <a:rPr lang="en-US" altLang="zh-CN" sz="26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密文</m:t>
                    </m:r>
                  </m:oMath>
                </a14:m>
                <a:r>
                  <a:rPr lang="zh-CN" altLang="en-US" sz="2600" dirty="0"/>
                  <a:t>多项式系数模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EA12F7B-437A-7DDF-A331-A334B20E5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19" y="2335219"/>
                <a:ext cx="8144537" cy="499560"/>
              </a:xfrm>
              <a:prstGeom prst="rect">
                <a:avLst/>
              </a:prstGeom>
              <a:blipFill>
                <a:blip r:embed="rId3"/>
                <a:stretch>
                  <a:fillRect t="-10976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44D331A-5F83-4D19-8B10-E58F1E0B4424}"/>
                  </a:ext>
                </a:extLst>
              </p:cNvPr>
              <p:cNvSpPr txBox="1"/>
              <p:nvPr/>
            </p:nvSpPr>
            <p:spPr>
              <a:xfrm>
                <a:off x="3888419" y="3120049"/>
                <a:ext cx="592963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600" dirty="0"/>
                  <a:t>私钥（由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600" dirty="0"/>
                  <a:t>，</a:t>
                </a:r>
                <a:r>
                  <a:rPr lang="en-US" altLang="zh-CN" sz="2600" dirty="0"/>
                  <a:t>1</a:t>
                </a:r>
                <a:r>
                  <a:rPr lang="zh-CN" altLang="en-US" sz="2600" dirty="0"/>
                  <a:t>和</a:t>
                </a:r>
                <a:r>
                  <a:rPr lang="en-US" altLang="zh-CN" sz="2600" dirty="0"/>
                  <a:t>-1</a:t>
                </a:r>
                <a:r>
                  <a:rPr lang="zh-CN" altLang="en-US" sz="2600" dirty="0"/>
                  <a:t>组成的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600" dirty="0"/>
                  <a:t>维行向量）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44D331A-5F83-4D19-8B10-E58F1E0B4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19" y="3120049"/>
                <a:ext cx="5929637" cy="492443"/>
              </a:xfrm>
              <a:prstGeom prst="rect">
                <a:avLst/>
              </a:prstGeom>
              <a:blipFill>
                <a:blip r:embed="rId4"/>
                <a:stretch>
                  <a:fillRect t="-12346" r="-514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6C26970-6F55-6D91-A5C6-BADC680BA712}"/>
                  </a:ext>
                </a:extLst>
              </p:cNvPr>
              <p:cNvSpPr txBox="1"/>
              <p:nvPr/>
            </p:nvSpPr>
            <p:spPr>
              <a:xfrm>
                <a:off x="3888419" y="3788902"/>
                <a:ext cx="5741893" cy="493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=[−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6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600" b="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600" b="0" dirty="0"/>
                  <a:t>随机多项式</a:t>
                </a:r>
                <a:endParaRPr lang="en-US" altLang="zh-CN" sz="2600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6C26970-6F55-6D91-A5C6-BADC680B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19" y="3788902"/>
                <a:ext cx="5741893" cy="493468"/>
              </a:xfrm>
              <a:prstGeom prst="rect">
                <a:avLst/>
              </a:prstGeom>
              <a:blipFill>
                <a:blip r:embed="rId5"/>
                <a:stretch>
                  <a:fillRect t="-13750" r="-849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A2524E-2BB5-669A-988D-96CC227E352C}"/>
                  </a:ext>
                </a:extLst>
              </p:cNvPr>
              <p:cNvSpPr txBox="1"/>
              <p:nvPr/>
            </p:nvSpPr>
            <p:spPr>
              <a:xfrm>
                <a:off x="3746377" y="4531127"/>
                <a:ext cx="5636415" cy="777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𝑞𝑚</m:t>
                              </m:r>
                            </m:num>
                            <m:den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A2524E-2BB5-669A-988D-96CC227E3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377" y="4531127"/>
                <a:ext cx="5636415" cy="7777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210E6A1-2560-B4F5-8DE8-34467E79E374}"/>
                  </a:ext>
                </a:extLst>
              </p:cNvPr>
              <p:cNvSpPr txBox="1"/>
              <p:nvPr/>
            </p:nvSpPr>
            <p:spPr>
              <a:xfrm>
                <a:off x="3959441" y="5308840"/>
                <a:ext cx="3565784" cy="12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210E6A1-2560-B4F5-8DE8-34467E79E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41" y="5308840"/>
                <a:ext cx="3565784" cy="1228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1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18F28A-D94D-E974-AF6D-BAB296AF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" y="90805"/>
            <a:ext cx="5177155" cy="12299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7A6464-2A5F-BDA0-39F0-F0F8AE523C23}"/>
              </a:ext>
            </a:extLst>
          </p:cNvPr>
          <p:cNvSpPr txBox="1"/>
          <p:nvPr/>
        </p:nvSpPr>
        <p:spPr>
          <a:xfrm>
            <a:off x="790113" y="1740023"/>
            <a:ext cx="30748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CKKS</a:t>
            </a:r>
            <a:r>
              <a:rPr lang="zh-CN" altLang="en-US" sz="2600" dirty="0"/>
              <a:t>的编码与解码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5102EC-F380-36E0-4479-7E665AED3A3D}"/>
              </a:ext>
            </a:extLst>
          </p:cNvPr>
          <p:cNvSpPr txBox="1"/>
          <p:nvPr/>
        </p:nvSpPr>
        <p:spPr>
          <a:xfrm>
            <a:off x="855580" y="2431116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参数设置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7FFD51-91FB-0F94-1124-F1E701CE877F}"/>
                  </a:ext>
                </a:extLst>
              </p:cNvPr>
              <p:cNvSpPr txBox="1"/>
              <p:nvPr/>
            </p:nvSpPr>
            <p:spPr>
              <a:xfrm>
                <a:off x="3882156" y="2344105"/>
                <a:ext cx="4427687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600" dirty="0"/>
                  <a:t>多项式模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6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600" i="1">
                        <a:latin typeface="Cambria Math" panose="02040503050406030204" pitchFamily="18" charset="0"/>
                      </a:rPr>
                      <m:t>维</m:t>
                    </m:r>
                  </m:oMath>
                </a14:m>
                <a:r>
                  <a:rPr lang="zh-CN" altLang="en-US" sz="2600" dirty="0"/>
                  <a:t>消息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7FFD51-91FB-0F94-1124-F1E701CE8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56" y="2344105"/>
                <a:ext cx="4427687" cy="666464"/>
              </a:xfrm>
              <a:prstGeom prst="rect">
                <a:avLst/>
              </a:prstGeom>
              <a:blipFill>
                <a:blip r:embed="rId3"/>
                <a:stretch>
                  <a:fillRect b="-1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347B669-8A16-F293-4498-BF65D1EA6F72}"/>
              </a:ext>
            </a:extLst>
          </p:cNvPr>
          <p:cNvSpPr txBox="1"/>
          <p:nvPr/>
        </p:nvSpPr>
        <p:spPr>
          <a:xfrm>
            <a:off x="855580" y="3182778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消息处理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AFEBDA4-D5F5-0656-8E9A-5D301D26B9B8}"/>
                  </a:ext>
                </a:extLst>
              </p:cNvPr>
              <p:cNvSpPr txBox="1"/>
              <p:nvPr/>
            </p:nvSpPr>
            <p:spPr>
              <a:xfrm>
                <a:off x="3864994" y="3095767"/>
                <a:ext cx="8101770" cy="6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600" dirty="0"/>
                  <a:t>取消息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600" dirty="0"/>
                  <a:t>的前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600" dirty="0"/>
                  <a:t>位的共轭，作为后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600" dirty="0"/>
                  <a:t>位，形成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600" dirty="0"/>
                  <a:t>维向量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AFEBDA4-D5F5-0656-8E9A-5D301D26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994" y="3095767"/>
                <a:ext cx="8101770" cy="666464"/>
              </a:xfrm>
              <a:prstGeom prst="rect">
                <a:avLst/>
              </a:prstGeom>
              <a:blipFill>
                <a:blip r:embed="rId4"/>
                <a:stretch>
                  <a:fillRect l="-1354" b="-9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3DC9151-650B-4918-63F9-26179D07D216}"/>
              </a:ext>
            </a:extLst>
          </p:cNvPr>
          <p:cNvSpPr txBox="1"/>
          <p:nvPr/>
        </p:nvSpPr>
        <p:spPr>
          <a:xfrm>
            <a:off x="855580" y="4074437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拉格朗日插值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C1F2EDF-133F-D2AB-6C57-0FEA6F4A6AB8}"/>
                  </a:ext>
                </a:extLst>
              </p:cNvPr>
              <p:cNvSpPr txBox="1"/>
              <p:nvPr/>
            </p:nvSpPr>
            <p:spPr>
              <a:xfrm>
                <a:off x="3882156" y="3873870"/>
                <a:ext cx="7917232" cy="893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600" dirty="0"/>
                  <a:t>以多项式模的解向量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600" i="1">
                        <a:latin typeface="Cambria Math" panose="02040503050406030204" pitchFamily="18" charset="0"/>
                      </a:rPr>
                      <m:t>ξ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作为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600" dirty="0"/>
                  <a:t>轴，</a:t>
                </a: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600" dirty="0"/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2600" dirty="0"/>
                  <a:t>轴做插值求</a:t>
                </a:r>
                <a:endParaRPr lang="en-US" altLang="zh-CN" sz="2600" dirty="0"/>
              </a:p>
              <a:p>
                <a:r>
                  <a:rPr lang="zh-CN" altLang="en-US" sz="2600" dirty="0"/>
                  <a:t>插值多项式系数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C1F2EDF-133F-D2AB-6C57-0FEA6F4A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56" y="3873870"/>
                <a:ext cx="7917232" cy="893578"/>
              </a:xfrm>
              <a:prstGeom prst="rect">
                <a:avLst/>
              </a:prstGeom>
              <a:blipFill>
                <a:blip r:embed="rId5"/>
                <a:stretch>
                  <a:fillRect l="-1386" t="-6803" r="-231" b="-15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DF0DB57-B69F-6B5A-A70A-1D24F6021CDC}"/>
              </a:ext>
            </a:extLst>
          </p:cNvPr>
          <p:cNvSpPr txBox="1"/>
          <p:nvPr/>
        </p:nvSpPr>
        <p:spPr>
          <a:xfrm>
            <a:off x="793037" y="5024749"/>
            <a:ext cx="15359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放大因子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34B5A7-3146-E2F0-2A13-1E03CCF9F26A}"/>
              </a:ext>
            </a:extLst>
          </p:cNvPr>
          <p:cNvSpPr txBox="1"/>
          <p:nvPr/>
        </p:nvSpPr>
        <p:spPr>
          <a:xfrm>
            <a:off x="3883759" y="5018398"/>
            <a:ext cx="69525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放大因子</a:t>
            </a:r>
            <a:r>
              <a:rPr lang="en-US" altLang="zh-CN" sz="2600" dirty="0"/>
              <a:t>Δ</a:t>
            </a:r>
            <a:r>
              <a:rPr lang="zh-CN" altLang="en-US" sz="2600" dirty="0"/>
              <a:t>与多项式相乘，保证其浮点数精度</a:t>
            </a:r>
          </a:p>
        </p:txBody>
      </p:sp>
    </p:spTree>
    <p:extLst>
      <p:ext uri="{BB962C8B-B14F-4D97-AF65-F5344CB8AC3E}">
        <p14:creationId xmlns:p14="http://schemas.microsoft.com/office/powerpoint/2010/main" val="268381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382</Words>
  <Application>Microsoft Office PowerPoint</Application>
  <PresentationFormat>宽屏</PresentationFormat>
  <Paragraphs>55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Cambria Math</vt:lpstr>
      <vt:lpstr>Times New Roman</vt:lpstr>
      <vt:lpstr>Office 主题</vt:lpstr>
      <vt:lpstr>Equation</vt:lpstr>
      <vt:lpstr>关于隐私保护分布式统计的算法研究 结题答辩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一类非线性发展方程求解的椭圆函数方法 结题答辩</dc:title>
  <dc:creator>陈益财</dc:creator>
  <cp:lastModifiedBy>王 智坚</cp:lastModifiedBy>
  <cp:revision>194</cp:revision>
  <dcterms:created xsi:type="dcterms:W3CDTF">2021-12-01T03:57:00Z</dcterms:created>
  <dcterms:modified xsi:type="dcterms:W3CDTF">2022-05-05T11:49:57Z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8130496B5D3F4DC090421103B45083FB</vt:lpwstr>
  </property>
  <property fmtid="{D5CDD505-2E9C-101B-9397-08002B2CF9AE}" pid="3" name="KSOProductBuildVer">
    <vt:lpwstr>2052-11.1.0.11115</vt:lpwstr>
  </property>
</Properties>
</file>