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Libre Baskerville"/>
      <p:regular r:id="rId26"/>
      <p:bold r:id="rId27"/>
      <p:italic r:id="rId28"/>
    </p:embeddedFont>
    <p:embeddedFont>
      <p:font typeface="DM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8941E2F-3FE8-43F5-8958-C7512E2396EA}">
  <a:tblStyle styleId="{98941E2F-3FE8-43F5-8958-C7512E2396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regular.fntdata"/><Relationship Id="rId21" Type="http://schemas.openxmlformats.org/officeDocument/2006/relationships/slide" Target="slides/slide15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ibreBaskerville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LibreBaskerville-italic.fntdata"/><Relationship Id="rId27" Type="http://schemas.openxmlformats.org/officeDocument/2006/relationships/font" Target="fonts/LibreBaskerville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DMSans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DMSans-italic.fntdata"/><Relationship Id="rId30" Type="http://schemas.openxmlformats.org/officeDocument/2006/relationships/font" Target="fonts/DMSans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DMSans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48ab36eb9a_2_7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48ab36eb9a_2_7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48ab36eb9a_2_9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48ab36eb9a_2_9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48ab36eb9a_2_9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48ab36eb9a_2_9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48ab36eb9a_2_9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48ab36eb9a_2_9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48ab36eb9a_2_9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48ab36eb9a_2_9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48ab36eb9a_2_9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48ab36eb9a_2_9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48ab36eb9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48ab36eb9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48ab36eb9a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48ab36eb9a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7c3192c3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7c3192c3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7c3192c3e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7c3192c3e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7c3192c3e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7c3192c3e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7c3192c3e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7c3192c3e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7c3192c3e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7c3192c3e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7c3192c3e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7c3192c3e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200">
        <p:fade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oldaniMarcos/Soporte-Seminario-PyQt" TargetMode="External"/><Relationship Id="rId4" Type="http://schemas.openxmlformats.org/officeDocument/2006/relationships/hyperlink" Target="https://github.com/oldaniMarcos/Soporte-Seminario-PyQt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DFA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54100" y="434725"/>
            <a:ext cx="4917600" cy="13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9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Seminario Integrador: </a:t>
            </a:r>
            <a:r>
              <a:rPr b="1" lang="es-419" sz="39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PyQt</a:t>
            </a:r>
            <a:endParaRPr b="1" sz="39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55" name="Google Shape;55;p13" title="UTN-PN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5525" y="672513"/>
            <a:ext cx="3798477" cy="379847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" name="Google Shape;56;p13"/>
          <p:cNvGrpSpPr/>
          <p:nvPr/>
        </p:nvGrpSpPr>
        <p:grpSpPr>
          <a:xfrm>
            <a:off x="454100" y="1968428"/>
            <a:ext cx="4917600" cy="2542597"/>
            <a:chOff x="454100" y="1987670"/>
            <a:chExt cx="4917600" cy="2542597"/>
          </a:xfrm>
        </p:grpSpPr>
        <p:sp>
          <p:nvSpPr>
            <p:cNvPr id="57" name="Google Shape;57;p13"/>
            <p:cNvSpPr txBox="1"/>
            <p:nvPr/>
          </p:nvSpPr>
          <p:spPr>
            <a:xfrm>
              <a:off x="454100" y="1987670"/>
              <a:ext cx="4891500" cy="154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419" sz="2000">
                  <a:solidFill>
                    <a:schemeClr val="dk2"/>
                  </a:solidFill>
                  <a:latin typeface="DM Sans"/>
                  <a:ea typeface="DM Sans"/>
                  <a:cs typeface="DM Sans"/>
                  <a:sym typeface="DM Sans"/>
                </a:rPr>
                <a:t>Integrantes:</a:t>
              </a:r>
              <a:endParaRPr b="1" sz="2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800">
                  <a:solidFill>
                    <a:schemeClr val="dk2"/>
                  </a:solidFill>
                  <a:latin typeface="DM Sans"/>
                  <a:ea typeface="DM Sans"/>
                  <a:cs typeface="DM Sans"/>
                  <a:sym typeface="DM Sans"/>
                </a:rPr>
                <a:t>- </a:t>
              </a:r>
              <a:r>
                <a:rPr lang="es-419" sz="1800">
                  <a:solidFill>
                    <a:schemeClr val="dk2"/>
                  </a:solidFill>
                  <a:latin typeface="DM Sans"/>
                  <a:ea typeface="DM Sans"/>
                  <a:cs typeface="DM Sans"/>
                  <a:sym typeface="DM Sans"/>
                </a:rPr>
                <a:t>Oldani, Marcos Alberto - 50734</a:t>
              </a:r>
              <a:endParaRPr sz="18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800">
                  <a:solidFill>
                    <a:schemeClr val="dk2"/>
                  </a:solidFill>
                  <a:latin typeface="DM Sans"/>
                  <a:ea typeface="DM Sans"/>
                  <a:cs typeface="DM Sans"/>
                  <a:sym typeface="DM Sans"/>
                </a:rPr>
                <a:t>- Coccoz, Manuel - 49693</a:t>
              </a:r>
              <a:endParaRPr sz="18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800">
                  <a:solidFill>
                    <a:schemeClr val="dk2"/>
                  </a:solidFill>
                  <a:latin typeface="DM Sans"/>
                  <a:ea typeface="DM Sans"/>
                  <a:cs typeface="DM Sans"/>
                  <a:sym typeface="DM Sans"/>
                </a:rPr>
                <a:t>- Ambrosio, Facundo - 49767</a:t>
              </a:r>
              <a:endParaRPr sz="18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800">
                  <a:solidFill>
                    <a:schemeClr val="dk2"/>
                  </a:solidFill>
                  <a:latin typeface="DM Sans"/>
                  <a:ea typeface="DM Sans"/>
                  <a:cs typeface="DM Sans"/>
                  <a:sym typeface="DM Sans"/>
                </a:rPr>
                <a:t>- Condori Sosa, Juan Ignacio - 49499</a:t>
              </a:r>
              <a:endParaRPr sz="18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8" name="Google Shape;58;p13"/>
            <p:cNvSpPr txBox="1"/>
            <p:nvPr/>
          </p:nvSpPr>
          <p:spPr>
            <a:xfrm>
              <a:off x="454100" y="3567267"/>
              <a:ext cx="4917600" cy="96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419" sz="1800">
                  <a:solidFill>
                    <a:schemeClr val="dk2"/>
                  </a:solidFill>
                  <a:latin typeface="DM Sans"/>
                  <a:ea typeface="DM Sans"/>
                  <a:cs typeface="DM Sans"/>
                  <a:sym typeface="DM Sans"/>
                </a:rPr>
                <a:t>Soporte a la Gestión de Bases de Datos con Programación Visual</a:t>
              </a:r>
              <a:endParaRPr b="1" sz="18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800">
                  <a:solidFill>
                    <a:schemeClr val="dk2"/>
                  </a:solidFill>
                  <a:latin typeface="DM Sans"/>
                  <a:ea typeface="DM Sans"/>
                  <a:cs typeface="DM Sans"/>
                  <a:sym typeface="DM Sans"/>
                </a:rPr>
                <a:t>Septiembre 2025</a:t>
              </a:r>
              <a:endParaRPr sz="18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DFA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/>
        </p:nvSpPr>
        <p:spPr>
          <a:xfrm>
            <a:off x="335700" y="86075"/>
            <a:ext cx="88083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9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Comparaciones</a:t>
            </a:r>
            <a:endParaRPr/>
          </a:p>
        </p:txBody>
      </p:sp>
      <p:graphicFrame>
        <p:nvGraphicFramePr>
          <p:cNvPr id="134" name="Google Shape;134;p22"/>
          <p:cNvGraphicFramePr/>
          <p:nvPr/>
        </p:nvGraphicFramePr>
        <p:xfrm>
          <a:off x="478750" y="94964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{98941E2F-3FE8-43F5-8958-C7512E2396EA}</a:tableStyleId>
              </a:tblPr>
              <a:tblGrid>
                <a:gridCol w="1637300"/>
                <a:gridCol w="1637300"/>
                <a:gridCol w="1637300"/>
                <a:gridCol w="1637300"/>
                <a:gridCol w="1637300"/>
              </a:tblGrid>
              <a:tr h="592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solidFill>
                          <a:srgbClr val="3B3B3F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0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900">
                          <a:solidFill>
                            <a:srgbClr val="3B3B3F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PyQt</a:t>
                      </a:r>
                      <a:endParaRPr b="1" sz="1900">
                        <a:solidFill>
                          <a:srgbClr val="3B3B3F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T="0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900">
                          <a:solidFill>
                            <a:srgbClr val="3B3B3F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PySide</a:t>
                      </a:r>
                      <a:endParaRPr b="1"/>
                    </a:p>
                  </a:txBody>
                  <a:tcPr marT="0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900">
                          <a:solidFill>
                            <a:srgbClr val="3B3B3F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Kivy</a:t>
                      </a:r>
                      <a:endParaRPr b="1"/>
                    </a:p>
                  </a:txBody>
                  <a:tcPr marT="0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900">
                          <a:solidFill>
                            <a:srgbClr val="3B3B3F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Eel</a:t>
                      </a:r>
                      <a:endParaRPr b="1"/>
                    </a:p>
                  </a:txBody>
                  <a:tcPr marT="0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2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600">
                          <a:solidFill>
                            <a:srgbClr val="3B3B3F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Licencia</a:t>
                      </a:r>
                      <a:endParaRPr b="1" sz="1600"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0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3B3B3F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GPL o comercial (pago</a:t>
                      </a:r>
                      <a:r>
                        <a:rPr lang="es-419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)</a:t>
                      </a:r>
                      <a:endParaRPr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0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LGPL (más</a:t>
                      </a:r>
                      <a:r>
                        <a:rPr lang="es-419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 </a:t>
                      </a:r>
                      <a:r>
                        <a:rPr lang="es-419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flexible)</a:t>
                      </a:r>
                      <a:endParaRPr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0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MIT (libre)</a:t>
                      </a:r>
                      <a:endParaRPr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90000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MIT (libre)</a:t>
                      </a:r>
                      <a:endParaRPr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0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592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6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600">
                          <a:solidFill>
                            <a:srgbClr val="45424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Facilidad de Uso</a:t>
                      </a:r>
                      <a:endParaRPr b="1" sz="1600"/>
                    </a:p>
                  </a:txBody>
                  <a:tcPr marT="0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Modera</a:t>
                      </a:r>
                      <a:r>
                        <a:rPr lang="es-419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da (alta curva de aprendizaje)</a:t>
                      </a:r>
                      <a:endParaRPr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0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Moderada - alta (mala </a:t>
                      </a:r>
                      <a:r>
                        <a:rPr lang="es-419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documentación</a:t>
                      </a:r>
                      <a:r>
                        <a:rPr lang="es-419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) </a:t>
                      </a:r>
                      <a:endParaRPr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0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Moderada - Baja (Gran cantidad de recursos online)</a:t>
                      </a:r>
                      <a:endParaRPr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0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Baja (Descontinuado)</a:t>
                      </a:r>
                      <a:endParaRPr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0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2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6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600">
                          <a:solidFill>
                            <a:srgbClr val="45424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Rendimiento</a:t>
                      </a:r>
                      <a:endParaRPr b="1" sz="1600"/>
                    </a:p>
                  </a:txBody>
                  <a:tcPr marT="0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Excelente para apps de escritorio</a:t>
                      </a:r>
                      <a:endParaRPr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0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Optimizado para escritorio</a:t>
                      </a:r>
                      <a:endParaRPr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0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Buena para mobile y escritorio</a:t>
                      </a:r>
                      <a:endParaRPr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0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Ideal para apps </a:t>
                      </a:r>
                      <a:r>
                        <a:rPr lang="es-419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ligeras, pero limitado por el motor de navegador</a:t>
                      </a:r>
                      <a:endParaRPr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0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E3E8"/>
                    </a:solidFill>
                  </a:tcPr>
                </a:tc>
              </a:tr>
              <a:tr h="592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6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600">
                          <a:solidFill>
                            <a:srgbClr val="45424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Soporte Móvil</a:t>
                      </a:r>
                      <a:endParaRPr b="1" sz="1600"/>
                    </a:p>
                  </a:txBody>
                  <a:tcPr marT="0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Con </a:t>
                      </a:r>
                      <a:r>
                        <a:rPr lang="es-419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módulo Qt for Mobile</a:t>
                      </a:r>
                      <a:endParaRPr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0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Similar a PyQt</a:t>
                      </a:r>
                      <a:endParaRPr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0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Soporte nativo (Buildozer)</a:t>
                      </a:r>
                      <a:endParaRPr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0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Diseño no apto</a:t>
                      </a:r>
                      <a:endParaRPr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T="0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DFA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/>
        </p:nvSpPr>
        <p:spPr>
          <a:xfrm>
            <a:off x="335700" y="86075"/>
            <a:ext cx="88083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9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Utilización</a:t>
            </a:r>
            <a:endParaRPr/>
          </a:p>
        </p:txBody>
      </p:sp>
      <p:grpSp>
        <p:nvGrpSpPr>
          <p:cNvPr id="140" name="Google Shape;140;p23"/>
          <p:cNvGrpSpPr/>
          <p:nvPr/>
        </p:nvGrpSpPr>
        <p:grpSpPr>
          <a:xfrm>
            <a:off x="304788" y="1159875"/>
            <a:ext cx="4129077" cy="3584574"/>
            <a:chOff x="61863" y="799225"/>
            <a:chExt cx="4129077" cy="3584574"/>
          </a:xfrm>
        </p:grpSpPr>
        <p:pic>
          <p:nvPicPr>
            <p:cNvPr id="141" name="Google Shape;141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1863" y="2062318"/>
              <a:ext cx="4129077" cy="2321482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160000" dist="19050">
                <a:srgbClr val="000000">
                  <a:alpha val="50000"/>
                </a:srgbClr>
              </a:outerShdw>
            </a:effectLst>
          </p:spPr>
        </p:pic>
        <p:sp>
          <p:nvSpPr>
            <p:cNvPr id="142" name="Google Shape;142;p23"/>
            <p:cNvSpPr txBox="1"/>
            <p:nvPr/>
          </p:nvSpPr>
          <p:spPr>
            <a:xfrm>
              <a:off x="378750" y="799225"/>
              <a:ext cx="3495300" cy="53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419" sz="2400">
                  <a:solidFill>
                    <a:schemeClr val="dk2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Dropbox</a:t>
              </a:r>
              <a:endParaRPr b="1" sz="2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143" name="Google Shape;143;p23"/>
            <p:cNvSpPr txBox="1"/>
            <p:nvPr/>
          </p:nvSpPr>
          <p:spPr>
            <a:xfrm>
              <a:off x="378750" y="1282825"/>
              <a:ext cx="3495300" cy="63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2000">
                  <a:solidFill>
                    <a:schemeClr val="dk2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Usado en la App de escritorio hasta 2015</a:t>
              </a:r>
              <a:endParaRPr sz="2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  <p:grpSp>
        <p:nvGrpSpPr>
          <p:cNvPr id="144" name="Google Shape;144;p23"/>
          <p:cNvGrpSpPr/>
          <p:nvPr/>
        </p:nvGrpSpPr>
        <p:grpSpPr>
          <a:xfrm>
            <a:off x="4793000" y="1109175"/>
            <a:ext cx="4046213" cy="3635276"/>
            <a:chOff x="4656325" y="748525"/>
            <a:chExt cx="4046213" cy="3635276"/>
          </a:xfrm>
        </p:grpSpPr>
        <p:sp>
          <p:nvSpPr>
            <p:cNvPr id="145" name="Google Shape;145;p23"/>
            <p:cNvSpPr txBox="1"/>
            <p:nvPr/>
          </p:nvSpPr>
          <p:spPr>
            <a:xfrm>
              <a:off x="4931770" y="748525"/>
              <a:ext cx="3495300" cy="53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419" sz="2400">
                  <a:solidFill>
                    <a:schemeClr val="dk2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Spyder</a:t>
              </a:r>
              <a:endParaRPr b="1" sz="2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146" name="Google Shape;146;p23"/>
            <p:cNvSpPr txBox="1"/>
            <p:nvPr/>
          </p:nvSpPr>
          <p:spPr>
            <a:xfrm>
              <a:off x="4888750" y="1282825"/>
              <a:ext cx="3538200" cy="63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2000">
                  <a:solidFill>
                    <a:schemeClr val="dk2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Usado hasta la actualidad</a:t>
              </a:r>
              <a:endParaRPr sz="2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pic>
          <p:nvPicPr>
            <p:cNvPr id="147" name="Google Shape;147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656325" y="2062325"/>
              <a:ext cx="4046213" cy="2321476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160000" dist="19050">
                <a:srgbClr val="000000">
                  <a:alpha val="50000"/>
                </a:srgbClr>
              </a:outerShdw>
            </a:effectLst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DFA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/>
        </p:nvSpPr>
        <p:spPr>
          <a:xfrm>
            <a:off x="335700" y="86075"/>
            <a:ext cx="88083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9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Utilización</a:t>
            </a:r>
            <a:endParaRPr/>
          </a:p>
        </p:txBody>
      </p:sp>
      <p:grpSp>
        <p:nvGrpSpPr>
          <p:cNvPr id="153" name="Google Shape;153;p24"/>
          <p:cNvGrpSpPr/>
          <p:nvPr/>
        </p:nvGrpSpPr>
        <p:grpSpPr>
          <a:xfrm>
            <a:off x="304790" y="1184025"/>
            <a:ext cx="4129075" cy="3578475"/>
            <a:chOff x="72815" y="1334075"/>
            <a:chExt cx="4129075" cy="3578475"/>
          </a:xfrm>
        </p:grpSpPr>
        <p:sp>
          <p:nvSpPr>
            <p:cNvPr id="154" name="Google Shape;154;p24"/>
            <p:cNvSpPr txBox="1"/>
            <p:nvPr/>
          </p:nvSpPr>
          <p:spPr>
            <a:xfrm>
              <a:off x="378750" y="1334075"/>
              <a:ext cx="3517200" cy="53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s-419" sz="2400">
                  <a:solidFill>
                    <a:schemeClr val="dk2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Veusz</a:t>
              </a:r>
              <a:endParaRPr b="1" sz="2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155" name="Google Shape;155;p24"/>
            <p:cNvSpPr txBox="1"/>
            <p:nvPr/>
          </p:nvSpPr>
          <p:spPr>
            <a:xfrm>
              <a:off x="378750" y="1817675"/>
              <a:ext cx="3517200" cy="63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2000">
                  <a:solidFill>
                    <a:schemeClr val="dk2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Usado hasta la actualidad</a:t>
              </a:r>
              <a:endParaRPr sz="2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pic>
          <p:nvPicPr>
            <p:cNvPr id="156" name="Google Shape;156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2815" y="2605775"/>
              <a:ext cx="4129075" cy="2306775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160000" dist="19050">
                <a:srgbClr val="000000">
                  <a:alpha val="50000"/>
                </a:srgbClr>
              </a:outerShdw>
            </a:effectLst>
          </p:spPr>
        </p:pic>
      </p:grpSp>
      <p:grpSp>
        <p:nvGrpSpPr>
          <p:cNvPr id="157" name="Google Shape;157;p24"/>
          <p:cNvGrpSpPr/>
          <p:nvPr/>
        </p:nvGrpSpPr>
        <p:grpSpPr>
          <a:xfrm>
            <a:off x="4808504" y="1116525"/>
            <a:ext cx="4030698" cy="3645973"/>
            <a:chOff x="4658979" y="1124625"/>
            <a:chExt cx="4030698" cy="3645973"/>
          </a:xfrm>
        </p:grpSpPr>
        <p:sp>
          <p:nvSpPr>
            <p:cNvPr id="158" name="Google Shape;158;p24"/>
            <p:cNvSpPr txBox="1"/>
            <p:nvPr/>
          </p:nvSpPr>
          <p:spPr>
            <a:xfrm>
              <a:off x="4953195" y="1124625"/>
              <a:ext cx="3485100" cy="53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419" sz="2400">
                  <a:solidFill>
                    <a:schemeClr val="dk2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Eric IDE</a:t>
              </a:r>
              <a:endParaRPr b="1" sz="24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159" name="Google Shape;159;p24"/>
            <p:cNvSpPr txBox="1"/>
            <p:nvPr/>
          </p:nvSpPr>
          <p:spPr>
            <a:xfrm>
              <a:off x="4910175" y="1658925"/>
              <a:ext cx="3528300" cy="63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2000">
                  <a:solidFill>
                    <a:schemeClr val="dk2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Usado hasta la actualidad</a:t>
              </a:r>
              <a:endParaRPr sz="2000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pic>
          <p:nvPicPr>
            <p:cNvPr id="160" name="Google Shape;160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658979" y="2447023"/>
              <a:ext cx="4030698" cy="2323575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160000" dist="19050">
                <a:srgbClr val="000000">
                  <a:alpha val="50000"/>
                </a:srgbClr>
              </a:outerShdw>
            </a:effectLst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DFA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/>
        </p:nvSpPr>
        <p:spPr>
          <a:xfrm>
            <a:off x="335700" y="86075"/>
            <a:ext cx="88083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9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Demanda</a:t>
            </a:r>
            <a:endParaRPr/>
          </a:p>
        </p:txBody>
      </p:sp>
      <p:sp>
        <p:nvSpPr>
          <p:cNvPr id="166" name="Google Shape;166;p25"/>
          <p:cNvSpPr txBox="1"/>
          <p:nvPr/>
        </p:nvSpPr>
        <p:spPr>
          <a:xfrm>
            <a:off x="353850" y="852600"/>
            <a:ext cx="8436300" cy="41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454240"/>
                </a:solidFill>
                <a:latin typeface="DM Sans"/>
                <a:ea typeface="DM Sans"/>
                <a:cs typeface="DM Sans"/>
                <a:sym typeface="DM Sans"/>
              </a:rPr>
              <a:t>Existe, pero </a:t>
            </a:r>
            <a:r>
              <a:rPr b="1" lang="es-419" sz="1600">
                <a:solidFill>
                  <a:srgbClr val="454240"/>
                </a:solidFill>
                <a:latin typeface="DM Sans"/>
                <a:ea typeface="DM Sans"/>
                <a:cs typeface="DM Sans"/>
                <a:sym typeface="DM Sans"/>
              </a:rPr>
              <a:t>es muy acotada</a:t>
            </a:r>
            <a:r>
              <a:rPr lang="es-419" sz="1600">
                <a:solidFill>
                  <a:srgbClr val="454240"/>
                </a:solidFill>
                <a:latin typeface="DM Sans"/>
                <a:ea typeface="DM Sans"/>
                <a:cs typeface="DM Sans"/>
                <a:sym typeface="DM Sans"/>
              </a:rPr>
              <a:t> en comparación con otras tecnologías </a:t>
            </a:r>
            <a:r>
              <a:rPr lang="es-419" sz="1600">
                <a:solidFill>
                  <a:srgbClr val="454240"/>
                </a:solidFill>
                <a:latin typeface="DM Sans"/>
                <a:ea typeface="DM Sans"/>
                <a:cs typeface="DM Sans"/>
                <a:sym typeface="DM Sans"/>
              </a:rPr>
              <a:t>más</a:t>
            </a:r>
            <a:r>
              <a:rPr lang="es-419" sz="1600">
                <a:solidFill>
                  <a:srgbClr val="454240"/>
                </a:solidFill>
                <a:latin typeface="DM Sans"/>
                <a:ea typeface="DM Sans"/>
                <a:cs typeface="DM Sans"/>
                <a:sym typeface="DM Sans"/>
              </a:rPr>
              <a:t> generalistas. En general, hay </a:t>
            </a:r>
            <a:r>
              <a:rPr b="1" lang="es-419" sz="1600">
                <a:solidFill>
                  <a:srgbClr val="454240"/>
                </a:solidFill>
                <a:latin typeface="DM Sans"/>
                <a:ea typeface="DM Sans"/>
                <a:cs typeface="DM Sans"/>
                <a:sym typeface="DM Sans"/>
              </a:rPr>
              <a:t>más empresas buscando conocimiento de Qt que PyQt o PySide</a:t>
            </a:r>
            <a:r>
              <a:rPr lang="es-419" sz="1600">
                <a:solidFill>
                  <a:srgbClr val="454240"/>
                </a:solidFill>
                <a:latin typeface="DM Sans"/>
                <a:ea typeface="DM Sans"/>
                <a:cs typeface="DM Sans"/>
                <a:sym typeface="DM Sans"/>
              </a:rPr>
              <a:t>, quizás por el hecho de que C++ es un lenguaje con mejor rendimiento. En las vacantes que piden conocimiento en Python, PyQt no se pide como un requerimiento excluyente, más bien como un complemento. </a:t>
            </a:r>
            <a:r>
              <a:rPr b="1" lang="es-419" sz="1600">
                <a:solidFill>
                  <a:srgbClr val="454240"/>
                </a:solidFill>
                <a:latin typeface="DM Sans"/>
                <a:ea typeface="DM Sans"/>
                <a:cs typeface="DM Sans"/>
                <a:sym typeface="DM Sans"/>
              </a:rPr>
              <a:t>En el caso de Argentina no se pudo encontrar ningún puesto</a:t>
            </a:r>
            <a:r>
              <a:rPr lang="es-419" sz="1600">
                <a:solidFill>
                  <a:srgbClr val="454240"/>
                </a:solidFill>
                <a:latin typeface="DM Sans"/>
                <a:ea typeface="DM Sans"/>
                <a:cs typeface="DM Sans"/>
                <a:sym typeface="DM Sans"/>
              </a:rPr>
              <a:t> que pida conocimiento en PyQt.</a:t>
            </a:r>
            <a:endParaRPr sz="1600">
              <a:solidFill>
                <a:srgbClr val="45424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5424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rgbClr val="454240"/>
                </a:solidFill>
                <a:latin typeface="DM Sans"/>
                <a:ea typeface="DM Sans"/>
                <a:cs typeface="DM Sans"/>
                <a:sym typeface="DM Sans"/>
              </a:rPr>
              <a:t>Un factor que consideramos importante para explicar (en parte) lo anterior es la </a:t>
            </a:r>
            <a:r>
              <a:rPr b="1" lang="es-419" sz="1600">
                <a:solidFill>
                  <a:srgbClr val="454240"/>
                </a:solidFill>
                <a:latin typeface="DM Sans"/>
                <a:ea typeface="DM Sans"/>
                <a:cs typeface="DM Sans"/>
                <a:sym typeface="DM Sans"/>
              </a:rPr>
              <a:t>licencia</a:t>
            </a:r>
            <a:r>
              <a:rPr lang="es-419" sz="1600">
                <a:solidFill>
                  <a:srgbClr val="454240"/>
                </a:solidFill>
                <a:latin typeface="DM Sans"/>
                <a:ea typeface="DM Sans"/>
                <a:cs typeface="DM Sans"/>
                <a:sym typeface="DM Sans"/>
              </a:rPr>
              <a:t>. Muchas empresas optan por elegir </a:t>
            </a:r>
            <a:r>
              <a:rPr b="1" lang="es-419" sz="1600">
                <a:solidFill>
                  <a:srgbClr val="454240"/>
                </a:solidFill>
                <a:latin typeface="DM Sans"/>
                <a:ea typeface="DM Sans"/>
                <a:cs typeface="DM Sans"/>
                <a:sym typeface="DM Sans"/>
              </a:rPr>
              <a:t>PySide</a:t>
            </a:r>
            <a:r>
              <a:rPr lang="es-419" sz="1600">
                <a:solidFill>
                  <a:srgbClr val="454240"/>
                </a:solidFill>
                <a:latin typeface="DM Sans"/>
                <a:ea typeface="DM Sans"/>
                <a:cs typeface="DM Sans"/>
                <a:sym typeface="DM Sans"/>
              </a:rPr>
              <a:t>, ya que no es necesario pagar por una licencia comercial, que en el caso de PyQt tiene un costo de </a:t>
            </a:r>
            <a:r>
              <a:rPr b="1" lang="es-419" sz="1600">
                <a:solidFill>
                  <a:srgbClr val="454240"/>
                </a:solidFill>
                <a:latin typeface="DM Sans"/>
                <a:ea typeface="DM Sans"/>
                <a:cs typeface="DM Sans"/>
                <a:sym typeface="DM Sans"/>
              </a:rPr>
              <a:t>U$D 670 </a:t>
            </a:r>
            <a:r>
              <a:rPr lang="es-419" sz="1600">
                <a:solidFill>
                  <a:srgbClr val="454240"/>
                </a:solidFill>
                <a:latin typeface="DM Sans"/>
                <a:ea typeface="DM Sans"/>
                <a:cs typeface="DM Sans"/>
                <a:sym typeface="DM Sans"/>
              </a:rPr>
              <a:t>por cada desarrollador. Esto ha hecho que PyQt se vea más frecuentemente en proyectos </a:t>
            </a:r>
            <a:r>
              <a:rPr b="1" lang="es-419" sz="1600">
                <a:solidFill>
                  <a:srgbClr val="454240"/>
                </a:solidFill>
                <a:latin typeface="DM Sans"/>
                <a:ea typeface="DM Sans"/>
                <a:cs typeface="DM Sans"/>
                <a:sym typeface="DM Sans"/>
              </a:rPr>
              <a:t>open source</a:t>
            </a:r>
            <a:r>
              <a:rPr lang="es-419" sz="1600">
                <a:solidFill>
                  <a:srgbClr val="454240"/>
                </a:solidFill>
                <a:latin typeface="DM Sans"/>
                <a:ea typeface="DM Sans"/>
                <a:cs typeface="DM Sans"/>
                <a:sym typeface="DM Sans"/>
              </a:rPr>
              <a:t>, en aplicaciones académicas, científicas o educativas, y en herramientas desarrolladas por la comunidad.</a:t>
            </a:r>
            <a:endParaRPr sz="1600">
              <a:solidFill>
                <a:srgbClr val="45424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5424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DFA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/>
        </p:nvSpPr>
        <p:spPr>
          <a:xfrm>
            <a:off x="335700" y="86075"/>
            <a:ext cx="88083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9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Código</a:t>
            </a:r>
            <a:r>
              <a:rPr lang="es-419" sz="39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 de ejemplo</a:t>
            </a:r>
            <a:endParaRPr/>
          </a:p>
        </p:txBody>
      </p:sp>
      <p:sp>
        <p:nvSpPr>
          <p:cNvPr id="172" name="Google Shape;172;p26"/>
          <p:cNvSpPr txBox="1"/>
          <p:nvPr/>
        </p:nvSpPr>
        <p:spPr>
          <a:xfrm>
            <a:off x="353850" y="1040485"/>
            <a:ext cx="8436300" cy="19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400">
                <a:solidFill>
                  <a:srgbClr val="454240"/>
                </a:solidFill>
                <a:latin typeface="DM Sans"/>
                <a:ea typeface="DM Sans"/>
                <a:cs typeface="DM Sans"/>
                <a:sym typeface="DM Sans"/>
              </a:rPr>
              <a:t>Se ha construido una aplicación simple, que consiste de una página principal, una calculadora, un bloc de notas, y un visor de imágenes, todo accesible mediante una barra de navegación, con un tema personalizado.</a:t>
            </a:r>
            <a:endParaRPr b="1" sz="2400" u="sng">
              <a:solidFill>
                <a:schemeClr val="accen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73" name="Google Shape;173;p26"/>
          <p:cNvSpPr txBox="1"/>
          <p:nvPr/>
        </p:nvSpPr>
        <p:spPr>
          <a:xfrm>
            <a:off x="0" y="2941025"/>
            <a:ext cx="9144000" cy="220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600" u="sng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3"/>
              </a:rPr>
              <a:t>Link al repositori</a:t>
            </a:r>
            <a:r>
              <a:rPr b="1" lang="es-419" sz="3600" u="sng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4"/>
              </a:rPr>
              <a:t>o</a:t>
            </a:r>
            <a:endParaRPr b="1" sz="3600" u="sng">
              <a:solidFill>
                <a:schemeClr val="accent5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DFA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7" title="QRCuestionar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9250" y="501150"/>
            <a:ext cx="4141200" cy="414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7"/>
          <p:cNvSpPr txBox="1"/>
          <p:nvPr/>
        </p:nvSpPr>
        <p:spPr>
          <a:xfrm>
            <a:off x="335700" y="86075"/>
            <a:ext cx="88083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9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Muchas Gracias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DFA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335700" y="86075"/>
            <a:ext cx="88083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9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Introducción a Qt y PyQt</a:t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353850" y="852600"/>
            <a:ext cx="8436300" cy="41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rgbClr val="454240"/>
                </a:solidFill>
                <a:latin typeface="DM Sans"/>
                <a:ea typeface="DM Sans"/>
                <a:cs typeface="DM Sans"/>
                <a:sym typeface="DM Sans"/>
              </a:rPr>
              <a:t>Qt </a:t>
            </a:r>
            <a:r>
              <a:rPr lang="es-419" sz="1600">
                <a:solidFill>
                  <a:srgbClr val="454240"/>
                </a:solidFill>
                <a:latin typeface="DM Sans"/>
                <a:ea typeface="DM Sans"/>
                <a:cs typeface="DM Sans"/>
                <a:sym typeface="DM Sans"/>
              </a:rPr>
              <a:t>es un </a:t>
            </a:r>
            <a:r>
              <a:rPr b="1" lang="es-419" sz="1600">
                <a:solidFill>
                  <a:srgbClr val="454240"/>
                </a:solidFill>
                <a:latin typeface="DM Sans"/>
                <a:ea typeface="DM Sans"/>
                <a:cs typeface="DM Sans"/>
                <a:sym typeface="DM Sans"/>
              </a:rPr>
              <a:t>framework </a:t>
            </a:r>
            <a:r>
              <a:rPr lang="es-419" sz="1600">
                <a:solidFill>
                  <a:srgbClr val="454240"/>
                </a:solidFill>
                <a:latin typeface="DM Sans"/>
                <a:ea typeface="DM Sans"/>
                <a:cs typeface="DM Sans"/>
                <a:sym typeface="DM Sans"/>
              </a:rPr>
              <a:t>de desarrollo de aplicaciones </a:t>
            </a:r>
            <a:r>
              <a:rPr b="1" lang="es-419" sz="1600">
                <a:solidFill>
                  <a:srgbClr val="454240"/>
                </a:solidFill>
                <a:latin typeface="DM Sans"/>
                <a:ea typeface="DM Sans"/>
                <a:cs typeface="DM Sans"/>
                <a:sym typeface="DM Sans"/>
              </a:rPr>
              <a:t>multiplataforma </a:t>
            </a:r>
            <a:r>
              <a:rPr lang="es-419" sz="1600">
                <a:solidFill>
                  <a:srgbClr val="454240"/>
                </a:solidFill>
                <a:latin typeface="DM Sans"/>
                <a:ea typeface="DM Sans"/>
                <a:cs typeface="DM Sans"/>
                <a:sym typeface="DM Sans"/>
              </a:rPr>
              <a:t>para desktop, embebido y móvil, utilizado para crear </a:t>
            </a:r>
            <a:r>
              <a:rPr b="1" lang="es-419" sz="1600">
                <a:solidFill>
                  <a:srgbClr val="454240"/>
                </a:solidFill>
                <a:latin typeface="DM Sans"/>
                <a:ea typeface="DM Sans"/>
                <a:cs typeface="DM Sans"/>
                <a:sym typeface="DM Sans"/>
              </a:rPr>
              <a:t>interfaces </a:t>
            </a:r>
            <a:r>
              <a:rPr lang="es-419" sz="1600">
                <a:solidFill>
                  <a:srgbClr val="454240"/>
                </a:solidFill>
                <a:latin typeface="DM Sans"/>
                <a:ea typeface="DM Sans"/>
                <a:cs typeface="DM Sans"/>
                <a:sym typeface="DM Sans"/>
              </a:rPr>
              <a:t>modernas. No es un lenguaje de programación, sino un framework escrito en </a:t>
            </a:r>
            <a:r>
              <a:rPr b="1" lang="es-419" sz="1600">
                <a:solidFill>
                  <a:srgbClr val="454240"/>
                </a:solidFill>
                <a:latin typeface="DM Sans"/>
                <a:ea typeface="DM Sans"/>
                <a:cs typeface="DM Sans"/>
                <a:sym typeface="DM Sans"/>
              </a:rPr>
              <a:t>C++</a:t>
            </a:r>
            <a:r>
              <a:rPr lang="es-419" sz="1600">
                <a:solidFill>
                  <a:srgbClr val="454240"/>
                </a:solidFill>
                <a:latin typeface="DM Sans"/>
                <a:ea typeface="DM Sans"/>
                <a:cs typeface="DM Sans"/>
                <a:sym typeface="DM Sans"/>
              </a:rPr>
              <a:t> que utiliza un preprocesador MOC para extender el lenguaje, añadiendo un mecanismo de signals y slots para la comunicación entre objetos.</a:t>
            </a:r>
            <a:endParaRPr sz="1600">
              <a:solidFill>
                <a:srgbClr val="45424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45424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600">
                <a:solidFill>
                  <a:srgbClr val="454240"/>
                </a:solidFill>
                <a:latin typeface="DM Sans"/>
                <a:ea typeface="DM Sans"/>
                <a:cs typeface="DM Sans"/>
                <a:sym typeface="DM Sans"/>
              </a:rPr>
              <a:t>PyQt </a:t>
            </a:r>
            <a:r>
              <a:rPr lang="es-419" sz="1600">
                <a:solidFill>
                  <a:srgbClr val="454240"/>
                </a:solidFill>
                <a:latin typeface="DM Sans"/>
                <a:ea typeface="DM Sans"/>
                <a:cs typeface="DM Sans"/>
                <a:sym typeface="DM Sans"/>
              </a:rPr>
              <a:t>es un </a:t>
            </a:r>
            <a:r>
              <a:rPr b="1" lang="es-419" sz="1600">
                <a:solidFill>
                  <a:srgbClr val="454240"/>
                </a:solidFill>
                <a:latin typeface="DM Sans"/>
                <a:ea typeface="DM Sans"/>
                <a:cs typeface="DM Sans"/>
                <a:sym typeface="DM Sans"/>
              </a:rPr>
              <a:t>framework </a:t>
            </a:r>
            <a:r>
              <a:rPr lang="es-419" sz="1600">
                <a:solidFill>
                  <a:srgbClr val="454240"/>
                </a:solidFill>
                <a:latin typeface="DM Sans"/>
                <a:ea typeface="DM Sans"/>
                <a:cs typeface="DM Sans"/>
                <a:sym typeface="DM Sans"/>
              </a:rPr>
              <a:t>de </a:t>
            </a:r>
            <a:r>
              <a:rPr b="1" lang="es-419" sz="1600">
                <a:solidFill>
                  <a:srgbClr val="454240"/>
                </a:solidFill>
                <a:latin typeface="DM Sans"/>
                <a:ea typeface="DM Sans"/>
                <a:cs typeface="DM Sans"/>
                <a:sym typeface="DM Sans"/>
              </a:rPr>
              <a:t>Python </a:t>
            </a:r>
            <a:r>
              <a:rPr lang="es-419" sz="1600">
                <a:solidFill>
                  <a:srgbClr val="454240"/>
                </a:solidFill>
                <a:latin typeface="DM Sans"/>
                <a:ea typeface="DM Sans"/>
                <a:cs typeface="DM Sans"/>
                <a:sym typeface="DM Sans"/>
              </a:rPr>
              <a:t>que permite a las aplicaciones escritas en Python aprovechar toda la funcionalidad de Qt mediante </a:t>
            </a:r>
            <a:r>
              <a:rPr b="1" lang="es-419" sz="1600">
                <a:solidFill>
                  <a:srgbClr val="454240"/>
                </a:solidFill>
                <a:latin typeface="DM Sans"/>
                <a:ea typeface="DM Sans"/>
                <a:cs typeface="DM Sans"/>
                <a:sym typeface="DM Sans"/>
              </a:rPr>
              <a:t>un SIP </a:t>
            </a:r>
            <a:r>
              <a:rPr lang="es-419" sz="1600">
                <a:solidFill>
                  <a:srgbClr val="454240"/>
                </a:solidFill>
                <a:latin typeface="DM Sans"/>
                <a:ea typeface="DM Sans"/>
                <a:cs typeface="DM Sans"/>
                <a:sym typeface="DM Sans"/>
              </a:rPr>
              <a:t>para el</a:t>
            </a:r>
            <a:r>
              <a:rPr b="1" lang="es-419" sz="1600">
                <a:solidFill>
                  <a:srgbClr val="454240"/>
                </a:solidFill>
                <a:latin typeface="DM Sans"/>
                <a:ea typeface="DM Sans"/>
                <a:cs typeface="DM Sans"/>
                <a:sym typeface="DM Sans"/>
              </a:rPr>
              <a:t> binding</a:t>
            </a:r>
            <a:r>
              <a:rPr lang="es-419" sz="1600">
                <a:solidFill>
                  <a:srgbClr val="454240"/>
                </a:solidFill>
                <a:latin typeface="DM Sans"/>
                <a:ea typeface="DM Sans"/>
                <a:cs typeface="DM Sans"/>
                <a:sym typeface="DM Sans"/>
              </a:rPr>
              <a:t>. Es compatible con Windows, macOS, Linux y algunas plataformas embebidas, asegurando que los widgets mantengan la apariencia y el comportamiento nativos de cada sistema.</a:t>
            </a:r>
            <a:endParaRPr sz="1600">
              <a:solidFill>
                <a:srgbClr val="45424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5424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5424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DFA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335700" y="86075"/>
            <a:ext cx="88083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9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Características</a:t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4303192" y="1779192"/>
            <a:ext cx="654300" cy="40500"/>
          </a:xfrm>
          <a:prstGeom prst="roundRect">
            <a:avLst>
              <a:gd fmla="val 50000" name="adj"/>
            </a:avLst>
          </a:prstGeom>
          <a:solidFill>
            <a:srgbClr val="858585"/>
          </a:solidFill>
          <a:ln>
            <a:noFill/>
          </a:ln>
        </p:spPr>
        <p:txBody>
          <a:bodyPr anchorCtr="0" anchor="ctr" bIns="100650" lIns="100650" spcFirstLastPara="1" rIns="100650" wrap="square" tIns="100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6595324" y="1779192"/>
            <a:ext cx="654300" cy="40500"/>
          </a:xfrm>
          <a:prstGeom prst="roundRect">
            <a:avLst>
              <a:gd fmla="val 50000" name="adj"/>
            </a:avLst>
          </a:prstGeom>
          <a:solidFill>
            <a:srgbClr val="858585"/>
          </a:solidFill>
          <a:ln>
            <a:noFill/>
          </a:ln>
        </p:spPr>
        <p:txBody>
          <a:bodyPr anchorCtr="0" anchor="ctr" bIns="100650" lIns="100650" spcFirstLastPara="1" rIns="100650" wrap="square" tIns="100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" name="Google Shape;72;p15"/>
          <p:cNvGrpSpPr/>
          <p:nvPr/>
        </p:nvGrpSpPr>
        <p:grpSpPr>
          <a:xfrm>
            <a:off x="323075" y="1458791"/>
            <a:ext cx="1881548" cy="3000336"/>
            <a:chOff x="4781412" y="1957150"/>
            <a:chExt cx="1709100" cy="2725348"/>
          </a:xfrm>
        </p:grpSpPr>
        <p:sp>
          <p:nvSpPr>
            <p:cNvPr id="73" name="Google Shape;73;p15"/>
            <p:cNvSpPr/>
            <p:nvPr/>
          </p:nvSpPr>
          <p:spPr>
            <a:xfrm>
              <a:off x="5338808" y="1957150"/>
              <a:ext cx="594300" cy="594300"/>
            </a:xfrm>
            <a:prstGeom prst="ellipse">
              <a:avLst/>
            </a:prstGeom>
            <a:noFill/>
            <a:ln cap="flat" cmpd="sng" w="4195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00650" lIns="100650" spcFirstLastPara="1" rIns="100650" wrap="square" tIns="1006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5"/>
            <p:cNvSpPr txBox="1"/>
            <p:nvPr/>
          </p:nvSpPr>
          <p:spPr>
            <a:xfrm>
              <a:off x="4781412" y="2708113"/>
              <a:ext cx="1709100" cy="54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0650" lIns="100650" spcFirstLastPara="1" rIns="100650" wrap="square" tIns="10065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419" sz="1500">
                  <a:solidFill>
                    <a:srgbClr val="858585"/>
                  </a:solidFill>
                  <a:latin typeface="DM Sans"/>
                  <a:ea typeface="DM Sans"/>
                  <a:cs typeface="DM Sans"/>
                  <a:sym typeface="DM Sans"/>
                </a:rPr>
                <a:t>Amplia </a:t>
              </a:r>
              <a:r>
                <a:rPr b="1" lang="es-419" sz="1500">
                  <a:solidFill>
                    <a:srgbClr val="858585"/>
                  </a:solidFill>
                  <a:latin typeface="DM Sans"/>
                  <a:ea typeface="DM Sans"/>
                  <a:cs typeface="DM Sans"/>
                  <a:sym typeface="DM Sans"/>
                </a:rPr>
                <a:t>colección</a:t>
              </a:r>
              <a:r>
                <a:rPr b="1" lang="es-419" sz="1500">
                  <a:solidFill>
                    <a:srgbClr val="858585"/>
                  </a:solidFill>
                  <a:latin typeface="DM Sans"/>
                  <a:ea typeface="DM Sans"/>
                  <a:cs typeface="DM Sans"/>
                  <a:sym typeface="DM Sans"/>
                </a:rPr>
                <a:t> de Widgets</a:t>
              </a:r>
              <a:endParaRPr b="1" sz="1500">
                <a:solidFill>
                  <a:srgbClr val="858585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5" name="Google Shape;75;p15"/>
            <p:cNvSpPr txBox="1"/>
            <p:nvPr/>
          </p:nvSpPr>
          <p:spPr>
            <a:xfrm>
              <a:off x="4781412" y="3353198"/>
              <a:ext cx="1709100" cy="132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0650" lIns="100650" spcFirstLastPara="1" rIns="100650" wrap="square" tIns="10065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762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419" sz="1180">
                  <a:solidFill>
                    <a:srgbClr val="858585"/>
                  </a:solidFill>
                  <a:latin typeface="DM Sans"/>
                  <a:ea typeface="DM Sans"/>
                  <a:cs typeface="DM Sans"/>
                  <a:sym typeface="DM Sans"/>
                </a:rPr>
                <a:t>Incluye widgets prediseñados y personalizables para interfaces gráficas profesionales.</a:t>
              </a:r>
              <a:endParaRPr sz="880">
                <a:solidFill>
                  <a:srgbClr val="858585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6" name="Google Shape;76;p15"/>
            <p:cNvSpPr txBox="1"/>
            <p:nvPr/>
          </p:nvSpPr>
          <p:spPr>
            <a:xfrm>
              <a:off x="5417551" y="2024544"/>
              <a:ext cx="4368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0650" lIns="100650" spcFirstLastPara="1" rIns="100650" wrap="square" tIns="10065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762"/>
                </a:spcAft>
                <a:buNone/>
              </a:pPr>
              <a:r>
                <a:rPr b="1" lang="es-419" sz="208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238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77" name="Google Shape;77;p15"/>
          <p:cNvSpPr/>
          <p:nvPr/>
        </p:nvSpPr>
        <p:spPr>
          <a:xfrm>
            <a:off x="2126324" y="1779179"/>
            <a:ext cx="654300" cy="40500"/>
          </a:xfrm>
          <a:prstGeom prst="roundRect">
            <a:avLst>
              <a:gd fmla="val 50000" name="adj"/>
            </a:avLst>
          </a:prstGeom>
          <a:solidFill>
            <a:srgbClr val="858585"/>
          </a:solidFill>
          <a:ln>
            <a:noFill/>
          </a:ln>
        </p:spPr>
        <p:txBody>
          <a:bodyPr anchorCtr="0" anchor="ctr" bIns="100650" lIns="100650" spcFirstLastPara="1" rIns="100650" wrap="square" tIns="100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" name="Google Shape;78;p15"/>
          <p:cNvGrpSpPr/>
          <p:nvPr/>
        </p:nvGrpSpPr>
        <p:grpSpPr>
          <a:xfrm>
            <a:off x="2616807" y="1460545"/>
            <a:ext cx="1881548" cy="3000336"/>
            <a:chOff x="4781412" y="1957150"/>
            <a:chExt cx="1709100" cy="2725348"/>
          </a:xfrm>
        </p:grpSpPr>
        <p:sp>
          <p:nvSpPr>
            <p:cNvPr id="79" name="Google Shape;79;p15"/>
            <p:cNvSpPr/>
            <p:nvPr/>
          </p:nvSpPr>
          <p:spPr>
            <a:xfrm>
              <a:off x="5338808" y="1957150"/>
              <a:ext cx="594300" cy="594300"/>
            </a:xfrm>
            <a:prstGeom prst="ellipse">
              <a:avLst/>
            </a:prstGeom>
            <a:noFill/>
            <a:ln cap="flat" cmpd="sng" w="4195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00650" lIns="100650" spcFirstLastPara="1" rIns="100650" wrap="square" tIns="1006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5"/>
            <p:cNvSpPr txBox="1"/>
            <p:nvPr/>
          </p:nvSpPr>
          <p:spPr>
            <a:xfrm>
              <a:off x="4781412" y="2708113"/>
              <a:ext cx="1709100" cy="54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0650" lIns="100650" spcFirstLastPara="1" rIns="100650" wrap="square" tIns="10065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419" sz="1500">
                  <a:solidFill>
                    <a:srgbClr val="858585"/>
                  </a:solidFill>
                  <a:latin typeface="DM Sans"/>
                  <a:ea typeface="DM Sans"/>
                  <a:cs typeface="DM Sans"/>
                  <a:sym typeface="DM Sans"/>
                </a:rPr>
                <a:t>Compatibilidad Multiplataforma</a:t>
              </a:r>
              <a:endParaRPr b="1" sz="1500">
                <a:solidFill>
                  <a:srgbClr val="858585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1" name="Google Shape;81;p15"/>
            <p:cNvSpPr txBox="1"/>
            <p:nvPr/>
          </p:nvSpPr>
          <p:spPr>
            <a:xfrm>
              <a:off x="4781412" y="3353198"/>
              <a:ext cx="1709100" cy="132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0650" lIns="100650" spcFirstLastPara="1" rIns="100650" wrap="square" tIns="10065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180">
                  <a:solidFill>
                    <a:srgbClr val="858585"/>
                  </a:solidFill>
                  <a:latin typeface="DM Sans"/>
                  <a:ea typeface="DM Sans"/>
                  <a:cs typeface="DM Sans"/>
                  <a:sym typeface="DM Sans"/>
                </a:rPr>
                <a:t>Las aplicaciones se ejecutan en Windows, Linux y macOS sin modificar el código</a:t>
              </a:r>
              <a:r>
                <a:rPr lang="es-419" sz="1180">
                  <a:solidFill>
                    <a:srgbClr val="858585"/>
                  </a:solidFill>
                  <a:latin typeface="DM Sans"/>
                  <a:ea typeface="DM Sans"/>
                  <a:cs typeface="DM Sans"/>
                  <a:sym typeface="DM Sans"/>
                </a:rPr>
                <a:t>.</a:t>
              </a:r>
              <a:endParaRPr sz="1180">
                <a:solidFill>
                  <a:srgbClr val="858585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762"/>
                </a:spcBef>
                <a:spcAft>
                  <a:spcPts val="0"/>
                </a:spcAft>
                <a:buNone/>
              </a:pPr>
              <a:r>
                <a:t/>
              </a:r>
              <a:endParaRPr sz="88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1762"/>
                </a:spcBef>
                <a:spcAft>
                  <a:spcPts val="1762"/>
                </a:spcAft>
                <a:buNone/>
              </a:pPr>
              <a:r>
                <a:t/>
              </a:r>
              <a:endParaRPr sz="88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2" name="Google Shape;82;p15"/>
            <p:cNvSpPr txBox="1"/>
            <p:nvPr/>
          </p:nvSpPr>
          <p:spPr>
            <a:xfrm>
              <a:off x="5417551" y="2024544"/>
              <a:ext cx="4368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0650" lIns="100650" spcFirstLastPara="1" rIns="100650" wrap="square" tIns="10065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762"/>
                </a:spcAft>
                <a:buNone/>
              </a:pPr>
              <a:r>
                <a:rPr b="1" lang="es-419" sz="208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238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3" name="Google Shape;83;p15"/>
          <p:cNvGrpSpPr/>
          <p:nvPr/>
        </p:nvGrpSpPr>
        <p:grpSpPr>
          <a:xfrm>
            <a:off x="4792173" y="1462298"/>
            <a:ext cx="1881548" cy="3000336"/>
            <a:chOff x="4781412" y="1957150"/>
            <a:chExt cx="1709100" cy="2725348"/>
          </a:xfrm>
        </p:grpSpPr>
        <p:sp>
          <p:nvSpPr>
            <p:cNvPr id="84" name="Google Shape;84;p15"/>
            <p:cNvSpPr/>
            <p:nvPr/>
          </p:nvSpPr>
          <p:spPr>
            <a:xfrm>
              <a:off x="5338808" y="1957150"/>
              <a:ext cx="594300" cy="594300"/>
            </a:xfrm>
            <a:prstGeom prst="ellipse">
              <a:avLst/>
            </a:prstGeom>
            <a:noFill/>
            <a:ln cap="flat" cmpd="sng" w="4195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00650" lIns="100650" spcFirstLastPara="1" rIns="100650" wrap="square" tIns="1006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5"/>
            <p:cNvSpPr txBox="1"/>
            <p:nvPr/>
          </p:nvSpPr>
          <p:spPr>
            <a:xfrm>
              <a:off x="4781412" y="2708113"/>
              <a:ext cx="1709100" cy="54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0650" lIns="100650" spcFirstLastPara="1" rIns="100650" wrap="square" tIns="10065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419" sz="1500">
                  <a:solidFill>
                    <a:srgbClr val="858585"/>
                  </a:solidFill>
                  <a:latin typeface="DM Sans"/>
                  <a:ea typeface="DM Sans"/>
                  <a:cs typeface="DM Sans"/>
                  <a:sym typeface="DM Sans"/>
                </a:rPr>
                <a:t>Integración</a:t>
              </a:r>
              <a:r>
                <a:rPr b="1" lang="es-419" sz="1500">
                  <a:solidFill>
                    <a:srgbClr val="858585"/>
                  </a:solidFill>
                  <a:latin typeface="DM Sans"/>
                  <a:ea typeface="DM Sans"/>
                  <a:cs typeface="DM Sans"/>
                  <a:sym typeface="DM Sans"/>
                </a:rPr>
                <a:t> con </a:t>
              </a:r>
              <a:r>
                <a:rPr b="1" lang="es-419" sz="1500">
                  <a:solidFill>
                    <a:srgbClr val="858585"/>
                  </a:solidFill>
                  <a:latin typeface="DM Sans"/>
                  <a:ea typeface="DM Sans"/>
                  <a:cs typeface="DM Sans"/>
                  <a:sym typeface="DM Sans"/>
                </a:rPr>
                <a:t>módulos</a:t>
              </a:r>
              <a:r>
                <a:rPr b="1" lang="es-419" sz="1500">
                  <a:solidFill>
                    <a:srgbClr val="858585"/>
                  </a:solidFill>
                  <a:latin typeface="DM Sans"/>
                  <a:ea typeface="DM Sans"/>
                  <a:cs typeface="DM Sans"/>
                  <a:sym typeface="DM Sans"/>
                </a:rPr>
                <a:t> Qt</a:t>
              </a:r>
              <a:endParaRPr b="1" sz="1500">
                <a:solidFill>
                  <a:srgbClr val="858585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6" name="Google Shape;86;p15"/>
            <p:cNvSpPr txBox="1"/>
            <p:nvPr/>
          </p:nvSpPr>
          <p:spPr>
            <a:xfrm>
              <a:off x="4781412" y="3353198"/>
              <a:ext cx="1709100" cy="132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0650" lIns="100650" spcFirstLastPara="1" rIns="100650" wrap="square" tIns="10065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762"/>
                </a:spcAft>
                <a:buNone/>
              </a:pPr>
              <a:r>
                <a:rPr lang="es-419" sz="1180">
                  <a:solidFill>
                    <a:srgbClr val="858585"/>
                  </a:solidFill>
                  <a:latin typeface="DM Sans"/>
                  <a:ea typeface="DM Sans"/>
                  <a:cs typeface="DM Sans"/>
                  <a:sym typeface="DM Sans"/>
                </a:rPr>
                <a:t>Incluye múltiples módulos que amplían sus capacidades más allá de la simple creación de ventanas. Ejemplo: QtSql</a:t>
              </a:r>
              <a:endParaRPr sz="880">
                <a:solidFill>
                  <a:srgbClr val="858585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7" name="Google Shape;87;p15"/>
            <p:cNvSpPr txBox="1"/>
            <p:nvPr/>
          </p:nvSpPr>
          <p:spPr>
            <a:xfrm>
              <a:off x="5417551" y="2030791"/>
              <a:ext cx="4368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0650" lIns="100650" spcFirstLastPara="1" rIns="100650" wrap="square" tIns="10065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762"/>
                </a:spcAft>
                <a:buNone/>
              </a:pPr>
              <a:r>
                <a:rPr b="1" lang="es-419" sz="208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sz="238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8" name="Google Shape;88;p15"/>
          <p:cNvGrpSpPr/>
          <p:nvPr/>
        </p:nvGrpSpPr>
        <p:grpSpPr>
          <a:xfrm>
            <a:off x="7085905" y="1464052"/>
            <a:ext cx="1881548" cy="3000336"/>
            <a:chOff x="4781412" y="1957150"/>
            <a:chExt cx="1709100" cy="2725348"/>
          </a:xfrm>
        </p:grpSpPr>
        <p:sp>
          <p:nvSpPr>
            <p:cNvPr id="89" name="Google Shape;89;p15"/>
            <p:cNvSpPr/>
            <p:nvPr/>
          </p:nvSpPr>
          <p:spPr>
            <a:xfrm>
              <a:off x="5338808" y="1957150"/>
              <a:ext cx="594300" cy="594300"/>
            </a:xfrm>
            <a:prstGeom prst="ellipse">
              <a:avLst/>
            </a:prstGeom>
            <a:noFill/>
            <a:ln cap="flat" cmpd="sng" w="41950">
              <a:solidFill>
                <a:srgbClr val="85858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00650" lIns="100650" spcFirstLastPara="1" rIns="100650" wrap="square" tIns="1006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5"/>
            <p:cNvSpPr txBox="1"/>
            <p:nvPr/>
          </p:nvSpPr>
          <p:spPr>
            <a:xfrm>
              <a:off x="4781412" y="2708113"/>
              <a:ext cx="1709100" cy="54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0650" lIns="100650" spcFirstLastPara="1" rIns="100650" wrap="square" tIns="10065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419" sz="1500">
                  <a:solidFill>
                    <a:srgbClr val="858585"/>
                  </a:solidFill>
                  <a:latin typeface="DM Sans"/>
                  <a:ea typeface="DM Sans"/>
                  <a:cs typeface="DM Sans"/>
                  <a:sym typeface="DM Sans"/>
                </a:rPr>
                <a:t>Integración</a:t>
              </a:r>
              <a:r>
                <a:rPr b="1" lang="es-419" sz="1500">
                  <a:solidFill>
                    <a:srgbClr val="858585"/>
                  </a:solidFill>
                  <a:latin typeface="DM Sans"/>
                  <a:ea typeface="DM Sans"/>
                  <a:cs typeface="DM Sans"/>
                  <a:sym typeface="DM Sans"/>
                </a:rPr>
                <a:t> con el ecosistema Qt</a:t>
              </a:r>
              <a:endParaRPr b="1" sz="1500">
                <a:solidFill>
                  <a:srgbClr val="858585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1" name="Google Shape;91;p15"/>
            <p:cNvSpPr txBox="1"/>
            <p:nvPr/>
          </p:nvSpPr>
          <p:spPr>
            <a:xfrm>
              <a:off x="4781412" y="3353198"/>
              <a:ext cx="1709100" cy="132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0650" lIns="100650" spcFirstLastPara="1" rIns="100650" wrap="square" tIns="10065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180">
                  <a:solidFill>
                    <a:srgbClr val="858585"/>
                  </a:solidFill>
                  <a:latin typeface="DM Sans"/>
                  <a:ea typeface="DM Sans"/>
                  <a:cs typeface="DM Sans"/>
                  <a:sym typeface="DM Sans"/>
                </a:rPr>
                <a:t>PyQt tiene acceso al ecosistema de Qt especializados tanto para el desarrollo, como  el testing. </a:t>
              </a:r>
              <a:endParaRPr sz="1180">
                <a:solidFill>
                  <a:srgbClr val="858585"/>
                </a:solidFill>
                <a:latin typeface="DM Sans"/>
                <a:ea typeface="DM Sans"/>
                <a:cs typeface="DM Sans"/>
                <a:sym typeface="DM Sans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762"/>
                </a:spcAft>
                <a:buNone/>
              </a:pPr>
              <a:r>
                <a:rPr lang="es-419" sz="1180">
                  <a:solidFill>
                    <a:srgbClr val="858585"/>
                  </a:solidFill>
                  <a:latin typeface="DM Sans"/>
                  <a:ea typeface="DM Sans"/>
                  <a:cs typeface="DM Sans"/>
                  <a:sym typeface="DM Sans"/>
                </a:rPr>
                <a:t>Ejemplo: Qt Designer</a:t>
              </a:r>
              <a:endParaRPr sz="1180">
                <a:solidFill>
                  <a:srgbClr val="858585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2" name="Google Shape;92;p15"/>
            <p:cNvSpPr txBox="1"/>
            <p:nvPr/>
          </p:nvSpPr>
          <p:spPr>
            <a:xfrm>
              <a:off x="5417551" y="2023321"/>
              <a:ext cx="4368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0650" lIns="100650" spcFirstLastPara="1" rIns="100650" wrap="square" tIns="10065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762"/>
                </a:spcAft>
                <a:buNone/>
              </a:pPr>
              <a:r>
                <a:rPr b="1" lang="es-419" sz="208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b="1" sz="238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DFA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/>
        </p:nvSpPr>
        <p:spPr>
          <a:xfrm>
            <a:off x="335700" y="86075"/>
            <a:ext cx="88083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9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Profundizando…</a:t>
            </a:r>
            <a:endParaRPr/>
          </a:p>
        </p:txBody>
      </p:sp>
      <p:sp>
        <p:nvSpPr>
          <p:cNvPr id="98" name="Google Shape;98;p16"/>
          <p:cNvSpPr txBox="1"/>
          <p:nvPr/>
        </p:nvSpPr>
        <p:spPr>
          <a:xfrm>
            <a:off x="167850" y="1951950"/>
            <a:ext cx="8808300" cy="12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App básica</a:t>
            </a:r>
            <a:endParaRPr sz="6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DFA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/>
        </p:nvSpPr>
        <p:spPr>
          <a:xfrm>
            <a:off x="335700" y="86075"/>
            <a:ext cx="88083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9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Signals / Slots</a:t>
            </a:r>
            <a:endParaRPr sz="39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353850" y="852600"/>
            <a:ext cx="8436300" cy="4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5125" lvl="0" marL="45720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54240"/>
              </a:buClr>
              <a:buSzPts val="2150"/>
              <a:buFont typeface="DM Sans"/>
              <a:buChar char="➔"/>
            </a:pPr>
            <a:r>
              <a:rPr lang="es-419" sz="2150">
                <a:solidFill>
                  <a:srgbClr val="454240"/>
                </a:solidFill>
                <a:latin typeface="DM Sans"/>
                <a:ea typeface="DM Sans"/>
                <a:cs typeface="DM Sans"/>
                <a:sym typeface="DM Sans"/>
              </a:rPr>
              <a:t>Las señales son </a:t>
            </a:r>
            <a:r>
              <a:rPr b="1" lang="es-419" sz="2150">
                <a:solidFill>
                  <a:srgbClr val="454240"/>
                </a:solidFill>
                <a:latin typeface="DM Sans"/>
                <a:ea typeface="DM Sans"/>
                <a:cs typeface="DM Sans"/>
                <a:sym typeface="DM Sans"/>
              </a:rPr>
              <a:t>notificaciones </a:t>
            </a:r>
            <a:r>
              <a:rPr lang="es-419" sz="2150">
                <a:solidFill>
                  <a:srgbClr val="454240"/>
                </a:solidFill>
                <a:latin typeface="DM Sans"/>
                <a:ea typeface="DM Sans"/>
                <a:cs typeface="DM Sans"/>
                <a:sym typeface="DM Sans"/>
              </a:rPr>
              <a:t>emitidas cuando ocurre algo</a:t>
            </a:r>
            <a:endParaRPr sz="2150">
              <a:solidFill>
                <a:srgbClr val="45424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65125" lvl="0" marL="45720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54240"/>
              </a:buClr>
              <a:buSzPts val="2150"/>
              <a:buFont typeface="DM Sans"/>
              <a:buChar char="➔"/>
            </a:pPr>
            <a:r>
              <a:rPr lang="es-419" sz="2150">
                <a:solidFill>
                  <a:srgbClr val="454240"/>
                </a:solidFill>
                <a:latin typeface="DM Sans"/>
                <a:ea typeface="DM Sans"/>
                <a:cs typeface="DM Sans"/>
                <a:sym typeface="DM Sans"/>
              </a:rPr>
              <a:t>También</a:t>
            </a:r>
            <a:r>
              <a:rPr lang="es-419" sz="2150">
                <a:solidFill>
                  <a:srgbClr val="454240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b="1" lang="es-419" sz="2150">
                <a:solidFill>
                  <a:srgbClr val="454240"/>
                </a:solidFill>
                <a:latin typeface="DM Sans"/>
                <a:ea typeface="DM Sans"/>
                <a:cs typeface="DM Sans"/>
                <a:sym typeface="DM Sans"/>
              </a:rPr>
              <a:t>pueden enviar datos</a:t>
            </a:r>
            <a:r>
              <a:rPr lang="es-419" sz="2150">
                <a:solidFill>
                  <a:srgbClr val="454240"/>
                </a:solidFill>
                <a:latin typeface="DM Sans"/>
                <a:ea typeface="DM Sans"/>
                <a:cs typeface="DM Sans"/>
                <a:sym typeface="DM Sans"/>
              </a:rPr>
              <a:t> para proporcionar contexto</a:t>
            </a:r>
            <a:endParaRPr sz="2150">
              <a:solidFill>
                <a:srgbClr val="45424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65125" lvl="0" marL="45720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54240"/>
              </a:buClr>
              <a:buSzPts val="2150"/>
              <a:buFont typeface="DM Sans"/>
              <a:buChar char="➔"/>
            </a:pPr>
            <a:r>
              <a:rPr lang="es-419" sz="2150">
                <a:solidFill>
                  <a:srgbClr val="454240"/>
                </a:solidFill>
                <a:latin typeface="DM Sans"/>
                <a:ea typeface="DM Sans"/>
                <a:cs typeface="DM Sans"/>
                <a:sym typeface="DM Sans"/>
              </a:rPr>
              <a:t>Los slots son </a:t>
            </a:r>
            <a:r>
              <a:rPr b="1" lang="es-419" sz="2150">
                <a:solidFill>
                  <a:srgbClr val="454240"/>
                </a:solidFill>
                <a:latin typeface="DM Sans"/>
                <a:ea typeface="DM Sans"/>
                <a:cs typeface="DM Sans"/>
                <a:sym typeface="DM Sans"/>
              </a:rPr>
              <a:t>receptores </a:t>
            </a:r>
            <a:r>
              <a:rPr lang="es-419" sz="2150">
                <a:solidFill>
                  <a:srgbClr val="454240"/>
                </a:solidFill>
                <a:latin typeface="DM Sans"/>
                <a:ea typeface="DM Sans"/>
                <a:cs typeface="DM Sans"/>
                <a:sym typeface="DM Sans"/>
              </a:rPr>
              <a:t>de las señales</a:t>
            </a:r>
            <a:endParaRPr sz="2150">
              <a:solidFill>
                <a:srgbClr val="45424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65125" lvl="0" marL="45720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54240"/>
              </a:buClr>
              <a:buSzPts val="2150"/>
              <a:buFont typeface="DM Sans"/>
              <a:buChar char="➔"/>
            </a:pPr>
            <a:r>
              <a:rPr b="1" lang="es-419" sz="2150">
                <a:solidFill>
                  <a:srgbClr val="454240"/>
                </a:solidFill>
                <a:latin typeface="DM Sans"/>
                <a:ea typeface="DM Sans"/>
                <a:cs typeface="DM Sans"/>
                <a:sym typeface="DM Sans"/>
              </a:rPr>
              <a:t>Cualquier función o </a:t>
            </a:r>
            <a:r>
              <a:rPr b="1" lang="es-419" sz="2150">
                <a:solidFill>
                  <a:srgbClr val="454240"/>
                </a:solidFill>
                <a:latin typeface="DM Sans"/>
                <a:ea typeface="DM Sans"/>
                <a:cs typeface="DM Sans"/>
                <a:sym typeface="DM Sans"/>
              </a:rPr>
              <a:t>método</a:t>
            </a:r>
            <a:r>
              <a:rPr lang="es-419" sz="2150">
                <a:solidFill>
                  <a:srgbClr val="454240"/>
                </a:solidFill>
                <a:latin typeface="DM Sans"/>
                <a:ea typeface="DM Sans"/>
                <a:cs typeface="DM Sans"/>
                <a:sym typeface="DM Sans"/>
              </a:rPr>
              <a:t> puede usarse como slot</a:t>
            </a:r>
            <a:endParaRPr sz="2150">
              <a:solidFill>
                <a:srgbClr val="45424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DFA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/>
        </p:nvSpPr>
        <p:spPr>
          <a:xfrm>
            <a:off x="335700" y="86075"/>
            <a:ext cx="88083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9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Widgets y Layouts</a:t>
            </a:r>
            <a:endParaRPr sz="39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353850" y="852600"/>
            <a:ext cx="8436300" cy="4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54240"/>
              </a:buClr>
              <a:buSzPts val="2200"/>
              <a:buFont typeface="DM Sans"/>
              <a:buChar char="➔"/>
            </a:pPr>
            <a:r>
              <a:rPr lang="es-419" sz="2200">
                <a:solidFill>
                  <a:srgbClr val="454240"/>
                </a:solidFill>
                <a:latin typeface="DM Sans"/>
                <a:ea typeface="DM Sans"/>
                <a:cs typeface="DM Sans"/>
                <a:sym typeface="DM Sans"/>
              </a:rPr>
              <a:t>Un widget es un </a:t>
            </a:r>
            <a:r>
              <a:rPr b="1" lang="es-419" sz="2200">
                <a:solidFill>
                  <a:srgbClr val="454240"/>
                </a:solidFill>
                <a:latin typeface="DM Sans"/>
                <a:ea typeface="DM Sans"/>
                <a:cs typeface="DM Sans"/>
                <a:sym typeface="DM Sans"/>
              </a:rPr>
              <a:t>componente de la interfaz</a:t>
            </a:r>
            <a:endParaRPr b="1" sz="2200">
              <a:solidFill>
                <a:srgbClr val="45424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68300" lvl="0" marL="45720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54240"/>
              </a:buClr>
              <a:buSzPts val="2200"/>
              <a:buFont typeface="DM Sans"/>
              <a:buChar char="➔"/>
            </a:pPr>
            <a:r>
              <a:rPr lang="es-419" sz="2200">
                <a:solidFill>
                  <a:srgbClr val="454240"/>
                </a:solidFill>
                <a:latin typeface="DM Sans"/>
                <a:ea typeface="DM Sans"/>
                <a:cs typeface="DM Sans"/>
                <a:sym typeface="DM Sans"/>
              </a:rPr>
              <a:t>Una interfaz tiene </a:t>
            </a:r>
            <a:r>
              <a:rPr b="1" lang="es-419" sz="2200">
                <a:solidFill>
                  <a:srgbClr val="454240"/>
                </a:solidFill>
                <a:latin typeface="DM Sans"/>
                <a:ea typeface="DM Sans"/>
                <a:cs typeface="DM Sans"/>
                <a:sym typeface="DM Sans"/>
              </a:rPr>
              <a:t>múltiples widgets</a:t>
            </a:r>
            <a:r>
              <a:rPr lang="es-419" sz="2200">
                <a:solidFill>
                  <a:srgbClr val="454240"/>
                </a:solidFill>
                <a:latin typeface="DM Sans"/>
                <a:ea typeface="DM Sans"/>
                <a:cs typeface="DM Sans"/>
                <a:sym typeface="DM Sans"/>
              </a:rPr>
              <a:t> dentro de una ventana</a:t>
            </a:r>
            <a:endParaRPr sz="2200">
              <a:solidFill>
                <a:srgbClr val="45424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68300" lvl="0" marL="45720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54240"/>
              </a:buClr>
              <a:buSzPts val="2200"/>
              <a:buFont typeface="DM Sans"/>
              <a:buChar char="➔"/>
            </a:pPr>
            <a:r>
              <a:rPr lang="es-419" sz="2200">
                <a:solidFill>
                  <a:srgbClr val="454240"/>
                </a:solidFill>
                <a:latin typeface="DM Sans"/>
                <a:ea typeface="DM Sans"/>
                <a:cs typeface="DM Sans"/>
                <a:sym typeface="DM Sans"/>
              </a:rPr>
              <a:t>Amplia variedad, pueden personalizarse o crearse nuevos</a:t>
            </a:r>
            <a:endParaRPr sz="2200">
              <a:solidFill>
                <a:srgbClr val="45424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68300" lvl="0" marL="45720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54240"/>
              </a:buClr>
              <a:buSzPts val="2200"/>
              <a:buFont typeface="DM Sans"/>
              <a:buChar char="➔"/>
            </a:pPr>
            <a:r>
              <a:rPr lang="es-419" sz="2200">
                <a:solidFill>
                  <a:srgbClr val="454240"/>
                </a:solidFill>
                <a:latin typeface="DM Sans"/>
                <a:ea typeface="DM Sans"/>
                <a:cs typeface="DM Sans"/>
                <a:sym typeface="DM Sans"/>
              </a:rPr>
              <a:t>Para ordenarlos visualmente, se usan </a:t>
            </a:r>
            <a:r>
              <a:rPr b="1" lang="es-419" sz="2200">
                <a:solidFill>
                  <a:srgbClr val="454240"/>
                </a:solidFill>
                <a:latin typeface="DM Sans"/>
                <a:ea typeface="DM Sans"/>
                <a:cs typeface="DM Sans"/>
                <a:sym typeface="DM Sans"/>
              </a:rPr>
              <a:t>layouts</a:t>
            </a:r>
            <a:endParaRPr b="1" sz="2200">
              <a:solidFill>
                <a:srgbClr val="45424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DFA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/>
        </p:nvSpPr>
        <p:spPr>
          <a:xfrm>
            <a:off x="335700" y="86075"/>
            <a:ext cx="88083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9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Threading</a:t>
            </a:r>
            <a:endParaRPr sz="39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353850" y="852600"/>
            <a:ext cx="8436300" cy="4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5125" lvl="0" marL="45720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54240"/>
              </a:buClr>
              <a:buSzPts val="2150"/>
              <a:buFont typeface="DM Sans"/>
              <a:buChar char="➔"/>
            </a:pPr>
            <a:r>
              <a:rPr lang="es-419" sz="2150">
                <a:solidFill>
                  <a:srgbClr val="454240"/>
                </a:solidFill>
                <a:latin typeface="DM Sans"/>
                <a:ea typeface="DM Sans"/>
                <a:cs typeface="DM Sans"/>
                <a:sym typeface="DM Sans"/>
              </a:rPr>
              <a:t>Existe un </a:t>
            </a:r>
            <a:r>
              <a:rPr lang="es-419" sz="2150">
                <a:solidFill>
                  <a:srgbClr val="454240"/>
                </a:solidFill>
                <a:latin typeface="DM Sans"/>
                <a:ea typeface="DM Sans"/>
                <a:cs typeface="DM Sans"/>
                <a:sym typeface="DM Sans"/>
              </a:rPr>
              <a:t>único</a:t>
            </a:r>
            <a:r>
              <a:rPr b="1" lang="es-419" sz="2150">
                <a:solidFill>
                  <a:srgbClr val="454240"/>
                </a:solidFill>
                <a:latin typeface="DM Sans"/>
                <a:ea typeface="DM Sans"/>
                <a:cs typeface="DM Sans"/>
                <a:sym typeface="DM Sans"/>
              </a:rPr>
              <a:t> hilo principal</a:t>
            </a:r>
            <a:r>
              <a:rPr lang="es-419" sz="2150">
                <a:solidFill>
                  <a:srgbClr val="454240"/>
                </a:solidFill>
                <a:latin typeface="DM Sans"/>
                <a:ea typeface="DM Sans"/>
                <a:cs typeface="DM Sans"/>
                <a:sym typeface="DM Sans"/>
              </a:rPr>
              <a:t>, que se encarga de todas las tareas</a:t>
            </a:r>
            <a:endParaRPr sz="2150">
              <a:solidFill>
                <a:srgbClr val="45424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65125" lvl="0" marL="45720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54240"/>
              </a:buClr>
              <a:buSzPts val="2150"/>
              <a:buFont typeface="DM Sans"/>
              <a:buChar char="➔"/>
            </a:pPr>
            <a:r>
              <a:rPr lang="es-419" sz="2150">
                <a:solidFill>
                  <a:srgbClr val="454240"/>
                </a:solidFill>
                <a:latin typeface="DM Sans"/>
                <a:ea typeface="DM Sans"/>
                <a:cs typeface="DM Sans"/>
                <a:sym typeface="DM Sans"/>
              </a:rPr>
              <a:t>Una </a:t>
            </a:r>
            <a:r>
              <a:rPr b="1" lang="es-419" sz="2150">
                <a:solidFill>
                  <a:srgbClr val="454240"/>
                </a:solidFill>
                <a:latin typeface="DM Sans"/>
                <a:ea typeface="DM Sans"/>
                <a:cs typeface="DM Sans"/>
                <a:sym typeface="DM Sans"/>
              </a:rPr>
              <a:t>tarea pesada </a:t>
            </a:r>
            <a:r>
              <a:rPr lang="es-419" sz="2150">
                <a:solidFill>
                  <a:srgbClr val="454240"/>
                </a:solidFill>
                <a:latin typeface="DM Sans"/>
                <a:ea typeface="DM Sans"/>
                <a:cs typeface="DM Sans"/>
                <a:sym typeface="DM Sans"/>
              </a:rPr>
              <a:t>congela la interfaz</a:t>
            </a:r>
            <a:endParaRPr sz="2150">
              <a:solidFill>
                <a:srgbClr val="45424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65125" lvl="0" marL="45720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54240"/>
              </a:buClr>
              <a:buSzPts val="2150"/>
              <a:buFont typeface="DM Sans"/>
              <a:buChar char="➔"/>
            </a:pPr>
            <a:r>
              <a:rPr lang="es-419" sz="2150">
                <a:solidFill>
                  <a:srgbClr val="454240"/>
                </a:solidFill>
                <a:latin typeface="DM Sans"/>
                <a:ea typeface="DM Sans"/>
                <a:cs typeface="DM Sans"/>
                <a:sym typeface="DM Sans"/>
              </a:rPr>
              <a:t>Pueden moverse a un </a:t>
            </a:r>
            <a:r>
              <a:rPr b="1" lang="es-419" sz="2150">
                <a:solidFill>
                  <a:srgbClr val="454240"/>
                </a:solidFill>
                <a:latin typeface="DM Sans"/>
                <a:ea typeface="DM Sans"/>
                <a:cs typeface="DM Sans"/>
                <a:sym typeface="DM Sans"/>
              </a:rPr>
              <a:t>hilo secundario</a:t>
            </a:r>
            <a:r>
              <a:rPr lang="es-419" sz="2150">
                <a:solidFill>
                  <a:srgbClr val="454240"/>
                </a:solidFill>
                <a:latin typeface="DM Sans"/>
                <a:ea typeface="DM Sans"/>
                <a:cs typeface="DM Sans"/>
                <a:sym typeface="DM Sans"/>
              </a:rPr>
              <a:t>, que </a:t>
            </a:r>
            <a:r>
              <a:rPr lang="es-419" sz="2150">
                <a:solidFill>
                  <a:srgbClr val="454240"/>
                </a:solidFill>
                <a:latin typeface="DM Sans"/>
                <a:ea typeface="DM Sans"/>
                <a:cs typeface="DM Sans"/>
                <a:sym typeface="DM Sans"/>
              </a:rPr>
              <a:t>envía</a:t>
            </a:r>
            <a:r>
              <a:rPr lang="es-419" sz="2150">
                <a:solidFill>
                  <a:srgbClr val="454240"/>
                </a:solidFill>
                <a:latin typeface="DM Sans"/>
                <a:ea typeface="DM Sans"/>
                <a:cs typeface="DM Sans"/>
                <a:sym typeface="DM Sans"/>
              </a:rPr>
              <a:t> el resultado usando señales</a:t>
            </a:r>
            <a:endParaRPr sz="2150">
              <a:solidFill>
                <a:srgbClr val="45424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DFA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/>
        </p:nvSpPr>
        <p:spPr>
          <a:xfrm>
            <a:off x="335700" y="86075"/>
            <a:ext cx="88083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9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Arquitectura Model/View</a:t>
            </a:r>
            <a:endParaRPr sz="39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353850" y="852600"/>
            <a:ext cx="8436300" cy="4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54240"/>
              </a:buClr>
              <a:buSzPts val="2100"/>
              <a:buFont typeface="DM Sans"/>
              <a:buChar char="➔"/>
            </a:pPr>
            <a:r>
              <a:rPr lang="es-419" sz="2100">
                <a:solidFill>
                  <a:srgbClr val="454240"/>
                </a:solidFill>
                <a:latin typeface="DM Sans"/>
                <a:ea typeface="DM Sans"/>
                <a:cs typeface="DM Sans"/>
                <a:sym typeface="DM Sans"/>
              </a:rPr>
              <a:t>Es la forma de gestionar y mostrar datos en Qt</a:t>
            </a:r>
            <a:endParaRPr sz="2100">
              <a:solidFill>
                <a:srgbClr val="45424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61950" lvl="0" marL="45720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54240"/>
              </a:buClr>
              <a:buSzPts val="2100"/>
              <a:buFont typeface="DM Sans"/>
              <a:buChar char="➔"/>
            </a:pPr>
            <a:r>
              <a:rPr lang="es-419" sz="2100">
                <a:solidFill>
                  <a:srgbClr val="454240"/>
                </a:solidFill>
                <a:latin typeface="DM Sans"/>
                <a:ea typeface="DM Sans"/>
                <a:cs typeface="DM Sans"/>
                <a:sym typeface="DM Sans"/>
              </a:rPr>
              <a:t>El </a:t>
            </a:r>
            <a:r>
              <a:rPr b="1" lang="es-419" sz="2100">
                <a:solidFill>
                  <a:srgbClr val="454240"/>
                </a:solidFill>
                <a:latin typeface="DM Sans"/>
                <a:ea typeface="DM Sans"/>
                <a:cs typeface="DM Sans"/>
                <a:sym typeface="DM Sans"/>
              </a:rPr>
              <a:t>modelo </a:t>
            </a:r>
            <a:r>
              <a:rPr lang="es-419" sz="2100">
                <a:solidFill>
                  <a:srgbClr val="454240"/>
                </a:solidFill>
                <a:latin typeface="DM Sans"/>
                <a:ea typeface="DM Sans"/>
                <a:cs typeface="DM Sans"/>
                <a:sym typeface="DM Sans"/>
              </a:rPr>
              <a:t>contiene los datos y los organiza</a:t>
            </a:r>
            <a:endParaRPr sz="2100">
              <a:solidFill>
                <a:srgbClr val="45424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61950" lvl="0" marL="45720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54240"/>
              </a:buClr>
              <a:buSzPts val="2100"/>
              <a:buFont typeface="DM Sans"/>
              <a:buChar char="➔"/>
            </a:pPr>
            <a:r>
              <a:rPr lang="es-419" sz="2100">
                <a:solidFill>
                  <a:srgbClr val="454240"/>
                </a:solidFill>
                <a:latin typeface="DM Sans"/>
                <a:ea typeface="DM Sans"/>
                <a:cs typeface="DM Sans"/>
                <a:sym typeface="DM Sans"/>
              </a:rPr>
              <a:t>La </a:t>
            </a:r>
            <a:r>
              <a:rPr b="1" lang="es-419" sz="2100">
                <a:solidFill>
                  <a:srgbClr val="454240"/>
                </a:solidFill>
                <a:latin typeface="DM Sans"/>
                <a:ea typeface="DM Sans"/>
                <a:cs typeface="DM Sans"/>
                <a:sym typeface="DM Sans"/>
              </a:rPr>
              <a:t>vista </a:t>
            </a:r>
            <a:r>
              <a:rPr lang="es-419" sz="2100">
                <a:solidFill>
                  <a:srgbClr val="454240"/>
                </a:solidFill>
                <a:latin typeface="DM Sans"/>
                <a:ea typeface="DM Sans"/>
                <a:cs typeface="DM Sans"/>
                <a:sym typeface="DM Sans"/>
              </a:rPr>
              <a:t>los muestra en distintos formatos (es esencialmente un widget)</a:t>
            </a:r>
            <a:endParaRPr sz="2100">
              <a:solidFill>
                <a:srgbClr val="45424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61950" lvl="0" marL="45720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54240"/>
              </a:buClr>
              <a:buSzPts val="2100"/>
              <a:buFont typeface="DM Sans"/>
              <a:buChar char="➔"/>
            </a:pPr>
            <a:r>
              <a:rPr lang="es-419" sz="2100">
                <a:solidFill>
                  <a:srgbClr val="454240"/>
                </a:solidFill>
                <a:latin typeface="DM Sans"/>
                <a:ea typeface="DM Sans"/>
                <a:cs typeface="DM Sans"/>
                <a:sym typeface="DM Sans"/>
              </a:rPr>
              <a:t>Existe </a:t>
            </a:r>
            <a:r>
              <a:rPr lang="es-419" sz="2100">
                <a:solidFill>
                  <a:srgbClr val="454240"/>
                </a:solidFill>
                <a:latin typeface="DM Sans"/>
                <a:ea typeface="DM Sans"/>
                <a:cs typeface="DM Sans"/>
                <a:sym typeface="DM Sans"/>
              </a:rPr>
              <a:t>también</a:t>
            </a:r>
            <a:r>
              <a:rPr lang="es-419" sz="2100">
                <a:solidFill>
                  <a:srgbClr val="454240"/>
                </a:solidFill>
                <a:latin typeface="DM Sans"/>
                <a:ea typeface="DM Sans"/>
                <a:cs typeface="DM Sans"/>
                <a:sym typeface="DM Sans"/>
              </a:rPr>
              <a:t> un </a:t>
            </a:r>
            <a:r>
              <a:rPr b="1" lang="es-419" sz="2100">
                <a:solidFill>
                  <a:srgbClr val="454240"/>
                </a:solidFill>
                <a:latin typeface="DM Sans"/>
                <a:ea typeface="DM Sans"/>
                <a:cs typeface="DM Sans"/>
                <a:sym typeface="DM Sans"/>
              </a:rPr>
              <a:t>delegado</a:t>
            </a:r>
            <a:r>
              <a:rPr lang="es-419" sz="2100">
                <a:solidFill>
                  <a:srgbClr val="454240"/>
                </a:solidFill>
                <a:latin typeface="DM Sans"/>
                <a:ea typeface="DM Sans"/>
                <a:cs typeface="DM Sans"/>
                <a:sym typeface="DM Sans"/>
              </a:rPr>
              <a:t>, que gestiona como se renderizan y editan los </a:t>
            </a:r>
            <a:r>
              <a:rPr lang="es-419" sz="2100">
                <a:solidFill>
                  <a:srgbClr val="454240"/>
                </a:solidFill>
                <a:latin typeface="DM Sans"/>
                <a:ea typeface="DM Sans"/>
                <a:cs typeface="DM Sans"/>
                <a:sym typeface="DM Sans"/>
              </a:rPr>
              <a:t>ítems</a:t>
            </a:r>
            <a:endParaRPr sz="2100">
              <a:solidFill>
                <a:srgbClr val="45424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61950" lvl="0" marL="45720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54240"/>
              </a:buClr>
              <a:buSzPts val="2100"/>
              <a:buFont typeface="DM Sans"/>
              <a:buChar char="➔"/>
            </a:pPr>
            <a:r>
              <a:rPr lang="es-419" sz="2100">
                <a:solidFill>
                  <a:srgbClr val="454240"/>
                </a:solidFill>
                <a:latin typeface="DM Sans"/>
                <a:ea typeface="DM Sans"/>
                <a:cs typeface="DM Sans"/>
                <a:sym typeface="DM Sans"/>
              </a:rPr>
              <a:t>Comparando con el </a:t>
            </a:r>
            <a:r>
              <a:rPr b="1" lang="es-419" sz="2100">
                <a:solidFill>
                  <a:srgbClr val="454240"/>
                </a:solidFill>
                <a:latin typeface="DM Sans"/>
                <a:ea typeface="DM Sans"/>
                <a:cs typeface="DM Sans"/>
                <a:sym typeface="DM Sans"/>
              </a:rPr>
              <a:t>patrón MVC, no existe controlador</a:t>
            </a:r>
            <a:r>
              <a:rPr lang="es-419" sz="2100">
                <a:solidFill>
                  <a:srgbClr val="454240"/>
                </a:solidFill>
                <a:latin typeface="DM Sans"/>
                <a:ea typeface="DM Sans"/>
                <a:cs typeface="DM Sans"/>
                <a:sym typeface="DM Sans"/>
              </a:rPr>
              <a:t>, su responsabilidad se reparte entre vista y delegado</a:t>
            </a:r>
            <a:endParaRPr sz="2100">
              <a:solidFill>
                <a:srgbClr val="45424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DFA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/>
        </p:nvSpPr>
        <p:spPr>
          <a:xfrm>
            <a:off x="335700" y="86075"/>
            <a:ext cx="88083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9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Qt Designer y QSS</a:t>
            </a:r>
            <a:endParaRPr sz="39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353850" y="852600"/>
            <a:ext cx="8436300" cy="41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54240"/>
              </a:buClr>
              <a:buSzPts val="2200"/>
              <a:buFont typeface="DM Sans"/>
              <a:buChar char="➔"/>
            </a:pPr>
            <a:r>
              <a:rPr lang="es-419" sz="2200">
                <a:solidFill>
                  <a:srgbClr val="454240"/>
                </a:solidFill>
                <a:latin typeface="DM Sans"/>
                <a:ea typeface="DM Sans"/>
                <a:cs typeface="DM Sans"/>
                <a:sym typeface="DM Sans"/>
              </a:rPr>
              <a:t>Qt Designer permite </a:t>
            </a:r>
            <a:r>
              <a:rPr b="1" lang="es-419" sz="2200">
                <a:solidFill>
                  <a:srgbClr val="454240"/>
                </a:solidFill>
                <a:latin typeface="DM Sans"/>
                <a:ea typeface="DM Sans"/>
                <a:cs typeface="DM Sans"/>
                <a:sym typeface="DM Sans"/>
              </a:rPr>
              <a:t>crear interfaces de manera visual,</a:t>
            </a:r>
            <a:r>
              <a:rPr lang="es-419" sz="2200">
                <a:solidFill>
                  <a:srgbClr val="454240"/>
                </a:solidFill>
                <a:latin typeface="DM Sans"/>
                <a:ea typeface="DM Sans"/>
                <a:cs typeface="DM Sans"/>
                <a:sym typeface="DM Sans"/>
              </a:rPr>
              <a:t> y exportarlas en formato XML</a:t>
            </a:r>
            <a:endParaRPr sz="2200">
              <a:solidFill>
                <a:srgbClr val="45424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68300" lvl="0" marL="45720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54240"/>
              </a:buClr>
              <a:buSzPts val="2200"/>
              <a:buFont typeface="DM Sans"/>
              <a:buChar char="➔"/>
            </a:pPr>
            <a:r>
              <a:rPr lang="es-419" sz="2200">
                <a:solidFill>
                  <a:srgbClr val="454240"/>
                </a:solidFill>
                <a:latin typeface="DM Sans"/>
                <a:ea typeface="DM Sans"/>
                <a:cs typeface="DM Sans"/>
                <a:sym typeface="DM Sans"/>
              </a:rPr>
              <a:t>Estos archivos pueden usarse como </a:t>
            </a:r>
            <a:r>
              <a:rPr lang="es-419" sz="2200">
                <a:solidFill>
                  <a:srgbClr val="454240"/>
                </a:solidFill>
                <a:latin typeface="DM Sans"/>
                <a:ea typeface="DM Sans"/>
                <a:cs typeface="DM Sans"/>
                <a:sym typeface="DM Sans"/>
              </a:rPr>
              <a:t>están</a:t>
            </a:r>
            <a:r>
              <a:rPr lang="es-419" sz="2200">
                <a:solidFill>
                  <a:srgbClr val="454240"/>
                </a:solidFill>
                <a:latin typeface="DM Sans"/>
                <a:ea typeface="DM Sans"/>
                <a:cs typeface="DM Sans"/>
                <a:sym typeface="DM Sans"/>
              </a:rPr>
              <a:t> o convertirlos a </a:t>
            </a:r>
            <a:r>
              <a:rPr lang="es-419" sz="2200">
                <a:solidFill>
                  <a:srgbClr val="454240"/>
                </a:solidFill>
                <a:latin typeface="DM Sans"/>
                <a:ea typeface="DM Sans"/>
                <a:cs typeface="DM Sans"/>
                <a:sym typeface="DM Sans"/>
              </a:rPr>
              <a:t>código</a:t>
            </a:r>
            <a:r>
              <a:rPr lang="es-419" sz="2200">
                <a:solidFill>
                  <a:srgbClr val="454240"/>
                </a:solidFill>
                <a:latin typeface="DM Sans"/>
                <a:ea typeface="DM Sans"/>
                <a:cs typeface="DM Sans"/>
                <a:sym typeface="DM Sans"/>
              </a:rPr>
              <a:t> Python</a:t>
            </a:r>
            <a:endParaRPr sz="2200">
              <a:solidFill>
                <a:srgbClr val="45424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368300" lvl="0" marL="45720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54240"/>
              </a:buClr>
              <a:buSzPts val="2200"/>
              <a:buFont typeface="DM Sans"/>
              <a:buChar char="➔"/>
            </a:pPr>
            <a:r>
              <a:rPr lang="es-419" sz="2200">
                <a:solidFill>
                  <a:srgbClr val="454240"/>
                </a:solidFill>
                <a:latin typeface="DM Sans"/>
                <a:ea typeface="DM Sans"/>
                <a:cs typeface="DM Sans"/>
                <a:sym typeface="DM Sans"/>
              </a:rPr>
              <a:t>Para gestionar la apariencia visual, Qt utiliza </a:t>
            </a:r>
            <a:r>
              <a:rPr b="1" lang="es-419" sz="2200">
                <a:solidFill>
                  <a:srgbClr val="454240"/>
                </a:solidFill>
                <a:latin typeface="DM Sans"/>
                <a:ea typeface="DM Sans"/>
                <a:cs typeface="DM Sans"/>
                <a:sym typeface="DM Sans"/>
              </a:rPr>
              <a:t>Qt Style Sheets (QSS)</a:t>
            </a:r>
            <a:r>
              <a:rPr lang="es-419" sz="2200">
                <a:solidFill>
                  <a:srgbClr val="454240"/>
                </a:solidFill>
                <a:latin typeface="DM Sans"/>
                <a:ea typeface="DM Sans"/>
                <a:cs typeface="DM Sans"/>
                <a:sym typeface="DM Sans"/>
              </a:rPr>
              <a:t>, muy similar a CSS</a:t>
            </a:r>
            <a:endParaRPr sz="2200">
              <a:solidFill>
                <a:srgbClr val="45424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