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71" r:id="rId8"/>
    <p:sldId id="272" r:id="rId9"/>
    <p:sldId id="275" r:id="rId10"/>
    <p:sldId id="270" r:id="rId11"/>
    <p:sldId id="273" r:id="rId12"/>
    <p:sldId id="274" r:id="rId13"/>
    <p:sldId id="276" r:id="rId14"/>
    <p:sldId id="277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F5C212-3FB8-4EDF-AA05-7F07B32C7301}"/>
              </a:ext>
            </a:extLst>
          </p:cNvPr>
          <p:cNvSpPr/>
          <p:nvPr/>
        </p:nvSpPr>
        <p:spPr>
          <a:xfrm>
            <a:off x="4208016" y="399494"/>
            <a:ext cx="4057095" cy="22371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/>
              <a:t>1</a:t>
            </a:r>
            <a:r>
              <a:rPr lang="en-US" altLang="zh-CN" sz="23900" dirty="0"/>
              <a:t>6</a:t>
            </a:r>
            <a:endParaRPr lang="zh-CN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计算过程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为了计算蒙哥马利乘法，需要提前计算好以下几个参数：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r2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r2 mod 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-1 mod R,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% R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可有扩展欧几里得算法求出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选定后，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也就固定了，后续的</a:t>
                </a:r>
                <a:r>
                  <a:rPr lang="en-US" altLang="zh-CN" dirty="0"/>
                  <a:t>REDC</a:t>
                </a:r>
                <a:r>
                  <a:rPr lang="zh-CN" altLang="en-US" dirty="0"/>
                  <a:t>就不用做除法了！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40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r1 = R mod N</a:t>
                </a:r>
                <a:r>
                  <a:rPr lang="zh-CN" altLang="en-US" dirty="0"/>
                  <a:t>的计算：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REDC(r2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 mod N</a:t>
                </a:r>
                <a:endParaRPr lang="en-US" altLang="zh-CN" dirty="0"/>
              </a:p>
              <a:p>
                <a:r>
                  <a:rPr lang="en-US" altLang="zh-CN" dirty="0"/>
                  <a:t>a mod N</a:t>
                </a:r>
                <a:r>
                  <a:rPr lang="zh-CN" altLang="en-US" dirty="0"/>
                  <a:t>的计算：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REDC(a*r1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mod N</a:t>
                </a:r>
                <a:endParaRPr lang="en-US" altLang="zh-CN" dirty="0"/>
              </a:p>
              <a:p>
                <a:r>
                  <a:rPr lang="en-US" altLang="zh-CN" dirty="0" err="1"/>
                  <a:t>aR</a:t>
                </a:r>
                <a:r>
                  <a:rPr lang="en-US" altLang="zh-CN" dirty="0"/>
                  <a:t> mod N</a:t>
                </a:r>
                <a:r>
                  <a:rPr lang="zh-CN" altLang="en-US" dirty="0"/>
                  <a:t>的计算：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REDC(a*r2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(a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aR mod N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03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a*b mod N</a:t>
                </a:r>
                <a:r>
                  <a:rPr lang="zh-CN" altLang="en-US" dirty="0"/>
                  <a:t>的计算，通过蒙哥马利约简分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步得出：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aR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REDC(a*r2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mod N</a:t>
                </a:r>
              </a:p>
              <a:p>
                <a:pPr lvl="1"/>
                <a:r>
                  <a:rPr lang="en-US" altLang="zh-CN" dirty="0" err="1"/>
                  <a:t>bR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REDC(b*r2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mod N</a:t>
                </a:r>
              </a:p>
              <a:p>
                <a:pPr lvl="1"/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REDC(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 * </a:t>
                </a:r>
                <a:r>
                  <a:rPr lang="en-US" altLang="zh-CN" dirty="0" err="1"/>
                  <a:t>bR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, R, N, N′) mod N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REDC(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R, N, N′) mod N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a/b mod N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可以转化为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四则运算都可以通过蒙哥马利乘法得出！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94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1234 mod 97 = 70 </a:t>
                </a:r>
                <a:r>
                  <a:rPr lang="zh-CN" altLang="en-US" dirty="0"/>
                  <a:t>转换成 </a:t>
                </a:r>
                <a:r>
                  <a:rPr lang="en-US" altLang="zh-CN" dirty="0"/>
                  <a:t>mod 100</a:t>
                </a:r>
                <a:r>
                  <a:rPr lang="zh-CN" altLang="en-US" dirty="0"/>
                  <a:t>的蒙哥马利乘法：</a:t>
                </a:r>
                <a:endParaRPr lang="en-US" altLang="zh-CN" dirty="0"/>
              </a:p>
              <a:p>
                <a:r>
                  <a:rPr lang="en-US" altLang="zh-CN" dirty="0"/>
                  <a:t>N = 97  R = 100   a = 1234</a:t>
                </a:r>
              </a:p>
              <a:p>
                <a:r>
                  <a:rPr lang="en-US" altLang="zh-CN" dirty="0"/>
                  <a:t>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ext_euclid</a:t>
                </a:r>
                <a:r>
                  <a:rPr lang="en-US" altLang="zh-CN" dirty="0"/>
                  <a:t>(100, 97) = -32 33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% R = -33 % 100 = 67</a:t>
                </a:r>
              </a:p>
              <a:p>
                <a:r>
                  <a:rPr lang="en-US" altLang="zh-CN" dirty="0"/>
                  <a:t>r1 = 100 mod 97 = 3</a:t>
                </a:r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a mod N = REDC(a*r1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计算结果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411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a = 1234</a:t>
                </a:r>
                <a:r>
                  <a:rPr lang="zh-CN" altLang="en-US" dirty="0"/>
                  <a:t> ，</a:t>
                </a:r>
                <a:r>
                  <a:rPr lang="en-US" altLang="zh-CN" dirty="0"/>
                  <a:t>r1 = 3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 = 97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= 67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 = 100</a:t>
                </a:r>
              </a:p>
              <a:p>
                <a:r>
                  <a:rPr lang="en-US" altLang="zh-CN" dirty="0"/>
                  <a:t>1234 mod 97=REDC(a*r1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= REDC(1234*3)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REDC(3702)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T=3702</a:t>
                </a:r>
              </a:p>
              <a:p>
                <a:r>
                  <a:rPr lang="pt-B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 = ((T mod R)N′) mod R = (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3702</a:t>
                </a:r>
                <a:r>
                  <a:rPr lang="pt-B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mod 100)*67) mod 100</a:t>
                </a:r>
              </a:p>
              <a:p>
                <a:pPr marL="0" indent="0">
                  <a:buNone/>
                </a:pPr>
                <a:r>
                  <a:rPr lang="pt-B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= (2 * 67) mod 100 = 134 mod 100 = 34</a:t>
                </a:r>
              </a:p>
              <a:p>
                <a:r>
                  <a:rPr lang="pt-B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 (T 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/ R = (3702 + 34 * 97)/100 = (3702 + 3298)/100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= 7000 /100 = 70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&lt; N = 97,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所以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 = 70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1234 mod 97 = 70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464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模运算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/>
              <a:t>1234 mod 97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？你能心算出结果吗？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1234 mod 100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？你能心算出结果吗？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 </a:t>
            </a:r>
            <a:r>
              <a:rPr lang="en-US" altLang="zh-CN" dirty="0"/>
              <a:t>100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的倍数，可以很快算出结果是</a:t>
            </a:r>
            <a:r>
              <a:rPr lang="en-US" altLang="zh-CN" dirty="0"/>
              <a:t>34</a:t>
            </a:r>
          </a:p>
          <a:p>
            <a:r>
              <a:rPr lang="zh-CN" altLang="en-US" dirty="0"/>
              <a:t>模</a:t>
            </a:r>
            <a:r>
              <a:rPr lang="en-US" altLang="zh-CN" dirty="0"/>
              <a:t>100</a:t>
            </a:r>
            <a:r>
              <a:rPr lang="zh-CN" altLang="en-US" dirty="0"/>
              <a:t>时根本不用做除法，直接取后</a:t>
            </a:r>
            <a:r>
              <a:rPr lang="en-US" altLang="zh-CN" dirty="0"/>
              <a:t>2</a:t>
            </a:r>
            <a:r>
              <a:rPr lang="zh-CN" altLang="en-US" dirty="0"/>
              <a:t>位数就是余数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8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那么有没有一种方法可以把 </a:t>
            </a:r>
            <a:r>
              <a:rPr lang="en-US" altLang="zh-CN" dirty="0"/>
              <a:t>mod 97 </a:t>
            </a:r>
            <a:r>
              <a:rPr lang="zh-CN" altLang="en-US" dirty="0"/>
              <a:t>变成 </a:t>
            </a:r>
            <a:r>
              <a:rPr lang="en-US" altLang="zh-CN" dirty="0"/>
              <a:t>mod 100 </a:t>
            </a:r>
            <a:r>
              <a:rPr lang="zh-CN" altLang="en-US" dirty="0"/>
              <a:t>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答案是：有！</a:t>
            </a:r>
            <a:endParaRPr lang="en-US" altLang="zh-CN" dirty="0"/>
          </a:p>
          <a:p>
            <a:r>
              <a:rPr lang="zh-CN" altLang="en-US" dirty="0"/>
              <a:t>这种算法就是：蒙哥马利乘法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31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蒙哥马利乘法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对任意正整数</a:t>
            </a:r>
            <a:r>
              <a:rPr lang="en-US" altLang="zh-CN" dirty="0"/>
              <a:t>N</a:t>
            </a:r>
            <a:r>
              <a:rPr lang="zh-CN" altLang="en-US" dirty="0"/>
              <a:t>，可选取</a:t>
            </a:r>
            <a:r>
              <a:rPr lang="en-US" altLang="zh-CN" dirty="0"/>
              <a:t>R &gt; N</a:t>
            </a:r>
            <a:r>
              <a:rPr lang="zh-CN" altLang="en-US" dirty="0"/>
              <a:t>且 </a:t>
            </a:r>
            <a:r>
              <a:rPr lang="en-US" altLang="zh-CN" dirty="0" err="1"/>
              <a:t>gcd</a:t>
            </a:r>
            <a:r>
              <a:rPr lang="en-US" altLang="zh-CN" dirty="0"/>
              <a:t>(N,R)=1</a:t>
            </a:r>
            <a:r>
              <a:rPr lang="zh-CN" altLang="en-US" dirty="0"/>
              <a:t>，通过蒙哥马利乘法可以把 </a:t>
            </a:r>
            <a:r>
              <a:rPr lang="en-US" altLang="zh-CN" dirty="0"/>
              <a:t>mod N </a:t>
            </a:r>
            <a:r>
              <a:rPr lang="zh-CN" altLang="en-US" dirty="0"/>
              <a:t>的运算转换成 </a:t>
            </a:r>
            <a:r>
              <a:rPr lang="en-US" altLang="zh-CN" dirty="0"/>
              <a:t>mod R </a:t>
            </a:r>
            <a:r>
              <a:rPr lang="zh-CN" altLang="en-US" dirty="0"/>
              <a:t>的运算</a:t>
            </a:r>
            <a:endParaRPr lang="en-US" altLang="zh-CN" dirty="0"/>
          </a:p>
          <a:p>
            <a:r>
              <a:rPr lang="zh-CN" altLang="en-US" dirty="0"/>
              <a:t>为什么要把 </a:t>
            </a:r>
            <a:r>
              <a:rPr lang="en-US" altLang="zh-CN" dirty="0"/>
              <a:t>mod N </a:t>
            </a:r>
            <a:r>
              <a:rPr lang="zh-CN" altLang="en-US" dirty="0"/>
              <a:t>转换成 </a:t>
            </a:r>
            <a:r>
              <a:rPr lang="en-US" altLang="zh-CN" dirty="0"/>
              <a:t>mod R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因为恰当的选取</a:t>
            </a:r>
            <a:r>
              <a:rPr lang="en-US" altLang="zh-CN" dirty="0"/>
              <a:t>R</a:t>
            </a:r>
            <a:r>
              <a:rPr lang="zh-CN" altLang="en-US" dirty="0"/>
              <a:t>后 </a:t>
            </a:r>
            <a:r>
              <a:rPr lang="en-US" altLang="zh-CN" dirty="0"/>
              <a:t>mod R </a:t>
            </a:r>
            <a:r>
              <a:rPr lang="zh-CN" altLang="en-US" dirty="0"/>
              <a:t>更容易计算，不需要做除法运算！</a:t>
            </a:r>
            <a:endParaRPr lang="en-US" altLang="zh-CN" dirty="0"/>
          </a:p>
          <a:p>
            <a:r>
              <a:rPr lang="zh-CN" altLang="en-US" dirty="0"/>
              <a:t>例如， </a:t>
            </a:r>
            <a:r>
              <a:rPr lang="en-US" altLang="zh-CN" dirty="0"/>
              <a:t>mod 97 -&gt; mod 100 </a:t>
            </a:r>
            <a:r>
              <a:rPr lang="zh-CN" altLang="en-US" dirty="0"/>
              <a:t>人更容易计算！</a:t>
            </a:r>
            <a:endParaRPr lang="en-US" altLang="zh-CN" dirty="0"/>
          </a:p>
          <a:p>
            <a:r>
              <a:rPr lang="zh-CN" altLang="en-US" dirty="0"/>
              <a:t>再如，</a:t>
            </a:r>
            <a:r>
              <a:rPr lang="en-US" altLang="zh-CN" dirty="0"/>
              <a:t>mod 251 -&gt; mod 256 = mod 2^8 </a:t>
            </a:r>
            <a:r>
              <a:rPr lang="zh-CN" altLang="en-US" dirty="0"/>
              <a:t>计算机更容易计算！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整数的蒙哥马利形式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当把 </a:t>
                </a:r>
                <a:r>
                  <a:rPr lang="en-US" altLang="zh-CN" dirty="0"/>
                  <a:t>mod N </a:t>
                </a:r>
                <a:r>
                  <a:rPr lang="zh-CN" altLang="en-US" dirty="0"/>
                  <a:t>转换为 </a:t>
                </a:r>
                <a:r>
                  <a:rPr lang="en-US" altLang="zh-CN" dirty="0"/>
                  <a:t>mod R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 mod N </a:t>
                </a:r>
                <a:r>
                  <a:rPr lang="zh-CN" altLang="en-US" dirty="0"/>
                  <a:t>需要转换为：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 mod 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aR</a:t>
                </a:r>
                <a:r>
                  <a:rPr lang="zh-CN" altLang="en-US" dirty="0"/>
                  <a:t>称为整数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的蒙哥马利形式</a:t>
                </a:r>
                <a:endParaRPr lang="en-US" altLang="zh-CN" dirty="0"/>
              </a:p>
              <a:p>
                <a:r>
                  <a:rPr lang="zh-CN" altLang="en-US" dirty="0"/>
                  <a:t>加减法：</a:t>
                </a:r>
                <a:r>
                  <a:rPr lang="en-US" altLang="zh-CN" dirty="0" err="1"/>
                  <a:t>aR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dirty="0" err="1"/>
                  <a:t>bR</a:t>
                </a:r>
                <a:r>
                  <a:rPr lang="en-US" altLang="zh-CN" dirty="0"/>
                  <a:t> = (a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zh-CN" dirty="0" err="1"/>
                  <a:t>b</a:t>
                </a:r>
                <a:r>
                  <a:rPr lang="en-US" altLang="zh-CN" dirty="0"/>
                  <a:t>)R</a:t>
                </a:r>
              </a:p>
              <a:p>
                <a:r>
                  <a:rPr lang="zh-CN" altLang="en-US" dirty="0"/>
                  <a:t>乘法：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 mod N)(</a:t>
                </a:r>
                <a:r>
                  <a:rPr lang="en-US" altLang="zh-CN" dirty="0" err="1"/>
                  <a:t>bR</a:t>
                </a:r>
                <a:r>
                  <a:rPr lang="en-US" altLang="zh-CN" dirty="0"/>
                  <a:t> mod N) mod N = (</a:t>
                </a:r>
                <a:r>
                  <a:rPr lang="en-US" altLang="zh-CN" dirty="0" err="1"/>
                  <a:t>abR</a:t>
                </a:r>
                <a:r>
                  <a:rPr lang="en-US" altLang="zh-CN" dirty="0"/>
                  <a:t>)R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，不符合蒙哥马利形式！</a:t>
                </a:r>
                <a:endParaRPr lang="en-US" altLang="zh-CN" dirty="0"/>
              </a:p>
              <a:p>
                <a:r>
                  <a:rPr lang="zh-CN" altLang="en-US" dirty="0"/>
                  <a:t>乘法结果需要乘上</a:t>
                </a:r>
                <a:r>
                  <a:rPr lang="en-US" altLang="zh-CN" dirty="0"/>
                  <a:t>R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逆元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，即：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( (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 mod N)(</a:t>
                </a:r>
                <a:r>
                  <a:rPr lang="en-US" altLang="zh-CN" dirty="0" err="1"/>
                  <a:t>bR</a:t>
                </a:r>
                <a:r>
                  <a:rPr lang="en-US" altLang="zh-CN" dirty="0"/>
                  <a:t> mod N) mod N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en-US" altLang="zh-CN" dirty="0" err="1"/>
                  <a:t>aR</a:t>
                </a:r>
                <a:r>
                  <a:rPr lang="en-US" altLang="zh-CN" dirty="0"/>
                  <a:t>)(</a:t>
                </a:r>
                <a:r>
                  <a:rPr lang="en-US" altLang="zh-CN" dirty="0" err="1"/>
                  <a:t>bR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(ab)R mod 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0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蒙哥马利约简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 err="1"/>
                  <a:t>gcd</a:t>
                </a:r>
                <a:r>
                  <a:rPr lang="en-US" altLang="zh-CN" dirty="0"/>
                  <a:t>(R,N) 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mod N</a:t>
                </a:r>
                <a:r>
                  <a:rPr lang="zh-CN" altLang="en-US" dirty="0"/>
                  <a:t>下的逆元，即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1 mod N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/>
                  <a:t> -1 mod R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不是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mod R</a:t>
                </a:r>
                <a:r>
                  <a:rPr lang="zh-CN" altLang="en-US" dirty="0"/>
                  <a:t>下的逆元，但它和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相关：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% R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84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1"/>
            <a:ext cx="9905999" cy="5184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 REDC(T, R, N, N′)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Integer T in the range [0, RN − 1].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output: Integer S in the range [0, N − 1] and S ≡ TR′ mod N</a:t>
            </a:r>
          </a:p>
          <a:p>
            <a:pPr marL="0" indent="0">
              <a:buNone/>
            </a:pPr>
            <a:r>
              <a:rPr lang="pt-BR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m ← ((T mod R)N′) mod R</a:t>
            </a:r>
          </a:p>
          <a:p>
            <a:pPr marL="0" indent="0">
              <a:buNone/>
            </a:pPr>
            <a:r>
              <a:rPr lang="pt-BR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← (T +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/ R  /* t is in range[0, 2N) 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if t &gt; N then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S = t – N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else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S = 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return 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pt-BR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083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m </a:t>
                </a:r>
                <a:r>
                  <a:rPr lang="zh-CN" altLang="en-US" dirty="0"/>
                  <a:t>参数是精心选择的，好让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可以整除 </a:t>
                </a:r>
                <a:r>
                  <a:rPr lang="en-US" altLang="zh-CN" dirty="0"/>
                  <a:t>T + </a:t>
                </a:r>
                <a:r>
                  <a:rPr lang="en-US" altLang="zh-CN" dirty="0" err="1"/>
                  <a:t>mN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 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 + (((T mod R) N′) mod R)N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+ T N′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– 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0 mod R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 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)/R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(T 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)R′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R′+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R′ mod N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从而证明了：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REDC(T, R, N, N′)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 R′ mod 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12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算法优势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/>
                  <a:t>对于奇数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，选取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&gt; N</a:t>
                </a:r>
                <a:r>
                  <a:rPr lang="zh-CN" altLang="en-US" dirty="0"/>
                  <a:t>，则必有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(R, N) = 1</a:t>
                </a:r>
              </a:p>
              <a:p>
                <a:r>
                  <a:rPr lang="pt-B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 mod R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可以转换为 位与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(bit and)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运算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 = (T +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/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可以转换为 右移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(right shift)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运算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计算机很容易实现 位与、右移 运算，且速度很快！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1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DCE15-748A-4B43-AE4F-29177E5A02F3}"/>
              </a:ext>
            </a:extLst>
          </p:cNvPr>
          <p:cNvSpPr/>
          <p:nvPr/>
        </p:nvSpPr>
        <p:spPr>
          <a:xfrm>
            <a:off x="7235304" y="0"/>
            <a:ext cx="4105072" cy="13391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1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1733</TotalTime>
  <Words>1342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Cambria Math</vt:lpstr>
      <vt:lpstr>Trebuchet MS</vt:lpstr>
      <vt:lpstr>Tw Cen MT</vt:lpstr>
      <vt:lpstr>电路</vt:lpstr>
      <vt:lpstr>RSA原理与Python3实现</vt:lpstr>
      <vt:lpstr>模运算</vt:lpstr>
      <vt:lpstr>PowerPoint 演示文稿</vt:lpstr>
      <vt:lpstr>蒙哥马利乘法</vt:lpstr>
      <vt:lpstr>整数的蒙哥马利形式</vt:lpstr>
      <vt:lpstr>蒙哥马利约简</vt:lpstr>
      <vt:lpstr>PowerPoint 演示文稿</vt:lpstr>
      <vt:lpstr>证明</vt:lpstr>
      <vt:lpstr>算法优势</vt:lpstr>
      <vt:lpstr>计算过程</vt:lpstr>
      <vt:lpstr>PowerPoint 演示文稿</vt:lpstr>
      <vt:lpstr>PowerPoint 演示文稿</vt:lpstr>
      <vt:lpstr>例子</vt:lpstr>
      <vt:lpstr>PowerPoint 演示文稿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246</cp:revision>
  <dcterms:created xsi:type="dcterms:W3CDTF">2022-01-22T02:00:44Z</dcterms:created>
  <dcterms:modified xsi:type="dcterms:W3CDTF">2022-02-10T05:25:29Z</dcterms:modified>
</cp:coreProperties>
</file>