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67" r:id="rId4"/>
    <p:sldId id="268" r:id="rId5"/>
    <p:sldId id="269" r:id="rId6"/>
    <p:sldId id="270" r:id="rId7"/>
    <p:sldId id="271" r:id="rId8"/>
    <p:sldId id="277" r:id="rId9"/>
    <p:sldId id="278" r:id="rId10"/>
    <p:sldId id="279" r:id="rId11"/>
    <p:sldId id="272" r:id="rId12"/>
    <p:sldId id="273" r:id="rId13"/>
    <p:sldId id="274" r:id="rId14"/>
    <p:sldId id="275" r:id="rId15"/>
    <p:sldId id="276" r:id="rId16"/>
    <p:sldId id="281" r:id="rId17"/>
    <p:sldId id="282" r:id="rId18"/>
    <p:sldId id="26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6A80B-8491-493E-957D-BE3604200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RSA</a:t>
            </a:r>
            <a:r>
              <a:rPr lang="zh-CN" altLang="en-US" dirty="0"/>
              <a:t>原理与</a:t>
            </a:r>
            <a:r>
              <a:rPr lang="en-US" altLang="zh-CN" dirty="0"/>
              <a:t>P</a:t>
            </a:r>
            <a:r>
              <a:rPr lang="en-US" altLang="zh-CN" cap="none" dirty="0"/>
              <a:t>ython3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D27E6-8B28-4212-B1DD-7BA8DF4B8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/>
              <a:t>B</a:t>
            </a:r>
            <a:r>
              <a:rPr lang="zh-CN" altLang="en-US" sz="3200" dirty="0"/>
              <a:t>站：芯片人阿伟</a:t>
            </a:r>
            <a:endParaRPr lang="en-US" altLang="zh-CN" sz="3200" dirty="0"/>
          </a:p>
          <a:p>
            <a:pPr algn="ctr"/>
            <a:r>
              <a:rPr lang="en-US" altLang="zh-CN" sz="3200" cap="none" dirty="0"/>
              <a:t>https://space.bilibili.com/243180540</a:t>
            </a:r>
            <a:endParaRPr lang="zh-CN" altLang="en-US" sz="3200" cap="none" dirty="0"/>
          </a:p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F9EAC-A8FF-4204-A417-AFA3E2350A6B}"/>
              </a:ext>
            </a:extLst>
          </p:cNvPr>
          <p:cNvSpPr/>
          <p:nvPr/>
        </p:nvSpPr>
        <p:spPr>
          <a:xfrm>
            <a:off x="1784412" y="3473383"/>
            <a:ext cx="10407588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2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负数的处理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设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a&gt;p&gt;0, a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+ r,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则有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–a = p(-q) – r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 = 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，则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–a / 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的商和余数为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(-q, 0)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0,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–a = p(-q) – r = p(-q-1) + (p – r),</a:t>
            </a: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商和余数为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(-q-1, p - r)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028B0-4865-44AA-9250-6E7F35B612D4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183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模乘的优化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/>
              <a:t>a * b % p</a:t>
            </a:r>
            <a:r>
              <a:rPr lang="zh-CN" altLang="en-US" dirty="0"/>
              <a:t>，该怎么计算呢？</a:t>
            </a:r>
            <a:endParaRPr lang="en-US" altLang="zh-CN" dirty="0"/>
          </a:p>
          <a:p>
            <a:r>
              <a:rPr lang="zh-CN" altLang="en-US" dirty="0"/>
              <a:t>朴素的想法是：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1.</a:t>
            </a:r>
            <a:r>
              <a:rPr lang="zh-CN" altLang="en-US" dirty="0"/>
              <a:t>先求出 </a:t>
            </a:r>
            <a:r>
              <a:rPr lang="en-US" altLang="zh-CN" dirty="0"/>
              <a:t>a*b</a:t>
            </a:r>
            <a:r>
              <a:rPr lang="zh-CN" altLang="en-US" dirty="0"/>
              <a:t>的结果</a:t>
            </a:r>
            <a:r>
              <a:rPr lang="en-US" altLang="zh-CN" dirty="0"/>
              <a:t>s</a:t>
            </a:r>
          </a:p>
          <a:p>
            <a:pPr marL="0" indent="0">
              <a:buNone/>
            </a:pPr>
            <a:r>
              <a:rPr lang="en-US" altLang="zh-CN" dirty="0"/>
              <a:t>   2. </a:t>
            </a:r>
            <a:r>
              <a:rPr lang="zh-CN" altLang="en-US" dirty="0"/>
              <a:t>再求解 </a:t>
            </a:r>
            <a:r>
              <a:rPr lang="en-US" altLang="zh-CN" dirty="0"/>
              <a:t>s % p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是很大的数，</a:t>
            </a:r>
            <a:r>
              <a:rPr lang="en-US" altLang="zh-CN" dirty="0"/>
              <a:t>a*b</a:t>
            </a:r>
            <a:r>
              <a:rPr lang="zh-CN" altLang="en-US" dirty="0"/>
              <a:t>无法算出！不可行！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04A170-3FFE-4A9F-9D39-E8F191219C57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180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zh-CN" altLang="en-US" dirty="0"/>
                  <a:t>把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表示为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进制形式：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∗∗∗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0 or 1</a:t>
                </a:r>
              </a:p>
              <a:p>
                <a:r>
                  <a:rPr lang="en-US" altLang="zh-CN" dirty="0"/>
                  <a:t>a * b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0 or 1</a:t>
                </a:r>
              </a:p>
              <a:p>
                <a:r>
                  <a:rPr lang="zh-CN" altLang="en-US" dirty="0"/>
                  <a:t>发现迭代结构：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a*b </a:t>
                </a:r>
                <a:r>
                  <a:rPr lang="zh-CN" altLang="en-US" dirty="0"/>
                  <a:t>就变成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的迭代相加！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B41D50-A915-4DBB-B49C-4CDC4883B3A0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21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迭代相加法流程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* b % 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% p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= 0 or 1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 = a % p,  b = b % p, n =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bit_width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(b), r = 0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loop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0 to n-1, step + 1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== 1 then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r = (r + a) % 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 = 2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*a % p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return 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1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F6ECDD-5037-474B-AAE9-F3EC79AF11AB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97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模幂的优化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en-US" altLang="zh-CN" dirty="0"/>
                  <a:t>a &gt; 0, b &gt; 0, p&gt;0,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成为模幂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指数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运算</a:t>
                </a:r>
                <a:endParaRPr lang="en-US" altLang="zh-CN" dirty="0"/>
              </a:p>
              <a:p>
                <a:r>
                  <a:rPr lang="zh-CN" altLang="en-US" dirty="0"/>
                  <a:t>朴素的想法：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r = 1,  </a:t>
                </a:r>
                <a:r>
                  <a:rPr lang="zh-CN" altLang="en-US" dirty="0"/>
                  <a:t>按照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次迭代计算 </a:t>
                </a:r>
                <a:r>
                  <a:rPr lang="en-US" altLang="zh-CN" dirty="0"/>
                  <a:t>r 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r*a % p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效率：</a:t>
                </a:r>
                <a:r>
                  <a:rPr lang="en-US" altLang="zh-CN" dirty="0"/>
                  <a:t>O(b),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很大是不可接受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BA0DD9-F328-4618-B43E-C635E755395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068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61981"/>
                <a:ext cx="9905999" cy="4237609"/>
              </a:xfrm>
            </p:spPr>
            <p:txBody>
              <a:bodyPr/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把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按照二进制展开为：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∗∗∗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= 1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= 0 or 1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[0, n-2]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∗∗∗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altLang="zh-CN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∗∗∗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仔细观察，这里有个迭代结构：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按照这个策略迭代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 = log2(b)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次就可以算的结果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效率：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O(log2(b)) </a:t>
                </a:r>
              </a:p>
              <a:p>
                <a:pPr marL="0" indent="0">
                  <a:buNone/>
                </a:pP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61981"/>
                <a:ext cx="9905999" cy="4237609"/>
              </a:xfrm>
              <a:blipFill>
                <a:blip r:embed="rId2"/>
                <a:stretch>
                  <a:fillRect l="-1231" t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20D547-661D-4E39-A548-48AB219BB85B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392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迭代法流程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a&gt;0, b&gt;0, p&gt;0,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∗∗∗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= 1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= 0 or 1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r = 1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loop j from n-1 to 0, step -1: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r = r*r % 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== 1: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r = r*a % 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return 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923" t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20D547-661D-4E39-A548-48AB219BB85B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792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en-US" altLang="zh-CN" dirty="0"/>
                  <a:t>a % p                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</a:t>
                </a:r>
                <a:r>
                  <a:rPr lang="zh-CN" altLang="en-US" dirty="0">
                    <a:sym typeface="Wingdings" panose="05000000000000000000" pitchFamily="2" charset="2"/>
                  </a:rPr>
                  <a:t>高位相减法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/>
                  <a:t>a*b % p            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</a:t>
                </a:r>
                <a:r>
                  <a:rPr lang="zh-CN" altLang="en-US" dirty="0">
                    <a:sym typeface="Wingdings" panose="05000000000000000000" pitchFamily="2" charset="2"/>
                  </a:rPr>
                  <a:t>迭代相加法、蒙哥马利乘法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             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LR</a:t>
                </a:r>
                <a:r>
                  <a:rPr lang="zh-CN" altLang="en-US" dirty="0">
                    <a:sym typeface="Wingdings" panose="05000000000000000000" pitchFamily="2" charset="2"/>
                  </a:rPr>
                  <a:t>迭代法、蒙哥马利乘法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扩展欧几里得算法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</a:t>
                </a:r>
                <a:r>
                  <a:rPr lang="zh-CN" altLang="en-US" dirty="0">
                    <a:sym typeface="Wingdings" panose="05000000000000000000" pitchFamily="2" charset="2"/>
                  </a:rPr>
                  <a:t>高位相减法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RSA</a:t>
                </a:r>
                <a:r>
                  <a:rPr lang="zh-CN" altLang="en-US" dirty="0">
                    <a:sym typeface="Wingdings" panose="05000000000000000000" pitchFamily="2" charset="2"/>
                  </a:rPr>
                  <a:t>用到的模运算都可以通过：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   </a:t>
                </a:r>
                <a:r>
                  <a:rPr lang="zh-CN" altLang="en-US" dirty="0">
                    <a:sym typeface="Wingdings" panose="05000000000000000000" pitchFamily="2" charset="2"/>
                  </a:rPr>
                  <a:t>加、减、乘、位移、位与、比较大小实现！高效快速！</a:t>
                </a:r>
                <a:endParaRPr lang="en-US" altLang="zh-CN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20D547-661D-4E39-A548-48AB219BB85B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33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一键三连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96D44D42-5DCC-492D-ACF0-6A987AB06A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3" y="1553592"/>
            <a:ext cx="6961245" cy="42376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6A24855-0AF3-4FB5-9405-58F75D47B04C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875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761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zh-CN" altLang="en-US" dirty="0"/>
                  <a:t>蒙哥马利乘法时 </a:t>
                </a:r>
                <a:r>
                  <a:rPr lang="en-US" altLang="zh-CN" dirty="0"/>
                  <a:t>mod N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mod R</a:t>
                </a:r>
                <a:r>
                  <a:rPr lang="zh-CN" altLang="en-US" dirty="0">
                    <a:sym typeface="Wingdings" panose="05000000000000000000" pitchFamily="2" charset="2"/>
                  </a:rPr>
                  <a:t>，需要预先计算以下几个参数：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2=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%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mod R </a:t>
                </a:r>
                <a:r>
                  <a:rPr lang="zh-CN" altLang="en-US" dirty="0"/>
                  <a:t>的求解，扩展欧几里得算法</a:t>
                </a:r>
                <a:endParaRPr lang="en-US" altLang="zh-CN" dirty="0"/>
              </a:p>
              <a:p>
                <a:r>
                  <a:rPr lang="zh-CN" altLang="en-US" dirty="0"/>
                  <a:t>这几个参数的求解都涉及到模运算、除法运算</a:t>
                </a:r>
                <a:endParaRPr lang="en-US" altLang="zh-CN" dirty="0"/>
              </a:p>
              <a:p>
                <a:r>
                  <a:rPr lang="zh-CN" altLang="en-US" dirty="0"/>
                  <a:t>有避免除法运算的求模方法吗？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FB74ED-32CB-411A-8D4A-B716A37A2E4A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6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模运算的优化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% p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一定要做除法运算吗？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1234 % 11 =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     -&gt;    1234 = 11q + r    -&gt;  r = 1234 – 11q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的过程，可以转化为乘法和减法的过程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EF61F3-DA0B-455F-9A37-2A8B388EA40E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278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减法求模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% p = r  -&gt;  r = a –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pq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求解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的过程是除法，那如何避免除法呢？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答案是：减法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while a &gt;= 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 = a – 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return a</a:t>
                </a: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算法效率：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当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很大，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较小时，算法低效！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BF3B42-D454-4EF7-BA12-26E4FE743605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348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以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1234 % 11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为例子：一共要减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次，得到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 = 2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1234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-11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-----------                      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还有更高效的方法吗？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1223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-11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-----------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1212      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0DB6B0-18E0-40D3-83D6-CC6C754A9913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671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高位减法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换个思路！直接从高位减起来！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1234                                                           24</a:t>
            </a:r>
          </a:p>
          <a:p>
            <a:pPr marL="0" indent="0">
              <a:buNone/>
            </a:pPr>
            <a:r>
              <a:rPr lang="en-US" altLang="zh-CN" dirty="0"/>
              <a:t>   -11                     11*100                             -11             11*1</a:t>
            </a:r>
          </a:p>
          <a:p>
            <a:pPr marL="0" indent="0">
              <a:buNone/>
            </a:pPr>
            <a:r>
              <a:rPr lang="en-US" altLang="zh-CN" dirty="0"/>
              <a:t>   ------------                                                   ---------</a:t>
            </a:r>
          </a:p>
          <a:p>
            <a:pPr marL="0" indent="0">
              <a:buNone/>
            </a:pPr>
            <a:r>
              <a:rPr lang="en-US" altLang="zh-CN" dirty="0"/>
              <a:t>       134                                                           13</a:t>
            </a:r>
          </a:p>
          <a:p>
            <a:pPr marL="0" indent="0">
              <a:buNone/>
            </a:pPr>
            <a:r>
              <a:rPr lang="en-US" altLang="zh-CN" dirty="0"/>
              <a:t>      -11                   11*10                               -11             11*1</a:t>
            </a:r>
          </a:p>
          <a:p>
            <a:pPr marL="0" indent="0">
              <a:buNone/>
            </a:pPr>
            <a:r>
              <a:rPr lang="en-US" altLang="zh-CN" dirty="0"/>
              <a:t>   ------------                                                   ---------</a:t>
            </a:r>
          </a:p>
          <a:p>
            <a:pPr marL="0" indent="0">
              <a:buNone/>
            </a:pPr>
            <a:r>
              <a:rPr lang="en-US" altLang="zh-CN" dirty="0"/>
              <a:t>          24                                                             2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CE6395-3543-4E5D-95DA-D443EAF3668A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936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zh-CN" altLang="en-US" dirty="0"/>
                  <a:t>高位减法：只减了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次就算得 </a:t>
                </a:r>
                <a:r>
                  <a:rPr lang="en-US" altLang="zh-CN" dirty="0"/>
                  <a:t>r = 2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算法效率：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相较于普通减法，高位减法是降维打击！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B8B155-F7AC-4813-A772-805930EED611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466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9801" y="1553592"/>
                <a:ext cx="9905999" cy="42376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设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&gt; p,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则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、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的二进制表达式为：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= 0 or 1</a:t>
                </a:r>
                <a:endParaRPr lang="en-US" altLang="zh-CN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= 0 or 1</a:t>
                </a:r>
              </a:p>
              <a:p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 &gt;= 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∗∗∗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-------------------------------------------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∗∗∗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   0 or t-1 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9801" y="1553592"/>
                <a:ext cx="9905999" cy="4237609"/>
              </a:xfrm>
              <a:blipFill>
                <a:blip r:embed="rId2"/>
                <a:stretch>
                  <a:fillRect l="-1292" t="-2590" b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554C57-64B4-408C-A99C-82DBD0A8066C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806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高位相减法流程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a&gt;0, p&gt;0,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bit_width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(a), t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bit_width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(p), c = 0, n = s – t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if a &lt; p:     return 0, a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if n == 0:   return 1, a – p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loop j from n to 0, step -1: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c = 2 * c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a1 = a &gt;&gt; j               /*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取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的高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位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if a1 &lt; p: continue    /* 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的高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位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 p */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c = c + 1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b1 = a – (a1 &lt;&lt; j)     /* 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的低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 – t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位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a1 = a1 – p              /*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高位减法，至少减去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1bit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a = (a1 &lt;&lt; j) + b1    /*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合成新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*/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return c, a                      /* 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是商，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是余数且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in [0, p-1]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48E1E7-6C8B-4116-9690-D749BA858A33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3277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2221</TotalTime>
  <Words>1399</Words>
  <Application>Microsoft Office PowerPoint</Application>
  <PresentationFormat>宽屏</PresentationFormat>
  <Paragraphs>160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Arial</vt:lpstr>
      <vt:lpstr>Cambria Math</vt:lpstr>
      <vt:lpstr>Trebuchet MS</vt:lpstr>
      <vt:lpstr>Tw Cen MT</vt:lpstr>
      <vt:lpstr>Wingdings</vt:lpstr>
      <vt:lpstr>电路</vt:lpstr>
      <vt:lpstr>RSA原理与Python3实现</vt:lpstr>
      <vt:lpstr>问题</vt:lpstr>
      <vt:lpstr>模运算的优化</vt:lpstr>
      <vt:lpstr>减法求模</vt:lpstr>
      <vt:lpstr>PowerPoint 演示文稿</vt:lpstr>
      <vt:lpstr>高位减法</vt:lpstr>
      <vt:lpstr>PowerPoint 演示文稿</vt:lpstr>
      <vt:lpstr>PowerPoint 演示文稿</vt:lpstr>
      <vt:lpstr>高位相减法流程</vt:lpstr>
      <vt:lpstr>负数的处理</vt:lpstr>
      <vt:lpstr>模乘的优化</vt:lpstr>
      <vt:lpstr>PowerPoint 演示文稿</vt:lpstr>
      <vt:lpstr>迭代相加法流程</vt:lpstr>
      <vt:lpstr>模幂的优化</vt:lpstr>
      <vt:lpstr>PowerPoint 演示文稿</vt:lpstr>
      <vt:lpstr>LR迭代法流程</vt:lpstr>
      <vt:lpstr>总结</vt:lpstr>
      <vt:lpstr>一键三连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RSA原理与Python3实现</dc:title>
  <dc:creator>admin</dc:creator>
  <cp:lastModifiedBy>admin</cp:lastModifiedBy>
  <cp:revision>423</cp:revision>
  <dcterms:created xsi:type="dcterms:W3CDTF">2022-01-22T02:00:44Z</dcterms:created>
  <dcterms:modified xsi:type="dcterms:W3CDTF">2022-01-25T13:26:24Z</dcterms:modified>
</cp:coreProperties>
</file>