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A80B-8491-493E-957D-BE3604200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</a:t>
            </a:r>
            <a:r>
              <a:rPr lang="en-US" altLang="zh-CN" cap="none" dirty="0"/>
              <a:t>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D27E6-8B28-4212-B1DD-7BA8DF4B8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/>
              <a:t>B</a:t>
            </a:r>
            <a:r>
              <a:rPr lang="zh-CN" altLang="en-US" sz="3200" dirty="0"/>
              <a:t>站：芯片人阿伟</a:t>
            </a:r>
            <a:endParaRPr lang="en-US" altLang="zh-CN" sz="3200" dirty="0"/>
          </a:p>
          <a:p>
            <a:pPr algn="ctr"/>
            <a:r>
              <a:rPr lang="en-US" altLang="zh-CN" sz="3200" cap="none" dirty="0"/>
              <a:t>https://space.bilibili.com/243180540</a:t>
            </a:r>
            <a:endParaRPr lang="zh-CN" altLang="en-US" sz="3200" cap="none" dirty="0"/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F9EAC-A8FF-4204-A417-AFA3E2350A6B}"/>
              </a:ext>
            </a:extLst>
          </p:cNvPr>
          <p:cNvSpPr/>
          <p:nvPr/>
        </p:nvSpPr>
        <p:spPr>
          <a:xfrm>
            <a:off x="1784412" y="3473383"/>
            <a:ext cx="10407588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76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密钥生成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生成两个大质数：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 = p*q</a:t>
                </a: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</a:t>
                </a:r>
                <a:r>
                  <a:rPr lang="el-G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φ(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n) = (p-1)(q-1)</a:t>
                </a: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选取整数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与</a:t>
                </a:r>
                <a:r>
                  <a:rPr lang="el-G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φ(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互质，一般取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 = 65537 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 mod</a:t>
                </a:r>
                <a:r>
                  <a:rPr lang="el-G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φ(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的逆元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，即：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 ≡ 1 mod </a:t>
                </a:r>
                <a:r>
                  <a:rPr lang="el-GR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φ(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n)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（扩展欧几里得算法）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(n, e)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即为公钥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(n, d)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即为私钥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 r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2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大质数检测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zh-CN" altLang="en-US" dirty="0"/>
              <a:t>大质数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怎么生成？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给定一个大奇数，怎么验证是否是质数？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Miller–Rabin</a:t>
            </a:r>
            <a:r>
              <a:rPr lang="zh-CN" altLang="en-US" dirty="0"/>
              <a:t>素性测试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3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Miller–Rabin</a:t>
            </a:r>
            <a:r>
              <a:rPr lang="zh-CN" altLang="en-US" dirty="0"/>
              <a:t>素性测试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理论依据：平方定理、费马小定理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平方定理：如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为质数则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≡ 1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的解为： </a:t>
                </a:r>
                <a:r>
                  <a:rPr lang="en-US" altLang="zh-CN" dirty="0"/>
                  <a:t>x = 1 or -1 (-1 = p -1)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费马小定理：</a:t>
                </a:r>
                <a:r>
                  <a:rPr lang="en-US" altLang="zh-CN" dirty="0"/>
                  <a:t> p</a:t>
                </a:r>
                <a:r>
                  <a:rPr lang="zh-CN" altLang="en-US" dirty="0"/>
                  <a:t>为质数，如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互质则有：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≡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1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设</a:t>
                </a:r>
                <a:r>
                  <a:rPr lang="en-US" altLang="zh-CN" dirty="0"/>
                  <a:t>p&gt;3,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奇数，则有：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≡ 1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数列：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,***,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 mod p = 1 or -1 or Others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542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Loop: repeat k times: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a ← random integer in the range [2, p − 2]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x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mod p                                             /* p &gt; 5,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+ 1, d is odd */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if x = 1 or x = p − 1 then: continue Loop    /*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 = 1 or -1 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≡ 1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r>
                  <a:rPr lang="en-US" altLang="zh-CN" dirty="0"/>
                  <a:t> */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repeat s − 1 times: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y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mod 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if y = 1 then:  return “composite”           /* y = 1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1 mod p 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 x = 1 or -1, but x is not 1 or -1 */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x ← y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if x = p − 1 then: continue Loop            /*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x =  -1 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≡ 1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r>
                  <a:rPr lang="en-US" altLang="zh-CN" dirty="0"/>
                  <a:t> */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return “composite”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return “probably prime”</a:t>
                </a:r>
              </a:p>
              <a:p>
                <a:pPr marL="0" indent="0">
                  <a:buNone/>
                </a:pP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246" t="-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44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加密：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获取公钥</a:t>
                </a:r>
                <a:r>
                  <a:rPr lang="en-US" altLang="zh-CN" dirty="0"/>
                  <a:t>(n, e)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将加密消息转换为正整数</a:t>
                </a:r>
                <a:r>
                  <a:rPr lang="en-US" altLang="zh-CN" dirty="0"/>
                  <a:t>m, </a:t>
                </a:r>
                <a:r>
                  <a:rPr lang="zh-CN" altLang="en-US" dirty="0"/>
                  <a:t>且 </a:t>
                </a:r>
                <a:r>
                  <a:rPr lang="en-US" altLang="zh-CN" dirty="0"/>
                  <a:t>1 &lt; m &lt; n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计算密文：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获得密文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解密：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使用私钥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(n, d)</a:t>
                </a:r>
                <a:r>
                  <a:rPr lang="zh-CN" altLang="en-US" dirty="0"/>
                  <a:t>计算：</a:t>
                </a:r>
                <a:r>
                  <a:rPr lang="en-US" altLang="zh-CN" dirty="0"/>
                  <a:t>m’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获得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明文</a:t>
                </a:r>
                <a:r>
                  <a:rPr lang="en-US" altLang="zh-CN" dirty="0"/>
                  <a:t>m’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证明</a:t>
                </a:r>
                <a:r>
                  <a:rPr lang="en-US" altLang="zh-CN" dirty="0"/>
                  <a:t>m’ = m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：欧拉定理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590" b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2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签名验证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签名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计算消息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的摘要</a:t>
                </a:r>
                <a:r>
                  <a:rPr lang="en-US" altLang="zh-CN" dirty="0"/>
                  <a:t>hash(m)</a:t>
                </a:r>
                <a:r>
                  <a:rPr lang="zh-CN" altLang="en-US" dirty="0"/>
                  <a:t>并转换为正整数</a:t>
                </a:r>
                <a:r>
                  <a:rPr lang="en-US" altLang="zh-CN" dirty="0"/>
                  <a:t>h, </a:t>
                </a:r>
                <a:r>
                  <a:rPr lang="zh-CN" altLang="en-US" dirty="0"/>
                  <a:t>且 </a:t>
                </a:r>
                <a:r>
                  <a:rPr lang="en-US" altLang="zh-CN" dirty="0"/>
                  <a:t>1 &lt; h &lt; 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使用私钥</a:t>
                </a:r>
                <a:r>
                  <a:rPr lang="en-US" altLang="zh-CN" dirty="0"/>
                  <a:t>(n, d)</a:t>
                </a:r>
                <a:r>
                  <a:rPr lang="zh-CN" altLang="en-US" dirty="0"/>
                  <a:t>计算：</a:t>
                </a:r>
                <a:r>
                  <a:rPr lang="en-US" altLang="zh-CN" dirty="0"/>
                  <a:t>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获得签名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验证：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已知</a:t>
                </a:r>
                <a:r>
                  <a:rPr lang="en-US" altLang="zh-CN" dirty="0"/>
                  <a:t>(m, s), </a:t>
                </a:r>
                <a:r>
                  <a:rPr lang="zh-CN" altLang="en-US" dirty="0"/>
                  <a:t>获取公钥</a:t>
                </a:r>
                <a:r>
                  <a:rPr lang="en-US" altLang="zh-CN" dirty="0"/>
                  <a:t>(n, e)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计算 </a:t>
                </a:r>
                <a:r>
                  <a:rPr lang="en-US" altLang="zh-CN" dirty="0"/>
                  <a:t>h’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计算消息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的摘要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hash(m)</a:t>
                </a:r>
                <a:r>
                  <a:rPr lang="zh-CN" altLang="en-US" dirty="0"/>
                  <a:t>并转换为正整数</a:t>
                </a:r>
                <a:r>
                  <a:rPr lang="en-US" altLang="zh-CN" dirty="0"/>
                  <a:t>h, </a:t>
                </a:r>
                <a:r>
                  <a:rPr lang="zh-CN" altLang="en-US" dirty="0"/>
                  <a:t>且 </a:t>
                </a:r>
                <a:r>
                  <a:rPr lang="en-US" altLang="zh-CN" dirty="0"/>
                  <a:t>1 &lt; h &lt; 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若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h’ == h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签名合法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若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’ !=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签名非法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738" t="-1871" b="-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01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/>
              <a:lstStyle/>
              <a:p>
                <a:r>
                  <a:rPr lang="zh-CN" altLang="en-US" dirty="0"/>
                  <a:t>加密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 </a:t>
                </a:r>
                <a:r>
                  <a:rPr lang="zh-CN" altLang="en-US" dirty="0">
                    <a:sym typeface="Wingdings" panose="05000000000000000000" pitchFamily="2" charset="2"/>
                  </a:rPr>
                  <a:t>使用公钥</a:t>
                </a:r>
                <a:r>
                  <a:rPr lang="en-US" altLang="zh-CN" dirty="0">
                    <a:sym typeface="Wingdings" panose="05000000000000000000" pitchFamily="2" charset="2"/>
                  </a:rPr>
                  <a:t>(n, e)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解密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 </a:t>
                </a:r>
                <a:r>
                  <a:rPr lang="zh-CN" altLang="en-US" dirty="0">
                    <a:sym typeface="Wingdings" panose="05000000000000000000" pitchFamily="2" charset="2"/>
                  </a:rPr>
                  <a:t>使用私钥</a:t>
                </a:r>
                <a:r>
                  <a:rPr lang="en-US" altLang="zh-CN" dirty="0">
                    <a:sym typeface="Wingdings" panose="05000000000000000000" pitchFamily="2" charset="2"/>
                  </a:rPr>
                  <a:t>(n, d)    </a:t>
                </a:r>
                <a:r>
                  <a:rPr lang="en-US" altLang="zh-CN" dirty="0"/>
                  <a:t>m’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/>
                  <a:t>签名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 </a:t>
                </a:r>
                <a:r>
                  <a:rPr lang="zh-CN" altLang="en-US" dirty="0">
                    <a:sym typeface="Wingdings" panose="05000000000000000000" pitchFamily="2" charset="2"/>
                  </a:rPr>
                  <a:t>使用私钥</a:t>
                </a:r>
                <a:r>
                  <a:rPr lang="en-US" altLang="zh-CN" dirty="0">
                    <a:sym typeface="Wingdings" panose="05000000000000000000" pitchFamily="2" charset="2"/>
                  </a:rPr>
                  <a:t>(n, d)    </a:t>
                </a:r>
                <a:r>
                  <a:rPr lang="en-US" altLang="zh-CN" dirty="0"/>
                  <a:t>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验签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 </a:t>
                </a:r>
                <a:r>
                  <a:rPr lang="zh-CN" altLang="en-US" dirty="0">
                    <a:sym typeface="Wingdings" panose="05000000000000000000" pitchFamily="2" charset="2"/>
                  </a:rPr>
                  <a:t>使用公钥</a:t>
                </a:r>
                <a:r>
                  <a:rPr lang="en-US" altLang="zh-CN" dirty="0">
                    <a:sym typeface="Wingdings" panose="05000000000000000000" pitchFamily="2" charset="2"/>
                  </a:rPr>
                  <a:t>(n, e)    </a:t>
                </a:r>
                <a:r>
                  <a:rPr lang="en-US" altLang="zh-CN" dirty="0"/>
                  <a:t>h’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38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6D44D42-5DCC-492D-ACF0-6A987AB0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3" y="1553592"/>
            <a:ext cx="6961245" cy="42376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A24855-0AF3-4FB5-9405-58F75D47B04C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758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3653</TotalTime>
  <Words>814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Cambria Math</vt:lpstr>
      <vt:lpstr>Trebuchet MS</vt:lpstr>
      <vt:lpstr>Tw Cen MT</vt:lpstr>
      <vt:lpstr>Wingdings</vt:lpstr>
      <vt:lpstr>电路</vt:lpstr>
      <vt:lpstr>RSA原理与Python3实现</vt:lpstr>
      <vt:lpstr>RSA密钥生成</vt:lpstr>
      <vt:lpstr>大质数检测</vt:lpstr>
      <vt:lpstr>Miller–Rabin素性测试</vt:lpstr>
      <vt:lpstr>算法流程</vt:lpstr>
      <vt:lpstr>RSA加解密</vt:lpstr>
      <vt:lpstr>RSA签名验证</vt:lpstr>
      <vt:lpstr>总结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RSA原理与Python3实现</dc:title>
  <dc:creator>admin</dc:creator>
  <cp:lastModifiedBy>admin</cp:lastModifiedBy>
  <cp:revision>555</cp:revision>
  <dcterms:created xsi:type="dcterms:W3CDTF">2022-01-22T02:00:44Z</dcterms:created>
  <dcterms:modified xsi:type="dcterms:W3CDTF">2022-01-27T12:01:14Z</dcterms:modified>
</cp:coreProperties>
</file>