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76" r:id="rId5"/>
    <p:sldId id="277" r:id="rId6"/>
    <p:sldId id="275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90" r:id="rId18"/>
    <p:sldId id="288" r:id="rId19"/>
    <p:sldId id="291" r:id="rId20"/>
    <p:sldId id="292" r:id="rId21"/>
    <p:sldId id="293" r:id="rId22"/>
    <p:sldId id="294" r:id="rId23"/>
    <p:sldId id="289" r:id="rId24"/>
    <p:sldId id="295" r:id="rId25"/>
    <p:sldId id="296" r:id="rId26"/>
    <p:sldId id="297" r:id="rId27"/>
    <p:sldId id="264" r:id="rId28"/>
    <p:sldId id="26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6A80B-8491-493E-957D-BE3604200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RSA</a:t>
            </a:r>
            <a:r>
              <a:rPr lang="zh-CN" altLang="en-US" dirty="0"/>
              <a:t>原理与</a:t>
            </a:r>
            <a:r>
              <a:rPr lang="en-US" altLang="zh-CN" dirty="0"/>
              <a:t>P</a:t>
            </a:r>
            <a:r>
              <a:rPr lang="en-US" altLang="zh-CN" cap="none" dirty="0"/>
              <a:t>ython3</a:t>
            </a:r>
            <a:r>
              <a:rPr lang="zh-CN" altLang="en-US" dirty="0"/>
              <a:t>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1D27E6-8B28-4212-B1DD-7BA8DF4B8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/>
              <a:t>B</a:t>
            </a:r>
            <a:r>
              <a:rPr lang="zh-CN" altLang="en-US" sz="3200" dirty="0"/>
              <a:t>站：芯片人阿伟</a:t>
            </a:r>
            <a:endParaRPr lang="en-US" altLang="zh-CN" sz="3200" dirty="0"/>
          </a:p>
          <a:p>
            <a:pPr algn="ctr"/>
            <a:r>
              <a:rPr lang="en-US" altLang="zh-CN" sz="3200" cap="none" dirty="0"/>
              <a:t>https://space.bilibili.com/243180540</a:t>
            </a:r>
            <a:endParaRPr lang="zh-CN" altLang="en-US" sz="3200" cap="none" dirty="0"/>
          </a:p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2F9EAC-A8FF-4204-A417-AFA3E2350A6B}"/>
              </a:ext>
            </a:extLst>
          </p:cNvPr>
          <p:cNvSpPr/>
          <p:nvPr/>
        </p:nvSpPr>
        <p:spPr>
          <a:xfrm>
            <a:off x="1784412" y="3473383"/>
            <a:ext cx="10407588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02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>
            <a:normAutofit/>
          </a:bodyPr>
          <a:lstStyle/>
          <a:p>
            <a:r>
              <a:rPr lang="en-US" altLang="zh-CN" dirty="0"/>
              <a:t>PKCS#1 v2.2 – </a:t>
            </a:r>
            <a:r>
              <a:rPr lang="zh-CN" altLang="en-US" dirty="0"/>
              <a:t>加密方案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/>
          </a:bodyPr>
          <a:lstStyle/>
          <a:p>
            <a:r>
              <a:rPr lang="en-US" altLang="zh-CN" dirty="0"/>
              <a:t>RSAES-PKCS1-v1_5 – </a:t>
            </a:r>
            <a:r>
              <a:rPr lang="zh-CN" altLang="en-US" dirty="0"/>
              <a:t>向下兼容 </a:t>
            </a:r>
            <a:r>
              <a:rPr lang="en-US" altLang="zh-CN" dirty="0"/>
              <a:t>PKCS#1 v1.5</a:t>
            </a:r>
          </a:p>
          <a:p>
            <a:r>
              <a:rPr lang="en-US" altLang="zh-CN" dirty="0"/>
              <a:t>RSAES-OAEP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8587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>
            <a:normAutofit/>
          </a:bodyPr>
          <a:lstStyle/>
          <a:p>
            <a:r>
              <a:rPr lang="en-US" altLang="zh-CN" dirty="0"/>
              <a:t>RSAES-PKCS1-v1_5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/>
          </a:bodyPr>
          <a:lstStyle/>
          <a:p>
            <a:r>
              <a:rPr lang="en-US" altLang="zh-CN" dirty="0"/>
              <a:t>RSAES-PKCS1-V1_5-ENCRYPT ((n, e), M)</a:t>
            </a:r>
          </a:p>
          <a:p>
            <a:pPr marL="0" indent="0">
              <a:buNone/>
            </a:pPr>
            <a:r>
              <a:rPr lang="en-US" altLang="zh-CN" dirty="0"/>
              <a:t>Input:</a:t>
            </a:r>
          </a:p>
          <a:p>
            <a:pPr lvl="1"/>
            <a:r>
              <a:rPr lang="en-US" altLang="zh-CN" dirty="0"/>
              <a:t>(n, e) recipient’s RSA public key (k denotes the length in octets of the modulus n)</a:t>
            </a:r>
          </a:p>
          <a:p>
            <a:pPr lvl="1"/>
            <a:r>
              <a:rPr lang="en-US" altLang="zh-CN" dirty="0"/>
              <a:t>M message to be encrypted, an octet string of length </a:t>
            </a:r>
            <a:r>
              <a:rPr lang="en-US" altLang="zh-CN" dirty="0" err="1"/>
              <a:t>mLen</a:t>
            </a:r>
            <a:r>
              <a:rPr lang="en-US" altLang="zh-CN" dirty="0"/>
              <a:t>, where </a:t>
            </a:r>
            <a:r>
              <a:rPr lang="en-US" altLang="zh-CN" dirty="0" err="1"/>
              <a:t>mLen</a:t>
            </a:r>
            <a:r>
              <a:rPr lang="en-US" altLang="zh-CN" dirty="0"/>
              <a:t> &lt;= k - 11</a:t>
            </a:r>
          </a:p>
          <a:p>
            <a:pPr marL="0" indent="0">
              <a:buNone/>
            </a:pPr>
            <a:r>
              <a:rPr lang="en-US" altLang="zh-CN" dirty="0"/>
              <a:t>Output:</a:t>
            </a:r>
          </a:p>
          <a:p>
            <a:pPr lvl="1"/>
            <a:r>
              <a:rPr lang="en-US" altLang="zh-CN" dirty="0"/>
              <a:t>C ciphertext, an octet string of length k</a:t>
            </a:r>
          </a:p>
          <a:p>
            <a:pPr marL="0" indent="0">
              <a:buNone/>
            </a:pPr>
            <a:r>
              <a:rPr lang="en-US" altLang="zh-CN" dirty="0"/>
              <a:t>Error: "message too long"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4045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>
            <a:normAutofit/>
          </a:bodyPr>
          <a:lstStyle/>
          <a:p>
            <a:r>
              <a:rPr lang="en-US" altLang="zh-CN" dirty="0"/>
              <a:t>RSAES-PKCS1-v1_5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/>
          </a:bodyPr>
          <a:lstStyle/>
          <a:p>
            <a:r>
              <a:rPr lang="en-US" altLang="zh-CN" dirty="0"/>
              <a:t>Steps:</a:t>
            </a:r>
          </a:p>
          <a:p>
            <a:pPr marL="457200" indent="-457200">
              <a:buAutoNum type="arabicPeriod"/>
            </a:pPr>
            <a:r>
              <a:rPr lang="en-US" altLang="zh-CN" dirty="0"/>
              <a:t>Length checking: If </a:t>
            </a:r>
            <a:r>
              <a:rPr lang="en-US" altLang="zh-CN" dirty="0" err="1"/>
              <a:t>mLen</a:t>
            </a:r>
            <a:r>
              <a:rPr lang="en-US" altLang="zh-CN" dirty="0"/>
              <a:t> &gt; k - 11, output "message too long“ and stop.</a:t>
            </a:r>
          </a:p>
          <a:p>
            <a:pPr marL="457200" indent="-457200">
              <a:buAutoNum type="arabicPeriod"/>
            </a:pPr>
            <a:r>
              <a:rPr lang="en-US" altLang="zh-CN" dirty="0"/>
              <a:t>EME-PKCS1-v1_5 encoding: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dirty="0"/>
              <a:t>Generate an octet string PS of length k - </a:t>
            </a:r>
            <a:r>
              <a:rPr lang="en-US" altLang="zh-CN" dirty="0" err="1"/>
              <a:t>mLen</a:t>
            </a:r>
            <a:r>
              <a:rPr lang="en-US" altLang="zh-CN" dirty="0"/>
              <a:t> – 3 consisting of pseudo-randomly generated nonzero octets.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dirty="0"/>
              <a:t>Concatenate PS, the message M, and other padding to form an encoded message EM of length k octets as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EM = 0x00 || 0x02 || PS || 0x00 || M</a:t>
            </a:r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1820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>
            <a:normAutofit/>
          </a:bodyPr>
          <a:lstStyle/>
          <a:p>
            <a:r>
              <a:rPr lang="en-US" altLang="zh-CN" dirty="0"/>
              <a:t>RSAES-PKCS1-v1_5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RSA encryption: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dirty="0"/>
              <a:t>m = OS2IP (EM)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altLang="zh-CN" dirty="0"/>
              <a:t>c = RSAEP ((n, e), m)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/>
              <a:t>C </a:t>
            </a:r>
            <a:r>
              <a:rPr lang="en-US" altLang="zh-CN" dirty="0"/>
              <a:t>= I2OSP (c, k)</a:t>
            </a:r>
          </a:p>
          <a:p>
            <a:pPr marL="0" indent="0">
              <a:buNone/>
            </a:pPr>
            <a:r>
              <a:rPr lang="en-US" altLang="zh-CN" dirty="0"/>
              <a:t>4. Output the ciphertext C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357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>
            <a:normAutofit/>
          </a:bodyPr>
          <a:lstStyle/>
          <a:p>
            <a:r>
              <a:rPr lang="en-US" altLang="zh-CN" dirty="0"/>
              <a:t>RSAES-PKCS1-v1_5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/>
          </a:bodyPr>
          <a:lstStyle/>
          <a:p>
            <a:r>
              <a:rPr lang="en-US" altLang="zh-CN" dirty="0"/>
              <a:t>RSAES-PKCS1-V1_5-DECRYPT (K, C)</a:t>
            </a:r>
          </a:p>
          <a:p>
            <a:pPr marL="0" indent="0">
              <a:buNone/>
            </a:pPr>
            <a:r>
              <a:rPr lang="en-US" altLang="zh-CN" dirty="0"/>
              <a:t>Input:</a:t>
            </a:r>
          </a:p>
          <a:p>
            <a:pPr lvl="1"/>
            <a:r>
              <a:rPr lang="en-US" altLang="zh-CN" dirty="0"/>
              <a:t>K recipient’s RSA private key</a:t>
            </a:r>
          </a:p>
          <a:p>
            <a:pPr lvl="1"/>
            <a:r>
              <a:rPr lang="en-US" altLang="zh-CN" dirty="0"/>
              <a:t>C ciphertext to be decrypted, an octet string of length k, where k is the length in octets of the RSA modulus n</a:t>
            </a:r>
          </a:p>
          <a:p>
            <a:pPr marL="0" indent="0">
              <a:buNone/>
            </a:pPr>
            <a:r>
              <a:rPr lang="en-US" altLang="zh-CN" dirty="0"/>
              <a:t>Output:</a:t>
            </a:r>
          </a:p>
          <a:p>
            <a:pPr lvl="1"/>
            <a:r>
              <a:rPr lang="en-US" altLang="zh-CN" dirty="0"/>
              <a:t>M message, an octet string of length at most k - 11</a:t>
            </a:r>
          </a:p>
          <a:p>
            <a:pPr marL="0" indent="0">
              <a:buNone/>
            </a:pPr>
            <a:r>
              <a:rPr lang="en-US" altLang="zh-CN" dirty="0"/>
              <a:t>Error: "decryption error"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09258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>
            <a:normAutofit/>
          </a:bodyPr>
          <a:lstStyle/>
          <a:p>
            <a:r>
              <a:rPr lang="en-US" altLang="zh-CN" dirty="0"/>
              <a:t>RSAES-PKCS1-v1_5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/>
          </a:bodyPr>
          <a:lstStyle/>
          <a:p>
            <a:r>
              <a:rPr lang="en-US" altLang="zh-CN" dirty="0"/>
              <a:t>Steps:</a:t>
            </a:r>
          </a:p>
          <a:p>
            <a:pPr marL="457200" indent="-457200">
              <a:buAutoNum type="arabicPeriod"/>
            </a:pPr>
            <a:r>
              <a:rPr lang="en-US" altLang="zh-CN" dirty="0"/>
              <a:t>Length checking: If the length of the ciphertext C is not k octets (or if k &lt; 11), output "decryption error" and stop.</a:t>
            </a:r>
          </a:p>
          <a:p>
            <a:pPr marL="457200" indent="-457200">
              <a:buAutoNum type="arabicPeriod"/>
            </a:pPr>
            <a:r>
              <a:rPr lang="en-US" altLang="zh-CN" dirty="0"/>
              <a:t>RSA decryption: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dirty="0"/>
              <a:t>c = OS2IP (C)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altLang="zh-CN" dirty="0"/>
              <a:t>m = RSADP ((n, d), c) </a:t>
            </a:r>
          </a:p>
          <a:p>
            <a:pPr marL="457200" lvl="1" indent="0">
              <a:buNone/>
            </a:pPr>
            <a:r>
              <a:rPr lang="en-US" altLang="zh-CN" dirty="0"/>
              <a:t>If RSADP outputs "ciphertext representative out of range“ (meaning that c &gt;= n), output "decryption error" and stop</a:t>
            </a:r>
          </a:p>
          <a:p>
            <a:pPr marL="914400" lvl="1" indent="-457200">
              <a:buFont typeface="+mj-lt"/>
              <a:buAutoNum type="alphaLcParenR" startAt="3"/>
            </a:pPr>
            <a:r>
              <a:rPr lang="en-US" altLang="zh-CN" dirty="0"/>
              <a:t>EM = I2OSP (m, k)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4373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>
            <a:normAutofit/>
          </a:bodyPr>
          <a:lstStyle/>
          <a:p>
            <a:r>
              <a:rPr lang="en-US" altLang="zh-CN" dirty="0"/>
              <a:t>RSAES-PKCS1-v1_5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EME-PKCS1-v1_5 decoding</a:t>
            </a:r>
          </a:p>
          <a:p>
            <a:pPr marL="0" indent="0">
              <a:buNone/>
            </a:pPr>
            <a:r>
              <a:rPr lang="en-US" altLang="zh-CN" dirty="0"/>
              <a:t>EM = 0x00 || 0x02 || PS || 0x00 || M</a:t>
            </a:r>
          </a:p>
          <a:p>
            <a:pPr lvl="1"/>
            <a:r>
              <a:rPr lang="en-US" altLang="zh-CN" dirty="0"/>
              <a:t>If the first octet of EM does not have hexadecimal value 0x00</a:t>
            </a:r>
          </a:p>
          <a:p>
            <a:pPr lvl="1"/>
            <a:r>
              <a:rPr lang="en-US" altLang="zh-CN" dirty="0"/>
              <a:t>if the second octet of EM does not have hexadecimal value 0x02</a:t>
            </a:r>
          </a:p>
          <a:p>
            <a:pPr lvl="1"/>
            <a:r>
              <a:rPr lang="en-US" altLang="zh-CN" dirty="0"/>
              <a:t>if there is no octet with hexadecimal value 0x00 to separate PS from M</a:t>
            </a:r>
          </a:p>
          <a:p>
            <a:pPr lvl="1"/>
            <a:r>
              <a:rPr lang="en-US" altLang="zh-CN" dirty="0"/>
              <a:t>if the length of PS is less than 8 octets, output "decryption error" and stop.</a:t>
            </a:r>
          </a:p>
          <a:p>
            <a:pPr marL="0" indent="0">
              <a:buNone/>
            </a:pPr>
            <a:r>
              <a:rPr lang="en-US" altLang="zh-CN" dirty="0"/>
              <a:t>4. Output M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2393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>
            <a:normAutofit/>
          </a:bodyPr>
          <a:lstStyle/>
          <a:p>
            <a:r>
              <a:rPr lang="en-US" altLang="zh-CN" dirty="0"/>
              <a:t>PKCS#1 v2.2 – </a:t>
            </a:r>
            <a:r>
              <a:rPr lang="zh-CN" altLang="en-US" dirty="0"/>
              <a:t>签名方案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/>
          </a:bodyPr>
          <a:lstStyle/>
          <a:p>
            <a:r>
              <a:rPr lang="en-US" altLang="zh-CN" dirty="0"/>
              <a:t>RSASSA-PKCS1-v1_5 – </a:t>
            </a:r>
            <a:r>
              <a:rPr lang="zh-CN" altLang="en-US" dirty="0"/>
              <a:t>向下兼容 </a:t>
            </a:r>
            <a:r>
              <a:rPr lang="en-US" altLang="zh-CN" dirty="0"/>
              <a:t>PKCS#1 v1.5</a:t>
            </a:r>
          </a:p>
          <a:p>
            <a:r>
              <a:rPr lang="en-US" altLang="zh-CN" dirty="0"/>
              <a:t>RSASSA-PSS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1661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>
            <a:normAutofit/>
          </a:bodyPr>
          <a:lstStyle/>
          <a:p>
            <a:r>
              <a:rPr lang="en-US" altLang="zh-CN" dirty="0"/>
              <a:t>RSASSA-PKCS1-v1_5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/>
          </a:bodyPr>
          <a:lstStyle/>
          <a:p>
            <a:r>
              <a:rPr lang="en-US" altLang="zh-CN" dirty="0"/>
              <a:t>RSASSA-PKCS1-V1_5-SIGN (K, M)</a:t>
            </a:r>
          </a:p>
          <a:p>
            <a:pPr marL="0" indent="0">
              <a:buNone/>
            </a:pPr>
            <a:r>
              <a:rPr lang="en-US" altLang="zh-CN" dirty="0"/>
              <a:t>Input:</a:t>
            </a:r>
          </a:p>
          <a:p>
            <a:pPr lvl="1"/>
            <a:r>
              <a:rPr lang="en-US" altLang="zh-CN" dirty="0"/>
              <a:t>K signer’s RSA private key</a:t>
            </a:r>
          </a:p>
          <a:p>
            <a:pPr lvl="1"/>
            <a:r>
              <a:rPr lang="en-US" altLang="zh-CN" dirty="0"/>
              <a:t>M message to be signed, an octet string</a:t>
            </a:r>
          </a:p>
          <a:p>
            <a:pPr marL="0" indent="0">
              <a:buNone/>
            </a:pPr>
            <a:r>
              <a:rPr lang="en-US" altLang="zh-CN" dirty="0"/>
              <a:t>Output:</a:t>
            </a:r>
          </a:p>
          <a:p>
            <a:pPr lvl="1"/>
            <a:r>
              <a:rPr lang="en-US" altLang="zh-CN" dirty="0"/>
              <a:t>S signature, an octet string of length k, where k is the length in octets of the RSA modulus n</a:t>
            </a:r>
          </a:p>
          <a:p>
            <a:pPr marL="0" indent="0">
              <a:buNone/>
            </a:pPr>
            <a:r>
              <a:rPr lang="en-US" altLang="zh-CN" dirty="0"/>
              <a:t>Errors: "message too long"; "RSA modulus too short"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1969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>
            <a:normAutofit/>
          </a:bodyPr>
          <a:lstStyle/>
          <a:p>
            <a:r>
              <a:rPr lang="en-US" altLang="zh-CN" dirty="0"/>
              <a:t>RSASSA-PKCS1-v1_5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EM = EMSA-PKCS1-V1_5-ENCODE (M, k)</a:t>
            </a:r>
          </a:p>
          <a:p>
            <a:pPr lvl="1"/>
            <a:r>
              <a:rPr lang="en-US" altLang="zh-CN" dirty="0"/>
              <a:t>If the encoding operation outputs "message too long", output "message too long" and stop</a:t>
            </a:r>
          </a:p>
          <a:p>
            <a:pPr lvl="1"/>
            <a:r>
              <a:rPr lang="en-US" altLang="zh-CN" dirty="0"/>
              <a:t>If the encoding operation outputs "intended encoded message length too short", output "RSA modulus too short" and stop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RSA signature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914400" lvl="1" indent="-457200">
              <a:buFont typeface="+mj-lt"/>
              <a:buAutoNum type="alphaLcParenR"/>
            </a:pPr>
            <a:r>
              <a:rPr lang="en-US" altLang="zh-CN" dirty="0"/>
              <a:t>m = OS2IP (EM)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dirty="0"/>
              <a:t>s = RSASP1 (K, m)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dirty="0"/>
              <a:t>S = I2OSP (s, k)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Output the signature S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039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编解码标准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RSA</a:t>
            </a:r>
            <a:r>
              <a:rPr lang="zh-CN" altLang="en-US" dirty="0"/>
              <a:t>做数据加密、签名的时候，需要遵循编解码标准：</a:t>
            </a:r>
            <a:endParaRPr lang="en-US" altLang="zh-CN" dirty="0"/>
          </a:p>
          <a:p>
            <a:r>
              <a:rPr lang="en-US" altLang="zh-CN" dirty="0"/>
              <a:t>PKCS#1 v1.5 (1998</a:t>
            </a:r>
            <a:r>
              <a:rPr lang="zh-CN" altLang="en-US" dirty="0"/>
              <a:t>年</a:t>
            </a:r>
            <a:r>
              <a:rPr lang="en-US" altLang="zh-CN" dirty="0"/>
              <a:t>)  rfc2313</a:t>
            </a:r>
          </a:p>
          <a:p>
            <a:r>
              <a:rPr lang="en-US" altLang="zh-CN" dirty="0"/>
              <a:t>PKCS#1 v2.1 (2003</a:t>
            </a:r>
            <a:r>
              <a:rPr lang="zh-CN" altLang="en-US" dirty="0"/>
              <a:t>年</a:t>
            </a:r>
            <a:r>
              <a:rPr lang="en-US" altLang="zh-CN" dirty="0"/>
              <a:t>)  rfc3447</a:t>
            </a:r>
          </a:p>
          <a:p>
            <a:r>
              <a:rPr lang="en-US" altLang="zh-CN" dirty="0"/>
              <a:t>PKCS#1 v2.2 (2016</a:t>
            </a:r>
            <a:r>
              <a:rPr lang="zh-CN" altLang="en-US" dirty="0"/>
              <a:t>年</a:t>
            </a:r>
            <a:r>
              <a:rPr lang="en-US" altLang="zh-CN" dirty="0"/>
              <a:t>)  rfc8017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7638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>
            <a:normAutofit/>
          </a:bodyPr>
          <a:lstStyle/>
          <a:p>
            <a:r>
              <a:rPr lang="en-US" altLang="zh-CN" dirty="0"/>
              <a:t>RSASSA-PKCS1-v1_5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/>
          </a:bodyPr>
          <a:lstStyle/>
          <a:p>
            <a:r>
              <a:rPr lang="pt-BR" altLang="zh-CN" dirty="0"/>
              <a:t>RSASSA-PKCS1-V1_5-VERIFY ((n, e), M, S)</a:t>
            </a:r>
          </a:p>
          <a:p>
            <a:pPr marL="0" indent="0">
              <a:buNone/>
            </a:pPr>
            <a:r>
              <a:rPr lang="en-US" altLang="zh-CN" dirty="0"/>
              <a:t>Input:</a:t>
            </a:r>
          </a:p>
          <a:p>
            <a:pPr lvl="1"/>
            <a:r>
              <a:rPr lang="en-US" altLang="zh-CN" dirty="0"/>
              <a:t>(n, e) signer’s RSA public key</a:t>
            </a:r>
          </a:p>
          <a:p>
            <a:pPr lvl="1"/>
            <a:r>
              <a:rPr lang="en-US" altLang="zh-CN" dirty="0"/>
              <a:t>M message whose signature is to be verified, an octet string</a:t>
            </a:r>
          </a:p>
          <a:p>
            <a:pPr lvl="1"/>
            <a:r>
              <a:rPr lang="en-US" altLang="zh-CN" dirty="0"/>
              <a:t>S signature to be verified, an octet string of length k, where k is the length in octets of the RSA modulus n</a:t>
            </a:r>
          </a:p>
          <a:p>
            <a:pPr marL="0" indent="0">
              <a:buNone/>
            </a:pPr>
            <a:r>
              <a:rPr lang="en-US" altLang="zh-CN" dirty="0"/>
              <a:t>Output: "valid signature" or "invalid signature"</a:t>
            </a:r>
          </a:p>
          <a:p>
            <a:pPr marL="0" indent="0">
              <a:buNone/>
            </a:pPr>
            <a:r>
              <a:rPr lang="en-US" altLang="zh-CN" dirty="0"/>
              <a:t>Errors: "message too long"; "RSA modulus too short"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9997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>
            <a:normAutofit/>
          </a:bodyPr>
          <a:lstStyle/>
          <a:p>
            <a:r>
              <a:rPr lang="en-US" altLang="zh-CN" dirty="0"/>
              <a:t>RSASSA-PKCS1-v1_5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Steps:</a:t>
            </a:r>
          </a:p>
          <a:p>
            <a:pPr marL="457200" indent="-457200">
              <a:buAutoNum type="arabicPeriod"/>
            </a:pPr>
            <a:r>
              <a:rPr lang="en-US" altLang="zh-CN" dirty="0"/>
              <a:t>Length checking: If the length of the signature S is not k octets, output "invalid signature" and stop</a:t>
            </a:r>
          </a:p>
          <a:p>
            <a:pPr marL="457200" indent="-457200">
              <a:buAutoNum type="arabicPeriod"/>
            </a:pPr>
            <a:r>
              <a:rPr lang="en-US" altLang="zh-CN" dirty="0"/>
              <a:t>RSA verification: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dirty="0"/>
              <a:t>s = OS2IP (S)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altLang="zh-CN" dirty="0"/>
              <a:t>m = RSAVP1 ((n, e), s) </a:t>
            </a:r>
          </a:p>
          <a:p>
            <a:pPr lvl="1"/>
            <a:r>
              <a:rPr lang="en-US" altLang="zh-CN" dirty="0"/>
              <a:t>If RSAVP1 outputs "signature representative out of range", output "invalid signature" and stop</a:t>
            </a:r>
            <a:endParaRPr lang="pt-BR" altLang="zh-CN" dirty="0"/>
          </a:p>
          <a:p>
            <a:pPr marL="914400" lvl="1" indent="-457200">
              <a:buFont typeface="+mj-lt"/>
              <a:buAutoNum type="alphaLcParenR" startAt="3"/>
            </a:pPr>
            <a:r>
              <a:rPr lang="en-US" altLang="zh-CN" dirty="0"/>
              <a:t>EM = I2OSP (m, k)</a:t>
            </a:r>
          </a:p>
          <a:p>
            <a:pPr lvl="1"/>
            <a:r>
              <a:rPr lang="en-US" altLang="zh-CN" dirty="0"/>
              <a:t>If I2OSP outputs "integer too large", output "invalid signature" and stop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79831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>
            <a:normAutofit/>
          </a:bodyPr>
          <a:lstStyle/>
          <a:p>
            <a:r>
              <a:rPr lang="en-US" altLang="zh-CN" dirty="0"/>
              <a:t>RSASSA-PKCS1-v1_5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zh-CN" dirty="0"/>
              <a:t>EMSA-PKCS1-v1_5 encoding:</a:t>
            </a:r>
          </a:p>
          <a:p>
            <a:pPr marL="0" indent="0">
              <a:buNone/>
            </a:pPr>
            <a:r>
              <a:rPr lang="en-US" altLang="zh-CN" dirty="0"/>
              <a:t>EM’ = EMSA-PKCS1-V1_5-ENCODE (M, k)</a:t>
            </a:r>
          </a:p>
          <a:p>
            <a:pPr lvl="1"/>
            <a:r>
              <a:rPr lang="en-US" altLang="zh-CN" dirty="0"/>
              <a:t>If the encoding operation outputs "message too long", output "message too long" and stop; </a:t>
            </a:r>
          </a:p>
          <a:p>
            <a:pPr lvl="1"/>
            <a:r>
              <a:rPr lang="en-US" altLang="zh-CN" dirty="0"/>
              <a:t>If the encoding operation outputs "intended encoded message length too short", output "RSA modulus too short" and stop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zh-CN" dirty="0"/>
              <a:t>Compare the encoded message EM and the second encoded message EM’</a:t>
            </a:r>
          </a:p>
          <a:p>
            <a:pPr lvl="1"/>
            <a:r>
              <a:rPr lang="en-US" altLang="zh-CN" dirty="0"/>
              <a:t> If they are the same, output "valid signature“</a:t>
            </a:r>
          </a:p>
          <a:p>
            <a:pPr lvl="1"/>
            <a:r>
              <a:rPr lang="en-US" altLang="zh-CN" dirty="0"/>
              <a:t> otherwise, output "invalid signature"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968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>
            <a:normAutofit/>
          </a:bodyPr>
          <a:lstStyle/>
          <a:p>
            <a:r>
              <a:rPr lang="en-US" altLang="zh-CN" dirty="0"/>
              <a:t>EMSA-PKCS1-v1_5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EMSA-PKCS1-v1_5-ENCODE (M, </a:t>
            </a:r>
            <a:r>
              <a:rPr lang="en-US" altLang="zh-CN" dirty="0" err="1"/>
              <a:t>emLen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Option: Hash hash function (</a:t>
            </a:r>
            <a:r>
              <a:rPr lang="en-US" altLang="zh-CN" dirty="0" err="1"/>
              <a:t>hLen</a:t>
            </a:r>
            <a:r>
              <a:rPr lang="en-US" altLang="zh-CN" dirty="0"/>
              <a:t> denotes the length in octets of the hash function output)</a:t>
            </a:r>
          </a:p>
          <a:p>
            <a:pPr marL="0" indent="0">
              <a:buNone/>
            </a:pPr>
            <a:r>
              <a:rPr lang="en-US" altLang="zh-CN" dirty="0"/>
              <a:t>Input:</a:t>
            </a:r>
          </a:p>
          <a:p>
            <a:pPr lvl="1"/>
            <a:r>
              <a:rPr lang="en-US" altLang="zh-CN" dirty="0"/>
              <a:t>M message to be encoded</a:t>
            </a:r>
          </a:p>
          <a:p>
            <a:pPr lvl="1"/>
            <a:r>
              <a:rPr lang="en-US" altLang="zh-CN" dirty="0" err="1"/>
              <a:t>emLen</a:t>
            </a:r>
            <a:r>
              <a:rPr lang="en-US" altLang="zh-CN" dirty="0"/>
              <a:t> intended length in octets of the encoded message, at least </a:t>
            </a:r>
            <a:r>
              <a:rPr lang="en-US" altLang="zh-CN" dirty="0" err="1"/>
              <a:t>tLen</a:t>
            </a:r>
            <a:r>
              <a:rPr lang="en-US" altLang="zh-CN" dirty="0"/>
              <a:t> + 11, where </a:t>
            </a:r>
            <a:r>
              <a:rPr lang="en-US" altLang="zh-CN" dirty="0" err="1"/>
              <a:t>tLen</a:t>
            </a:r>
            <a:r>
              <a:rPr lang="en-US" altLang="zh-CN" dirty="0"/>
              <a:t> is the octet length of the Distinguished Encoding Rules (DER) encoding T of a certain value computed during the encoding operation</a:t>
            </a:r>
          </a:p>
          <a:p>
            <a:pPr marL="0" indent="0">
              <a:buNone/>
            </a:pPr>
            <a:r>
              <a:rPr lang="en-US" altLang="zh-CN" dirty="0"/>
              <a:t>Output:</a:t>
            </a:r>
          </a:p>
          <a:p>
            <a:pPr lvl="1"/>
            <a:r>
              <a:rPr lang="en-US" altLang="zh-CN" dirty="0"/>
              <a:t>EM encoded message, an octet string of length </a:t>
            </a:r>
            <a:r>
              <a:rPr lang="en-US" altLang="zh-CN" dirty="0" err="1"/>
              <a:t>emLen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Errors: "message too long"; "intended encoded message length too short"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7376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>
            <a:normAutofit/>
          </a:bodyPr>
          <a:lstStyle/>
          <a:p>
            <a:r>
              <a:rPr lang="en-US" altLang="zh-CN" dirty="0"/>
              <a:t>EMSA-PKCS1-v1_5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/>
          </a:bodyPr>
          <a:lstStyle/>
          <a:p>
            <a:r>
              <a:rPr lang="en-US" altLang="zh-CN" dirty="0"/>
              <a:t>Steps:</a:t>
            </a:r>
          </a:p>
          <a:p>
            <a:pPr marL="457200" indent="-457200">
              <a:buAutoNum type="arabicPeriod"/>
            </a:pPr>
            <a:r>
              <a:rPr lang="en-US" altLang="zh-CN" dirty="0"/>
              <a:t>H = Hash(M)</a:t>
            </a:r>
          </a:p>
          <a:p>
            <a:pPr lvl="1"/>
            <a:r>
              <a:rPr lang="en-US" altLang="zh-CN" dirty="0"/>
              <a:t>If the hash function outputs "message too long", output "message too long" and stop</a:t>
            </a:r>
          </a:p>
          <a:p>
            <a:pPr marL="457200" indent="-457200">
              <a:buAutoNum type="arabicPeriod"/>
            </a:pPr>
            <a:r>
              <a:rPr lang="en-US" altLang="zh-CN" dirty="0"/>
              <a:t>Encode the algorithm ID for the hash function and the hash value into an ASN.1 value of type </a:t>
            </a:r>
            <a:r>
              <a:rPr lang="en-US" altLang="zh-CN" dirty="0" err="1"/>
              <a:t>DigestInfo</a:t>
            </a:r>
            <a:r>
              <a:rPr lang="en-US" altLang="zh-CN" dirty="0"/>
              <a:t> with the DER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0505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>
            <a:normAutofit/>
          </a:bodyPr>
          <a:lstStyle/>
          <a:p>
            <a:r>
              <a:rPr lang="en-US" altLang="zh-CN" dirty="0"/>
              <a:t>EMSA-PKCS1-v1_5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where the type </a:t>
            </a:r>
            <a:r>
              <a:rPr lang="en-US" altLang="zh-CN" dirty="0" err="1"/>
              <a:t>DigestInfo</a:t>
            </a:r>
            <a:r>
              <a:rPr lang="en-US" altLang="zh-CN" dirty="0"/>
              <a:t> is:</a:t>
            </a:r>
          </a:p>
          <a:p>
            <a:pPr marL="0" indent="0">
              <a:buNone/>
            </a:pPr>
            <a:r>
              <a:rPr lang="en-US" altLang="zh-CN" dirty="0"/>
              <a:t> 		</a:t>
            </a:r>
            <a:r>
              <a:rPr lang="en-US" altLang="zh-CN" dirty="0" err="1"/>
              <a:t>DigestInfo</a:t>
            </a:r>
            <a:r>
              <a:rPr lang="en-US" altLang="zh-CN" dirty="0"/>
              <a:t> = </a:t>
            </a:r>
            <a:r>
              <a:rPr lang="en-US" altLang="zh-CN" dirty="0" err="1"/>
              <a:t>Hash_Id_String</a:t>
            </a:r>
            <a:r>
              <a:rPr lang="en-US" altLang="zh-CN" dirty="0"/>
              <a:t> || H</a:t>
            </a:r>
          </a:p>
          <a:p>
            <a:pPr lvl="1"/>
            <a:r>
              <a:rPr lang="en-US" altLang="zh-CN" dirty="0"/>
              <a:t>The first field identifies the hash function</a:t>
            </a:r>
          </a:p>
          <a:p>
            <a:pPr lvl="1"/>
            <a:r>
              <a:rPr lang="en-US" altLang="zh-CN" dirty="0"/>
              <a:t>the second contains the hash value H</a:t>
            </a:r>
          </a:p>
          <a:p>
            <a:pPr marL="0" indent="0">
              <a:buNone/>
            </a:pPr>
            <a:r>
              <a:rPr lang="en-US" altLang="zh-CN" dirty="0"/>
              <a:t>T be the DER encoding of the </a:t>
            </a:r>
            <a:r>
              <a:rPr lang="en-US" altLang="zh-CN" dirty="0" err="1"/>
              <a:t>DigestInfo</a:t>
            </a:r>
            <a:r>
              <a:rPr lang="en-US" altLang="zh-CN" dirty="0"/>
              <a:t> value </a:t>
            </a:r>
          </a:p>
          <a:p>
            <a:pPr marL="0" indent="0">
              <a:buNone/>
            </a:pPr>
            <a:r>
              <a:rPr lang="en-US" altLang="zh-CN" dirty="0" err="1"/>
              <a:t>tLen</a:t>
            </a:r>
            <a:r>
              <a:rPr lang="en-US" altLang="zh-CN" dirty="0"/>
              <a:t> = </a:t>
            </a:r>
            <a:r>
              <a:rPr lang="en-US" altLang="zh-CN" dirty="0" err="1"/>
              <a:t>len</a:t>
            </a:r>
            <a:r>
              <a:rPr lang="en-US" altLang="zh-CN" dirty="0"/>
              <a:t>(T)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87946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>
            <a:normAutofit/>
          </a:bodyPr>
          <a:lstStyle/>
          <a:p>
            <a:r>
              <a:rPr lang="en-US" altLang="zh-CN" dirty="0"/>
              <a:t>EMSA-PKCS1-v1_5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zh-CN" dirty="0"/>
              <a:t>If </a:t>
            </a:r>
            <a:r>
              <a:rPr lang="en-US" altLang="zh-CN" dirty="0" err="1"/>
              <a:t>emLen</a:t>
            </a:r>
            <a:r>
              <a:rPr lang="en-US" altLang="zh-CN" dirty="0"/>
              <a:t> &lt; </a:t>
            </a:r>
            <a:r>
              <a:rPr lang="en-US" altLang="zh-CN" dirty="0" err="1"/>
              <a:t>tLen</a:t>
            </a:r>
            <a:r>
              <a:rPr lang="en-US" altLang="zh-CN" dirty="0"/>
              <a:t> + 11, output "intended encoded message length too short" and stop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zh-CN" dirty="0"/>
              <a:t>Generate an octet string PS consisting of </a:t>
            </a:r>
            <a:r>
              <a:rPr lang="en-US" altLang="zh-CN" dirty="0" err="1"/>
              <a:t>emLen</a:t>
            </a:r>
            <a:r>
              <a:rPr lang="en-US" altLang="zh-CN" dirty="0"/>
              <a:t> - </a:t>
            </a:r>
            <a:r>
              <a:rPr lang="en-US" altLang="zh-CN" dirty="0" err="1"/>
              <a:t>tLen</a:t>
            </a:r>
            <a:r>
              <a:rPr lang="en-US" altLang="zh-CN" dirty="0"/>
              <a:t> – 3 octets with hexadecimal value 0xff. The length of PS will be at least 8 octets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zh-CN" dirty="0"/>
              <a:t>Concatenate PS, the DER encoding T, and other padding to form the encoded message EM as: EM = 0x00 || 0x01 || PS || 0x00 || T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zh-CN" dirty="0"/>
              <a:t>Output EM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97439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zh-CN" altLang="en-US" dirty="0"/>
              <a:t>一键三连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96D44D42-5DCC-492D-ACF0-6A987AB06AC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93" y="1553592"/>
            <a:ext cx="6961245" cy="423760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6A24855-0AF3-4FB5-9405-58F75D47B04C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8758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761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en-US" altLang="zh-CN" dirty="0"/>
              <a:t>PKCS#1 v2.2 – </a:t>
            </a:r>
            <a:r>
              <a:rPr lang="zh-CN" altLang="en-US" dirty="0"/>
              <a:t>符号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模数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的质因子，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 = p*q</a:t>
            </a:r>
          </a:p>
          <a:p>
            <a:pPr marL="0" indent="0">
              <a:buNone/>
            </a:pPr>
            <a:r>
              <a:rPr lang="el-GR" altLang="zh-CN" dirty="0">
                <a:latin typeface="Arial" panose="020B0604020202020204" pitchFamily="34" charset="0"/>
                <a:cs typeface="Arial" panose="020B0604020202020204" pitchFamily="34" charset="0"/>
              </a:rPr>
              <a:t>φ(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n): </a:t>
            </a:r>
            <a:r>
              <a:rPr lang="el-GR" altLang="zh-CN" dirty="0">
                <a:latin typeface="Arial" panose="020B0604020202020204" pitchFamily="34" charset="0"/>
                <a:cs typeface="Arial" panose="020B0604020202020204" pitchFamily="34" charset="0"/>
              </a:rPr>
              <a:t>φ(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n) = (p-1)*(q-1)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e: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公钥指数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3≤ e ≤ (n−1), GCD(e,</a:t>
            </a:r>
            <a:r>
              <a:rPr lang="el-GR" altLang="zh-CN" dirty="0">
                <a:latin typeface="Arial" panose="020B0604020202020204" pitchFamily="34" charset="0"/>
                <a:cs typeface="Arial" panose="020B0604020202020204" pitchFamily="34" charset="0"/>
              </a:rPr>
              <a:t> φ(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n))=1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d: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私钥指数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e⋅d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≡ 1mod </a:t>
            </a:r>
            <a:r>
              <a:rPr lang="el-GR" altLang="zh-CN" dirty="0">
                <a:latin typeface="Arial" panose="020B0604020202020204" pitchFamily="34" charset="0"/>
                <a:cs typeface="Arial" panose="020B0604020202020204" pitchFamily="34" charset="0"/>
              </a:rPr>
              <a:t>φ(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n)</a:t>
            </a:r>
          </a:p>
          <a:p>
            <a:pPr marL="0" indent="0">
              <a:buNone/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CRT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指数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e⋅dP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≡ 1mod (p−1);</a:t>
            </a:r>
          </a:p>
          <a:p>
            <a:pPr marL="0" indent="0">
              <a:buNone/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dQ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q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CRT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指数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e⋅dQ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≡ 1mod (q−1);</a:t>
            </a:r>
          </a:p>
          <a:p>
            <a:pPr marL="0" indent="0">
              <a:buNone/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qInv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CRT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系数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q⋅qInv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≡1mod p, 0&lt;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qInv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&lt;p;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F32AFF-CD22-4C1C-A58F-53953F444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PingFang SC"/>
              </a:rPr>
              <a:t>密文的整数表示, 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in"/>
              </a:rPr>
              <a:t>0≤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th-italic"/>
              </a:rPr>
              <a:t>c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in"/>
              </a:rPr>
              <a:t>≤(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in"/>
              </a:rPr>
              <a:t>−1)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1942F0-AD05-4A82-808A-94C61975E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PingFang SC"/>
              </a:rPr>
              <a:t>密文的整数表示, 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in"/>
              </a:rPr>
              <a:t>0≤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th-italic"/>
              </a:rPr>
              <a:t>c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in"/>
              </a:rPr>
              <a:t>≤(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in"/>
              </a:rPr>
              <a:t>−1)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DA2CFB8-FD41-451D-8850-1A68C1296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PingFang SC"/>
              </a:rPr>
              <a:t>密文的整数表示, 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in"/>
              </a:rPr>
              <a:t>0≤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th-italic"/>
              </a:rPr>
              <a:t>c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in"/>
              </a:rPr>
              <a:t>≤(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in"/>
              </a:rPr>
              <a:t>−1)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63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en-US" altLang="zh-CN" dirty="0"/>
              <a:t>PKCS#1 v2.2 – </a:t>
            </a:r>
            <a:r>
              <a:rPr lang="zh-CN" altLang="en-US" dirty="0"/>
              <a:t>符号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M: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消息的八位串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每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位一组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字符串表示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m: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消息的整数表示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0≤m≤(n−1) 	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C: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密文的八位串字符串表示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c: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密文的整数表示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0≤c≤(n−1)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S: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签名的八位串字符串表示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s: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签名的整数表示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0≤s≤(n−1)</a:t>
            </a:r>
          </a:p>
          <a:p>
            <a:pPr marL="0" indent="0"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F32AFF-CD22-4C1C-A58F-53953F444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PingFang SC"/>
              </a:rPr>
              <a:t>密文的整数表示, 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in"/>
              </a:rPr>
              <a:t>0≤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th-italic"/>
              </a:rPr>
              <a:t>c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in"/>
              </a:rPr>
              <a:t>≤(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in"/>
              </a:rPr>
              <a:t>−1)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1942F0-AD05-4A82-808A-94C61975E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PingFang SC"/>
              </a:rPr>
              <a:t>密文的整数表示, 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in"/>
              </a:rPr>
              <a:t>0≤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th-italic"/>
              </a:rPr>
              <a:t>c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in"/>
              </a:rPr>
              <a:t>≤(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in"/>
              </a:rPr>
              <a:t>−1)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DA2CFB8-FD41-451D-8850-1A68C1296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PingFang SC"/>
              </a:rPr>
              <a:t>密文的整数表示, 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in"/>
              </a:rPr>
              <a:t>0≤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th-italic"/>
              </a:rPr>
              <a:t>c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in"/>
              </a:rPr>
              <a:t>≤(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in"/>
              </a:rPr>
              <a:t>−1)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24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en-US" altLang="zh-CN" dirty="0"/>
              <a:t>PKCS#1 v2.2 – </a:t>
            </a:r>
            <a:r>
              <a:rPr lang="zh-CN" altLang="en-US" dirty="0"/>
              <a:t>符号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EM: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经过一定编码规则的消息串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八进制八位串字符串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a||b: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表示将字符串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拼接在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后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(X):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表示计算八位串的长度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即字节长度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truncate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(X):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表示取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的最左边的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个字节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如果不足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个字节则在最高位填充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补齐到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个字节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  <a:blipFill>
                <a:blip r:embed="rId2"/>
                <a:stretch>
                  <a:fillRect l="-923" t="-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F32AFF-CD22-4C1C-A58F-53953F444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PingFang SC"/>
              </a:rPr>
              <a:t>密文的整数表示, 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in"/>
              </a:rPr>
              <a:t>0≤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th-italic"/>
              </a:rPr>
              <a:t>c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in"/>
              </a:rPr>
              <a:t>≤(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in"/>
              </a:rPr>
              <a:t>−1)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1942F0-AD05-4A82-808A-94C61975E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PingFang SC"/>
              </a:rPr>
              <a:t>密文的整数表示, 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in"/>
              </a:rPr>
              <a:t>0≤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th-italic"/>
              </a:rPr>
              <a:t>c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in"/>
              </a:rPr>
              <a:t>≤(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in"/>
              </a:rPr>
              <a:t>−1)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DA2CFB8-FD41-451D-8850-1A68C1296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PingFang SC"/>
              </a:rPr>
              <a:t>密文的整数表示, 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in"/>
              </a:rPr>
              <a:t>0≤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th-italic"/>
              </a:rPr>
              <a:t>c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in"/>
              </a:rPr>
              <a:t>≤(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MathJax_Main"/>
              </a:rPr>
              <a:t>−1)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06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/>
          <a:lstStyle/>
          <a:p>
            <a:r>
              <a:rPr lang="en-US" altLang="zh-CN" dirty="0"/>
              <a:t>PKCS#1 v2.2 – </a:t>
            </a:r>
            <a:r>
              <a:rPr lang="zh-CN" altLang="en-US" dirty="0"/>
              <a:t>密钥表示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EC13B-BCBD-450C-848C-DA9A252D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592"/>
            <a:ext cx="9905999" cy="4237609"/>
          </a:xfrm>
        </p:spPr>
        <p:txBody>
          <a:bodyPr/>
          <a:lstStyle/>
          <a:p>
            <a:r>
              <a:rPr lang="zh-CN" altLang="en-US" dirty="0"/>
              <a:t>公钥的表示：</a:t>
            </a:r>
            <a:r>
              <a:rPr lang="en-US" altLang="zh-CN" dirty="0"/>
              <a:t>(n, e)  </a:t>
            </a:r>
            <a:r>
              <a:rPr lang="zh-CN" altLang="en-US" dirty="0"/>
              <a:t>一般取</a:t>
            </a:r>
            <a:r>
              <a:rPr lang="en-US" altLang="zh-CN" dirty="0"/>
              <a:t>e = 65537</a:t>
            </a:r>
          </a:p>
          <a:p>
            <a:endParaRPr lang="en-US" altLang="zh-CN" dirty="0"/>
          </a:p>
          <a:p>
            <a:r>
              <a:rPr lang="zh-CN" altLang="en-US" dirty="0"/>
              <a:t>私钥的表示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(n, d) </a:t>
            </a:r>
          </a:p>
          <a:p>
            <a:r>
              <a:rPr lang="zh-CN" altLang="en-US" dirty="0"/>
              <a:t>私钥的表示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(p, q, </a:t>
            </a:r>
            <a:r>
              <a:rPr lang="en-US" altLang="zh-CN" dirty="0" err="1"/>
              <a:t>dP</a:t>
            </a:r>
            <a:r>
              <a:rPr lang="en-US" altLang="zh-CN" dirty="0"/>
              <a:t>, </a:t>
            </a:r>
            <a:r>
              <a:rPr lang="en-US" altLang="zh-CN" dirty="0" err="1"/>
              <a:t>dQ</a:t>
            </a:r>
            <a:r>
              <a:rPr lang="en-US" altLang="zh-CN" dirty="0"/>
              <a:t>, </a:t>
            </a:r>
            <a:r>
              <a:rPr lang="en-US" altLang="zh-CN" dirty="0" err="1"/>
              <a:t>qInv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092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>
            <a:normAutofit/>
          </a:bodyPr>
          <a:lstStyle/>
          <a:p>
            <a:r>
              <a:rPr lang="en-US" altLang="zh-CN" dirty="0"/>
              <a:t>PKCS#1 v2.2 - </a:t>
            </a:r>
            <a:r>
              <a:rPr lang="zh-CN" altLang="en-US" dirty="0"/>
              <a:t>数据转换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I2OSP: </a:t>
                </a:r>
                <a:r>
                  <a:rPr lang="zh-CN" altLang="en-US" dirty="0"/>
                  <a:t>整数转为八位串字符串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记有大整数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8∗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>, N = </a:t>
                </a:r>
                <a:r>
                  <a:rPr lang="en-US" altLang="zh-CN" dirty="0" err="1"/>
                  <a:t>len</a:t>
                </a:r>
                <a:r>
                  <a:rPr lang="en-US" altLang="zh-CN" dirty="0"/>
                  <a:t>(x),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则对应的八位串字符串为</a:t>
                </a:r>
                <a:r>
                  <a:rPr lang="en-US" altLang="zh-CN" dirty="0"/>
                  <a:t>: X=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||…|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OS2IP: </a:t>
                </a:r>
                <a:r>
                  <a:rPr lang="zh-CN" altLang="en-US" dirty="0"/>
                  <a:t>八位串字符串转为整数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记有八位串字符串为</a:t>
                </a:r>
                <a:r>
                  <a:rPr lang="en-US" altLang="zh-CN" dirty="0"/>
                  <a:t>X=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||…|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则对于的大整数为：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8∗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>, N = </a:t>
                </a:r>
                <a:r>
                  <a:rPr lang="en-US" altLang="zh-CN" dirty="0" err="1"/>
                  <a:t>len</a:t>
                </a:r>
                <a:r>
                  <a:rPr lang="en-US" altLang="zh-CN" dirty="0"/>
                  <a:t>(x)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  <a:blipFill>
                <a:blip r:embed="rId2"/>
                <a:stretch>
                  <a:fillRect l="-1231" t="-2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520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>
            <a:normAutofit/>
          </a:bodyPr>
          <a:lstStyle/>
          <a:p>
            <a:r>
              <a:rPr lang="en-US" altLang="zh-CN" dirty="0"/>
              <a:t>PKCS#1 v2.2 - </a:t>
            </a:r>
            <a:r>
              <a:rPr lang="zh-CN" altLang="en-US" dirty="0"/>
              <a:t>密码学原语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加密</a:t>
                </a:r>
                <a:r>
                  <a:rPr lang="en-US" altLang="zh-CN" dirty="0"/>
                  <a:t>RSAEP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解密</a:t>
                </a:r>
                <a:r>
                  <a:rPr lang="en-US" altLang="zh-CN" dirty="0"/>
                  <a:t>RSADP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种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私钥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第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种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私钥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h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)*</a:t>
                </a:r>
                <a:r>
                  <a:rPr lang="en-US" altLang="zh-CN" dirty="0" err="1"/>
                  <a:t>qInv</a:t>
                </a:r>
                <a:r>
                  <a:rPr lang="en-US" altLang="zh-CN" dirty="0"/>
                  <a:t> mod p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m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altLang="zh-CN" dirty="0"/>
                  <a:t>*h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  <a:blipFill>
                <a:blip r:embed="rId2"/>
                <a:stretch>
                  <a:fillRect l="-1231" t="-2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493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C785-6203-4677-BFF2-9CF275DC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074"/>
          </a:xfrm>
        </p:spPr>
        <p:txBody>
          <a:bodyPr>
            <a:normAutofit/>
          </a:bodyPr>
          <a:lstStyle/>
          <a:p>
            <a:r>
              <a:rPr lang="en-US" altLang="zh-CN" dirty="0"/>
              <a:t>PKCS#1 v2.2 - </a:t>
            </a:r>
            <a:r>
              <a:rPr lang="zh-CN" altLang="en-US" dirty="0"/>
              <a:t>密码学原语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签名</a:t>
                </a:r>
                <a:r>
                  <a:rPr lang="en-US" altLang="zh-CN" dirty="0"/>
                  <a:t>RSASP1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种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私钥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第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种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私钥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h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)*</a:t>
                </a:r>
                <a:r>
                  <a:rPr lang="en-US" altLang="zh-CN" dirty="0" err="1"/>
                  <a:t>qInv</a:t>
                </a:r>
                <a:r>
                  <a:rPr lang="en-US" altLang="zh-CN" dirty="0"/>
                  <a:t> mod p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altLang="zh-CN" dirty="0"/>
                  <a:t>*h</a:t>
                </a:r>
              </a:p>
              <a:p>
                <a:r>
                  <a:rPr lang="zh-CN" altLang="en-US" dirty="0"/>
                  <a:t>验证</a:t>
                </a:r>
                <a:r>
                  <a:rPr lang="en-US" altLang="zh-CN" dirty="0"/>
                  <a:t>RSAVP1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3EC13B-BCBD-450C-848C-DA9A252D7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3592"/>
                <a:ext cx="9905999" cy="4237609"/>
              </a:xfrm>
              <a:blipFill>
                <a:blip r:embed="rId2"/>
                <a:stretch>
                  <a:fillRect l="-1231" t="-2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ED8AB85-22E5-46C4-86D8-13218C0239CE}"/>
              </a:ext>
            </a:extLst>
          </p:cNvPr>
          <p:cNvSpPr/>
          <p:nvPr/>
        </p:nvSpPr>
        <p:spPr>
          <a:xfrm flipV="1">
            <a:off x="1141412" y="1339198"/>
            <a:ext cx="10198964" cy="4571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42311B-A0A1-4DD1-BB98-5EE06A034116}"/>
              </a:ext>
            </a:extLst>
          </p:cNvPr>
          <p:cNvSpPr/>
          <p:nvPr/>
        </p:nvSpPr>
        <p:spPr>
          <a:xfrm>
            <a:off x="7235304" y="5875986"/>
            <a:ext cx="4105072" cy="89812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</a:t>
            </a:r>
            <a:r>
              <a:rPr lang="zh-CN" altLang="en-US" sz="4000" dirty="0"/>
              <a:t>站：芯片人阿伟</a:t>
            </a:r>
            <a:endParaRPr lang="en-US" altLang="zh-CN" sz="4000" dirty="0"/>
          </a:p>
          <a:p>
            <a:pPr algn="ctr"/>
            <a:r>
              <a:rPr lang="en-US" altLang="zh-CN" sz="2000" dirty="0"/>
              <a:t>https://space.bilibili.com/243180540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93551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4596</TotalTime>
  <Words>2303</Words>
  <Application>Microsoft Office PowerPoint</Application>
  <PresentationFormat>宽屏</PresentationFormat>
  <Paragraphs>243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MathJax_Main</vt:lpstr>
      <vt:lpstr>MathJax_Math-italic</vt:lpstr>
      <vt:lpstr>PingFang SC</vt:lpstr>
      <vt:lpstr>宋体</vt:lpstr>
      <vt:lpstr>Arial</vt:lpstr>
      <vt:lpstr>Cambria Math</vt:lpstr>
      <vt:lpstr>Trebuchet MS</vt:lpstr>
      <vt:lpstr>Tw Cen MT</vt:lpstr>
      <vt:lpstr>电路</vt:lpstr>
      <vt:lpstr>RSA原理与Python3实现</vt:lpstr>
      <vt:lpstr>RSA编解码标准</vt:lpstr>
      <vt:lpstr>PKCS#1 v2.2 – 符号</vt:lpstr>
      <vt:lpstr>PKCS#1 v2.2 – 符号</vt:lpstr>
      <vt:lpstr>PKCS#1 v2.2 – 符号</vt:lpstr>
      <vt:lpstr>PKCS#1 v2.2 – 密钥表示</vt:lpstr>
      <vt:lpstr>PKCS#1 v2.2 - 数据转换</vt:lpstr>
      <vt:lpstr>PKCS#1 v2.2 - 密码学原语</vt:lpstr>
      <vt:lpstr>PKCS#1 v2.2 - 密码学原语</vt:lpstr>
      <vt:lpstr>PKCS#1 v2.2 – 加密方案</vt:lpstr>
      <vt:lpstr>RSAES-PKCS1-v1_5</vt:lpstr>
      <vt:lpstr>RSAES-PKCS1-v1_5</vt:lpstr>
      <vt:lpstr>RSAES-PKCS1-v1_5</vt:lpstr>
      <vt:lpstr>RSAES-PKCS1-v1_5</vt:lpstr>
      <vt:lpstr>RSAES-PKCS1-v1_5</vt:lpstr>
      <vt:lpstr>RSAES-PKCS1-v1_5</vt:lpstr>
      <vt:lpstr>PKCS#1 v2.2 – 签名方案</vt:lpstr>
      <vt:lpstr>RSASSA-PKCS1-v1_5</vt:lpstr>
      <vt:lpstr>RSASSA-PKCS1-v1_5</vt:lpstr>
      <vt:lpstr>RSASSA-PKCS1-v1_5</vt:lpstr>
      <vt:lpstr>RSASSA-PKCS1-v1_5</vt:lpstr>
      <vt:lpstr>RSASSA-PKCS1-v1_5</vt:lpstr>
      <vt:lpstr>EMSA-PKCS1-v1_5</vt:lpstr>
      <vt:lpstr>EMSA-PKCS1-v1_5</vt:lpstr>
      <vt:lpstr>EMSA-PKCS1-v1_5</vt:lpstr>
      <vt:lpstr>EMSA-PKCS1-v1_5</vt:lpstr>
      <vt:lpstr>一键三连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RSA原理与Python3实现</dc:title>
  <dc:creator>admin</dc:creator>
  <cp:lastModifiedBy>admin</cp:lastModifiedBy>
  <cp:revision>764</cp:revision>
  <dcterms:created xsi:type="dcterms:W3CDTF">2022-01-22T02:00:44Z</dcterms:created>
  <dcterms:modified xsi:type="dcterms:W3CDTF">2022-01-29T04:31:00Z</dcterms:modified>
</cp:coreProperties>
</file>