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751" r:id="rId3"/>
    <p:sldId id="746" r:id="rId4"/>
    <p:sldId id="753" r:id="rId5"/>
    <p:sldId id="754" r:id="rId6"/>
  </p:sldIdLst>
  <p:sldSz cx="9906000" cy="6858000" type="A4"/>
  <p:notesSz cx="9588500" cy="73025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FFEA00"/>
    <a:srgbClr val="E14406"/>
    <a:srgbClr val="0070C0"/>
    <a:srgbClr val="C00000"/>
    <a:srgbClr val="B2D2DE"/>
    <a:srgbClr val="A1BEC9"/>
    <a:srgbClr val="78CA50"/>
    <a:srgbClr val="00A9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94078"/>
  </p:normalViewPr>
  <p:slideViewPr>
    <p:cSldViewPr snapToGrid="0" showGuides="1">
      <p:cViewPr varScale="1">
        <p:scale>
          <a:sx n="82" d="100"/>
          <a:sy n="82" d="100"/>
        </p:scale>
        <p:origin x="-1306" y="-82"/>
      </p:cViewPr>
      <p:guideLst>
        <p:guide orient="horz" pos="222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57825" y="0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61188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57825" y="6961188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/>
          <a:p>
            <a:pPr lvl="0" algn="r" defTabSz="901700"/>
            <a:fld id="{9A0DB2DC-4C9A-4742-B13C-FB6460FD3503}" type="slidenum">
              <a:rPr lang="en-GB" altLang="zh-CN" dirty="0">
                <a:ea typeface="宋体" panose="02010600030101010101" pitchFamily="2" charset="-122"/>
              </a:rPr>
              <a:pPr lvl="0" algn="r" defTabSz="901700"/>
              <a:t>‹#›</a:t>
            </a:fld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4013" y="0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17813" y="547688"/>
            <a:ext cx="3952875" cy="273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68688"/>
            <a:ext cx="7032625" cy="328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7375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4013" y="6937375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/>
          <a:p>
            <a:pPr lvl="0" algn="r" defTabSz="901700"/>
            <a:fld id="{9A0DB2DC-4C9A-4742-B13C-FB6460FD3503}" type="slidenum">
              <a:rPr lang="de-DE" altLang="de-DE" b="0" dirty="0">
                <a:solidFill>
                  <a:schemeClr val="tx1"/>
                </a:solidFill>
                <a:ea typeface="宋体" panose="02010600030101010101" pitchFamily="2" charset="-122"/>
              </a:rPr>
              <a:pPr lvl="0" algn="r" defTabSz="901700"/>
              <a:t>‹#›</a:t>
            </a:fld>
            <a:endParaRPr lang="de-DE" altLang="de-DE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0075" tIns="45038" rIns="90075" bIns="45038" anchor="t"/>
          <a:lstStyle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lstStyle/>
          <a:p>
            <a:pPr lvl="0" algn="r" defTabSz="901700"/>
            <a:fld id="{9A0DB2DC-4C9A-4742-B13C-FB6460FD3503}" type="slidenum">
              <a:rPr lang="de-DE" altLang="de-DE" b="0" dirty="0">
                <a:solidFill>
                  <a:schemeClr val="tx1"/>
                </a:solidFill>
                <a:ea typeface="宋体" panose="02010600030101010101" pitchFamily="2" charset="-122"/>
              </a:rPr>
              <a:pPr lvl="0" algn="r" defTabSz="901700"/>
              <a:t>0</a:t>
            </a:fld>
            <a:endParaRPr lang="de-DE" altLang="de-DE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625475" y="6416675"/>
            <a:ext cx="8924925" cy="2587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zh-CN" altLang="en-US" sz="1100" b="0" dirty="0">
                <a:solidFill>
                  <a:srgbClr val="4D4D4D"/>
                </a:solidFill>
                <a:ea typeface="宋体" panose="02010600030101010101" pitchFamily="2" charset="-122"/>
              </a:rPr>
              <a:t>© </a:t>
            </a:r>
            <a:r>
              <a:rPr lang="en-US" altLang="zh-CN" sz="1100" b="0" dirty="0">
                <a:solidFill>
                  <a:srgbClr val="4D4D4D"/>
                </a:solidFill>
                <a:ea typeface="黑体" panose="02010609060101010101" pitchFamily="49" charset="-122"/>
              </a:rPr>
              <a:t>Biochem Group</a:t>
            </a:r>
            <a:r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  <a:t> 2008                                                                                                                                                        2008 Annual Report  </a:t>
            </a:r>
            <a:fld id="{9A0DB2DC-4C9A-4742-B13C-FB6460FD3503}" type="slidenum"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127" name="Rectangle 5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9300" y="1931988"/>
            <a:ext cx="7739063" cy="596900"/>
          </a:xfrm>
        </p:spPr>
        <p:txBody>
          <a:bodyPr>
            <a:spAutoFit/>
          </a:bodyPr>
          <a:lstStyle>
            <a:lvl1pPr defTabSz="-635">
              <a:tabLst>
                <a:tab pos="571500" algn="l"/>
              </a:tabLst>
              <a:defRPr/>
            </a:lvl1pPr>
          </a:lstStyle>
          <a:p>
            <a:r>
              <a:rPr lang="de-DE" altLang="de-DE" dirty="0"/>
              <a:t>A.	Klicken Sie, um das Format des Titel-Masters zu 	bearbeiten.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391400" y="404813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60400" y="6269038"/>
            <a:ext cx="859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pic>
        <p:nvPicPr>
          <p:cNvPr id="3077" name="图片 7" descr="倍肯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67525" y="420688"/>
            <a:ext cx="2747963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12763" y="304800"/>
            <a:ext cx="6275388" cy="636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</p:txBody>
      </p:sp>
      <p:sp>
        <p:nvSpPr>
          <p:cNvPr id="9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R&amp;D        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2423876"/>
            <a:ext cx="8543925" cy="28463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Power Your R&amp;D and Q&amp;C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endParaRPr kumimoji="1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35013" y="1008063"/>
            <a:ext cx="8559800" cy="376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008063"/>
            <a:ext cx="8559800" cy="66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35013" y="1930400"/>
            <a:ext cx="8543925" cy="2846388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391400" y="404813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60400" y="6269038"/>
            <a:ext cx="859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pic>
        <p:nvPicPr>
          <p:cNvPr id="8197" name="图片 7" descr="倍肯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67525" y="420688"/>
            <a:ext cx="2747963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12763" y="304800"/>
            <a:ext cx="6275388" cy="636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</p:txBody>
      </p:sp>
      <p:sp>
        <p:nvSpPr>
          <p:cNvPr id="9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pPr lvl="0"/>
              <a:t>‹#›</a:t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2423876"/>
            <a:ext cx="8543925" cy="28463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1"/>
          <p:cNvSpPr>
            <a:spLocks noGrp="1"/>
          </p:cNvSpPr>
          <p:nvPr>
            <p:ph type="title"/>
          </p:nvPr>
        </p:nvSpPr>
        <p:spPr>
          <a:xfrm>
            <a:off x="735013" y="1008063"/>
            <a:ext cx="8559800" cy="660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de-DE" altLang="de-DE" dirty="0"/>
              <a:t>Klicken Sie, um das Format des Titel-Masters zu bearbeiten.</a:t>
            </a:r>
          </a:p>
        </p:txBody>
      </p:sp>
      <p:sp>
        <p:nvSpPr>
          <p:cNvPr id="1027" name="Rectangle 103"/>
          <p:cNvSpPr>
            <a:spLocks noGrp="1"/>
          </p:cNvSpPr>
          <p:nvPr>
            <p:ph type="body" idx="1"/>
          </p:nvPr>
        </p:nvSpPr>
        <p:spPr>
          <a:xfrm>
            <a:off x="735013" y="1930400"/>
            <a:ext cx="8543925" cy="284638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de-DE" altLang="de-DE" dirty="0"/>
              <a:t>Klicken Sie, um die Textformatierung des Masters zu bearbeiten.</a:t>
            </a:r>
          </a:p>
          <a:p>
            <a:pPr lvl="1"/>
            <a:r>
              <a:rPr lang="de-DE" altLang="de-DE" dirty="0"/>
              <a:t>Ebene 1</a:t>
            </a:r>
          </a:p>
          <a:p>
            <a:pPr lvl="2"/>
            <a:r>
              <a:rPr lang="de-DE" altLang="de-DE" dirty="0"/>
              <a:t>Ebene 2</a:t>
            </a:r>
          </a:p>
          <a:p>
            <a:pPr lvl="3"/>
            <a:r>
              <a:rPr lang="de-DE" altLang="de-DE" dirty="0"/>
              <a:t>Ebene 3</a:t>
            </a:r>
          </a:p>
          <a:p>
            <a:pPr lvl="3"/>
            <a:r>
              <a:rPr lang="de-DE" altLang="de-DE" dirty="0"/>
              <a:t>Ebene 3</a:t>
            </a:r>
          </a:p>
          <a:p>
            <a:pPr lvl="3"/>
            <a:r>
              <a:rPr lang="de-DE" altLang="de-DE" dirty="0"/>
              <a:t>Ebene 3</a:t>
            </a:r>
          </a:p>
          <a:p>
            <a:pPr lvl="1"/>
            <a:r>
              <a:rPr lang="de-DE" altLang="de-DE" dirty="0"/>
              <a:t>Ebene 1</a:t>
            </a:r>
          </a:p>
          <a:p>
            <a:pPr lvl="2"/>
            <a:r>
              <a:rPr lang="de-DE" altLang="de-DE" dirty="0"/>
              <a:t>Ebene 2</a:t>
            </a:r>
          </a:p>
          <a:p>
            <a:pPr lvl="2"/>
            <a:r>
              <a:rPr lang="de-DE" altLang="de-DE" dirty="0"/>
              <a:t>Ebene 2</a:t>
            </a:r>
          </a:p>
          <a:p>
            <a:pPr lvl="1"/>
            <a:r>
              <a:rPr lang="de-DE" altLang="de-DE" dirty="0"/>
              <a:t>Ebene 1</a:t>
            </a:r>
          </a:p>
          <a:p>
            <a:pPr lvl="3"/>
            <a:endParaRPr lang="de-DE" altLang="de-DE" dirty="0"/>
          </a:p>
        </p:txBody>
      </p:sp>
      <p:sp>
        <p:nvSpPr>
          <p:cNvPr id="1028" name="Line 279"/>
          <p:cNvSpPr>
            <a:spLocks noChangeShapeType="1"/>
          </p:cNvSpPr>
          <p:nvPr/>
        </p:nvSpPr>
        <p:spPr bwMode="auto">
          <a:xfrm>
            <a:off x="9293225" y="-6350"/>
            <a:ext cx="0" cy="7073900"/>
          </a:xfrm>
          <a:prstGeom prst="line">
            <a:avLst/>
          </a:prstGeom>
          <a:noFill/>
          <a:ln w="19050">
            <a:noFill/>
            <a:prstDash val="sysDot"/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392430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3pPr>
      <a:lvl4pPr marL="1240155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4pPr>
      <a:lvl5pPr marL="26244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  <a:ea typeface="宋体" panose="02010600030101010101" pitchFamily="2" charset="-122"/>
        </a:defRPr>
      </a:lvl5pPr>
      <a:lvl6pPr marL="30816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8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60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32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875" y="2733675"/>
            <a:ext cx="3794125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矩形 20"/>
          <p:cNvSpPr/>
          <p:nvPr/>
        </p:nvSpPr>
        <p:spPr>
          <a:xfrm>
            <a:off x="739775" y="2576513"/>
            <a:ext cx="5935663" cy="1169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</a:rPr>
              <a:t>2016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</a:rPr>
              <a:t>年技术研发中心</a:t>
            </a:r>
            <a:endParaRPr lang="en-US" altLang="zh-CN" sz="3200" dirty="0"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ts val="4200"/>
              </a:lnSpc>
            </a:pP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</a:rPr>
              <a:t>年终工作汇报</a:t>
            </a:r>
          </a:p>
        </p:txBody>
      </p:sp>
      <p:sp>
        <p:nvSpPr>
          <p:cNvPr id="9220" name="矩形 14"/>
          <p:cNvSpPr/>
          <p:nvPr/>
        </p:nvSpPr>
        <p:spPr>
          <a:xfrm>
            <a:off x="739775" y="5356225"/>
            <a:ext cx="45720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ts val="23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报告人：王新亮</a:t>
            </a:r>
            <a:endParaRPr lang="en-US" altLang="zh-CN" sz="2000" dirty="0">
              <a:solidFill>
                <a:srgbClr val="0D0D0D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ts val="23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日   期：</a:t>
            </a:r>
            <a:r>
              <a:rPr lang="en-US" altLang="zh-CN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2017</a:t>
            </a: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</a:p>
        </p:txBody>
      </p:sp>
      <p:pic>
        <p:nvPicPr>
          <p:cNvPr id="9221" name="图片 5" descr="倍肯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788" y="549275"/>
            <a:ext cx="429577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title"/>
          </p:nvPr>
        </p:nvSpPr>
        <p:spPr>
          <a:xfrm>
            <a:off x="620713" y="334963"/>
            <a:ext cx="6121400" cy="587375"/>
          </a:xfrm>
          <a:ln/>
        </p:spPr>
        <p:txBody>
          <a:bodyPr vert="horz" wrap="square" lIns="0" tIns="0" rIns="0" bIns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</a:p>
        </p:txBody>
      </p:sp>
      <p:sp>
        <p:nvSpPr>
          <p:cNvPr id="10243" name="Text Box 3"/>
          <p:cNvSpPr txBox="1"/>
          <p:nvPr/>
        </p:nvSpPr>
        <p:spPr>
          <a:xfrm>
            <a:off x="2317750" y="1338263"/>
            <a:ext cx="5270500" cy="289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en-US" altLang="zh-CN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2016</a:t>
            </a: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年工作总结</a:t>
            </a: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关键量化指标</a:t>
            </a: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工作完成情况</a:t>
            </a: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工作得失总结</a:t>
            </a:r>
          </a:p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en-US" altLang="zh-CN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2017</a:t>
            </a: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年工作计划</a:t>
            </a:r>
          </a:p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34963"/>
            <a:ext cx="6121400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9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工作完成情况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960" y="1395095"/>
            <a:ext cx="876808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uFillTx/>
              </a:rPr>
              <a:t>一、</a:t>
            </a:r>
            <a:r>
              <a:rPr lang="en-US" altLang="zh-CN" sz="1800">
                <a:solidFill>
                  <a:srgbClr val="000000"/>
                </a:solidFill>
                <a:uFillTx/>
              </a:rPr>
              <a:t>BK-ied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项目一期部署维护工作</a:t>
            </a:r>
          </a:p>
          <a:p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哈尔滨市第一医院</a:t>
            </a: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锦州市中心医院</a:t>
            </a: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武警总医院</a:t>
            </a: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测试服务器</a:t>
            </a: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r>
              <a:rPr lang="zh-CN" altLang="en-US" sz="1800">
                <a:solidFill>
                  <a:srgbClr val="000000"/>
                </a:solidFill>
                <a:uFillTx/>
              </a:rPr>
              <a:t>二、</a:t>
            </a:r>
            <a:r>
              <a:rPr lang="en-US" altLang="zh-CN" sz="1800">
                <a:solidFill>
                  <a:srgbClr val="000000"/>
                </a:solidFill>
                <a:uFillTx/>
              </a:rPr>
              <a:t>BK-ied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项目二期后台的开发工作</a:t>
            </a:r>
          </a:p>
          <a:p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uFillTx/>
              </a:rPr>
              <a:t>web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平台端</a:t>
            </a:r>
          </a:p>
          <a:p>
            <a:pPr lvl="1">
              <a:buFont typeface="Wingdings" panose="05000000000000000000" charset="0"/>
            </a:pPr>
            <a:endParaRPr lang="zh-CN" altLang="en-US" sz="1800" b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移动端接口</a:t>
            </a:r>
          </a:p>
          <a:p>
            <a:pPr lvl="1">
              <a:buFont typeface="Wingdings" panose="05000000000000000000" charset="0"/>
            </a:pPr>
            <a:endParaRPr lang="zh-CN" altLang="en-US" sz="16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240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34963"/>
            <a:ext cx="6121400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9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工作完成情况（二）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960" y="1395095"/>
            <a:ext cx="87680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uFillTx/>
              </a:rPr>
              <a:t>BK-</a:t>
            </a:r>
            <a:r>
              <a:rPr lang="en-US" altLang="zh-CN" sz="1800" dirty="0" err="1">
                <a:solidFill>
                  <a:srgbClr val="000000"/>
                </a:solidFill>
                <a:uFillTx/>
              </a:rPr>
              <a:t>ied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项目二期后台的开发工作</a:t>
            </a:r>
          </a:p>
          <a:p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1800" dirty="0">
                <a:solidFill>
                  <a:srgbClr val="000000"/>
                </a:solidFill>
                <a:uFillTx/>
              </a:rPr>
              <a:t>web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平台端</a:t>
            </a:r>
          </a:p>
          <a:p>
            <a:pPr lvl="1">
              <a:buFont typeface="Wingdings" panose="05000000000000000000" charset="0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组织机构管理</a:t>
            </a: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医生排班</a:t>
            </a: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移动端版本升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级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 dirty="0" smtClean="0"/>
              <a:t>统</a:t>
            </a:r>
            <a:r>
              <a:rPr lang="zh-CN" altLang="en-US" sz="1800" dirty="0" smtClean="0"/>
              <a:t>计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多种类型的统计）</a:t>
            </a: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专家端病例处置，浏览。</a:t>
            </a:r>
          </a:p>
          <a:p>
            <a:pPr lvl="1">
              <a:buFont typeface="Wingdings" panose="05000000000000000000" charset="0"/>
            </a:pPr>
            <a:endParaRPr lang="zh-CN" altLang="en-US" sz="1800" b="0" dirty="0">
              <a:solidFill>
                <a:srgbClr val="000000"/>
              </a:solidFill>
              <a:uFillTx/>
            </a:endParaRPr>
          </a:p>
          <a:p>
            <a:pPr marL="800100" lvl="1" indent="-342900"/>
            <a:r>
              <a:rPr lang="zh-CN" altLang="en-US" sz="1800" dirty="0">
                <a:solidFill>
                  <a:srgbClr val="000000"/>
                </a:solidFill>
                <a:uFillTx/>
              </a:rPr>
              <a:t/>
            </a:r>
            <a:br>
              <a:rPr lang="zh-CN" altLang="en-US" sz="1800" dirty="0">
                <a:solidFill>
                  <a:srgbClr val="000000"/>
                </a:solidFill>
                <a:uFillTx/>
              </a:rPr>
            </a:br>
            <a:r>
              <a:rPr lang="zh-CN" altLang="en-US" sz="1800" dirty="0">
                <a:solidFill>
                  <a:srgbClr val="000000"/>
                </a:solidFill>
                <a:uFillTx/>
              </a:rPr>
              <a:t> </a:t>
            </a:r>
            <a:endParaRPr lang="en-US" altLang="zh-CN" sz="18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6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2400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34963"/>
            <a:ext cx="6121400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9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工作完成情况（二）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960" y="1395095"/>
            <a:ext cx="87680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uFillTx/>
              </a:rPr>
              <a:t>BK-</a:t>
            </a:r>
            <a:r>
              <a:rPr lang="en-US" altLang="zh-CN" sz="1800" dirty="0" err="1">
                <a:solidFill>
                  <a:srgbClr val="000000"/>
                </a:solidFill>
                <a:uFillTx/>
              </a:rPr>
              <a:t>ied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项目二期后台的开发工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作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endParaRPr lang="zh-CN" altLang="en-US" sz="1800" b="0" dirty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移动端</a:t>
            </a:r>
          </a:p>
          <a:p>
            <a:pPr lvl="1">
              <a:buFont typeface="Wingdings" panose="05000000000000000000" charset="0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800" dirty="0">
                <a:solidFill>
                  <a:srgbClr val="000000"/>
                </a:solidFill>
                <a:uFillTx/>
              </a:rPr>
              <a:t>pad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端发送会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诊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取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消会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诊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/>
              <a:t>病</a:t>
            </a:r>
            <a:r>
              <a:rPr lang="zh-CN" altLang="en-US" sz="1800" dirty="0" smtClean="0"/>
              <a:t>例交接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结束</a:t>
            </a:r>
            <a:r>
              <a:rPr lang="zh-CN" altLang="en-US" sz="1800" dirty="0" smtClean="0"/>
              <a:t>病例</a:t>
            </a:r>
            <a:endParaRPr lang="en-US" altLang="zh-CN" sz="1800" dirty="0" smtClean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/>
              <a:t>发送经纬度坐标</a:t>
            </a:r>
            <a:endParaRPr lang="en-US" altLang="zh-CN" sz="1800" dirty="0" smtClean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手机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端获取经纬度，单点，多点</a:t>
            </a: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000000"/>
                </a:solidFill>
                <a:uFillTx/>
              </a:rPr>
              <a:t>手机端值班室接收会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诊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处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理会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诊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发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送结果推送给申请医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生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已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处理列表高线医生覆盖底线医生回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复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急</a:t>
            </a:r>
            <a:r>
              <a:rPr lang="zh-CN" altLang="en-US" sz="1800" dirty="0">
                <a:solidFill>
                  <a:srgbClr val="000000"/>
                </a:solidFill>
                <a:uFillTx/>
              </a:rPr>
              <a:t>诊室，导管室时间轴数据上传接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口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/>
              <a:t>值班</a:t>
            </a:r>
            <a:r>
              <a:rPr lang="zh-CN" altLang="en-US" sz="1800" dirty="0" smtClean="0"/>
              <a:t>室、急诊室、导管室已处理获取数据接口</a:t>
            </a:r>
            <a:endParaRPr lang="en-US" altLang="zh-CN" sz="1800" dirty="0" smtClean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既往病</a:t>
            </a:r>
            <a:r>
              <a:rPr lang="zh-CN" altLang="en-US" sz="1800" dirty="0" smtClean="0">
                <a:solidFill>
                  <a:srgbClr val="000000"/>
                </a:solidFill>
                <a:uFillTx/>
              </a:rPr>
              <a:t>例浏览接口</a:t>
            </a:r>
            <a:endParaRPr lang="en-US" altLang="zh-CN" sz="1800" dirty="0" smtClean="0">
              <a:solidFill>
                <a:srgbClr val="000000"/>
              </a:solidFill>
              <a:uFillTx/>
            </a:endParaRPr>
          </a:p>
          <a:p>
            <a:pPr marL="742950" lvl="1" indent="-285750"/>
            <a:r>
              <a:rPr lang="zh-CN" altLang="en-US" sz="1800" dirty="0">
                <a:solidFill>
                  <a:srgbClr val="000000"/>
                </a:solidFill>
                <a:uFillTx/>
              </a:rPr>
              <a:t/>
            </a:r>
            <a:br>
              <a:rPr lang="zh-CN" altLang="en-US" sz="1800" dirty="0">
                <a:solidFill>
                  <a:srgbClr val="000000"/>
                </a:solidFill>
                <a:uFillTx/>
              </a:rPr>
            </a:br>
            <a:r>
              <a:rPr lang="zh-CN" altLang="en-US" sz="1800" dirty="0">
                <a:solidFill>
                  <a:srgbClr val="000000"/>
                </a:solidFill>
                <a:uFillTx/>
              </a:rPr>
              <a:t> </a:t>
            </a:r>
            <a:endParaRPr lang="en-US" altLang="zh-CN" sz="18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8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600" dirty="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2400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344</Words>
  <Application>Microsoft Office PowerPoint</Application>
  <PresentationFormat>A4 纸张(210x297 毫米)</PresentationFormat>
  <Paragraphs>63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Default Design</vt:lpstr>
      <vt:lpstr>幻灯片 0</vt:lpstr>
      <vt:lpstr>目录</vt:lpstr>
      <vt:lpstr>幻灯片 2</vt:lpstr>
      <vt:lpstr>幻灯片 3</vt:lpstr>
      <vt:lpstr>幻灯片 4</vt:lpstr>
    </vt:vector>
  </TitlesOfParts>
  <Company>biochem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king</dc:creator>
  <cp:lastModifiedBy>Administrator</cp:lastModifiedBy>
  <cp:revision>3060</cp:revision>
  <cp:lastPrinted>2001-10-24T15:16:31Z</cp:lastPrinted>
  <dcterms:created xsi:type="dcterms:W3CDTF">2001-01-07T18:24:19Z</dcterms:created>
  <dcterms:modified xsi:type="dcterms:W3CDTF">2016-12-29T14:09:09Z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