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751" r:id="rId5"/>
    <p:sldId id="746" r:id="rId6"/>
    <p:sldId id="753" r:id="rId7"/>
  </p:sldIdLst>
  <p:sldSz cx="9906000" cy="6858000" type="A4"/>
  <p:notesSz cx="9588500" cy="73025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1" i="0" u="none" kern="1200" baseline="0">
        <a:solidFill>
          <a:srgbClr val="000000"/>
        </a:solidFill>
        <a:latin typeface="Arial" panose="020B0604020202020204" pitchFamily="34" charset="0"/>
        <a:ea typeface="华文细黑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EA00"/>
    <a:srgbClr val="E14406"/>
    <a:srgbClr val="0070C0"/>
    <a:srgbClr val="C00000"/>
    <a:srgbClr val="B2D2DE"/>
    <a:srgbClr val="A1BEC9"/>
    <a:srgbClr val="78CA50"/>
    <a:srgbClr val="00A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/>
    <p:restoredTop sz="94078"/>
  </p:normalViewPr>
  <p:slideViewPr>
    <p:cSldViewPr snapToGrid="0" showGuides="1">
      <p:cViewPr varScale="1">
        <p:scale>
          <a:sx n="83" d="100"/>
          <a:sy n="83" d="100"/>
        </p:scale>
        <p:origin x="-1404" y="-90"/>
      </p:cViewPr>
      <p:guideLst>
        <p:guide orient="horz" pos="222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30675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defTabSz="901700">
              <a:defRPr kumimoji="1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57825" y="0"/>
            <a:ext cx="4130675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algn="r" defTabSz="901700">
              <a:defRPr kumimoji="1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61188"/>
            <a:ext cx="4130675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b" anchorCtr="0" compatLnSpc="1"/>
          <a:lstStyle>
            <a:lvl1pPr defTabSz="901700">
              <a:defRPr kumimoji="1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57825" y="6961188"/>
            <a:ext cx="4130675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b" anchorCtr="0" compatLnSpc="1"/>
          <a:p>
            <a:pPr lvl="0" algn="r" defTabSz="901700"/>
            <a:fld id="{9A0DB2DC-4C9A-4742-B13C-FB6460FD3503}" type="slidenum">
              <a:rPr lang="en-GB" altLang="zh-CN" dirty="0">
                <a:ea typeface="宋体" panose="02010600030101010101" pitchFamily="2" charset="-122"/>
              </a:rPr>
            </a:fld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448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defTabSz="901700">
              <a:defRPr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4013" y="0"/>
            <a:ext cx="415448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t" anchorCtr="0" compatLnSpc="1"/>
          <a:lstStyle>
            <a:lvl1pPr algn="r" defTabSz="901700">
              <a:defRPr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17813" y="547688"/>
            <a:ext cx="3952875" cy="2736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68688"/>
            <a:ext cx="7032625" cy="3286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1" lang="en-US" alt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de-DE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37375"/>
            <a:ext cx="415448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b" anchorCtr="0" compatLnSpc="1"/>
          <a:lstStyle>
            <a:lvl1pPr defTabSz="901700">
              <a:defRPr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01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4013" y="6937375"/>
            <a:ext cx="415448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75" tIns="45038" rIns="90075" bIns="45038" numCol="1" anchor="b" anchorCtr="0" compatLnSpc="1"/>
          <a:p>
            <a:pPr lvl="0" algn="r" defTabSz="901700"/>
            <a:fld id="{9A0DB2DC-4C9A-4742-B13C-FB6460FD3503}" type="slidenum">
              <a:rPr lang="de-DE" altLang="de-DE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de-DE" altLang="de-DE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0075" tIns="45038" rIns="90075" bIns="45038" anchor="t"/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434013" y="6937375"/>
            <a:ext cx="4154487" cy="365125"/>
          </a:xfrm>
          <a:prstGeom prst="rect">
            <a:avLst/>
          </a:prstGeom>
          <a:noFill/>
          <a:ln w="9525">
            <a:noFill/>
          </a:ln>
        </p:spPr>
        <p:txBody>
          <a:bodyPr lIns="90075" tIns="45038" rIns="90075" bIns="45038" anchor="b"/>
          <a:p>
            <a:pPr lvl="0" algn="r" defTabSz="901700"/>
            <a:fld id="{9A0DB2DC-4C9A-4742-B13C-FB6460FD3503}" type="slidenum">
              <a:rPr lang="de-DE" altLang="de-DE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de-DE" altLang="de-DE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No"/>
          <p:cNvSpPr>
            <a:spLocks noChangeArrowheads="1"/>
          </p:cNvSpPr>
          <p:nvPr/>
        </p:nvSpPr>
        <p:spPr bwMode="auto">
          <a:xfrm>
            <a:off x="625475" y="6416675"/>
            <a:ext cx="8924925" cy="2587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p>
            <a:pPr lvl="0"/>
            <a:r>
              <a:rPr lang="zh-CN" altLang="en-US" sz="1100" b="0" dirty="0">
                <a:solidFill>
                  <a:srgbClr val="4D4D4D"/>
                </a:solidFill>
                <a:ea typeface="宋体" panose="02010600030101010101" pitchFamily="2" charset="-122"/>
              </a:rPr>
              <a:t>© </a:t>
            </a:r>
            <a:r>
              <a:rPr lang="en-US" altLang="zh-CN" sz="1100" b="0" dirty="0">
                <a:solidFill>
                  <a:srgbClr val="4D4D4D"/>
                </a:solidFill>
                <a:ea typeface="黑体" panose="02010609060101010101" pitchFamily="49" charset="-122"/>
              </a:rPr>
              <a:t>Biochem Group</a:t>
            </a:r>
            <a:r>
              <a:rPr lang="en-US" altLang="zh-CN" sz="1100" b="0" dirty="0">
                <a:solidFill>
                  <a:srgbClr val="4D4D4D"/>
                </a:solidFill>
                <a:ea typeface="宋体" panose="02010600030101010101" pitchFamily="2" charset="-122"/>
              </a:rPr>
              <a:t> 2008                                                                                                                                                        2008 Annual Report  </a:t>
            </a:r>
            <a:fld id="{9A0DB2DC-4C9A-4742-B13C-FB6460FD3503}" type="slidenum">
              <a:rPr lang="en-US" altLang="zh-CN" sz="1100" b="0" dirty="0">
                <a:solidFill>
                  <a:srgbClr val="4D4D4D"/>
                </a:solidFill>
                <a:ea typeface="宋体" panose="02010600030101010101" pitchFamily="2" charset="-122"/>
              </a:rPr>
            </a:fld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3127" name="Rectangle 5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49300" y="1931988"/>
            <a:ext cx="7739063" cy="596900"/>
          </a:xfrm>
        </p:spPr>
        <p:txBody>
          <a:bodyPr>
            <a:spAutoFit/>
          </a:bodyPr>
          <a:lstStyle>
            <a:lvl1pPr defTabSz="-635">
              <a:tabLst>
                <a:tab pos="571500" algn="l"/>
              </a:tabLst>
              <a:defRPr/>
            </a:lvl1pPr>
          </a:lstStyle>
          <a:p>
            <a:r>
              <a:rPr lang="de-DE" altLang="de-DE" dirty="0"/>
              <a:t>A.	Klicken Sie, um das Format des Titel-Masters zu 	bearbeiten.</a:t>
            </a:r>
            <a:endParaRPr lang="de-DE" alt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7391400" y="404813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660400" y="6269038"/>
            <a:ext cx="8593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pic>
        <p:nvPicPr>
          <p:cNvPr id="3077" name="图片 7" descr="倍肯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7525" y="420688"/>
            <a:ext cx="2747963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 bwMode="auto">
          <a:xfrm>
            <a:off x="512763" y="304800"/>
            <a:ext cx="6275388" cy="636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细黑" pitchFamily="2" charset="-122"/>
              <a:cs typeface="+mn-cs"/>
            </a:endParaRPr>
          </a:p>
        </p:txBody>
      </p:sp>
      <p:sp>
        <p:nvSpPr>
          <p:cNvPr id="9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p>
            <a:pPr lvl="0"/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R&amp;D                                                                           </a:t>
            </a:r>
            <a:fld id="{9A0DB2DC-4C9A-4742-B13C-FB6460FD3503}" type="slidenum"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</a:fld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zh-CN" altLang="en-US" sz="1400" b="0" dirty="0">
                <a:solidFill>
                  <a:srgbClr val="4D4D4D"/>
                </a:solidFill>
                <a:ea typeface="宋体" panose="02010600030101010101" pitchFamily="2" charset="-122"/>
              </a:rPr>
              <a:t>年终会议汇报</a:t>
            </a:r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013" y="2423876"/>
            <a:ext cx="8543925" cy="28463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p>
            <a:pPr lvl="0"/>
            <a:r>
              <a:rPr lang="en-US" altLang="zh-CN" sz="1100" b="0" dirty="0">
                <a:solidFill>
                  <a:srgbClr val="4D4D4D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Power Your R&amp;D and Q&amp;C                                               </a:t>
            </a:r>
            <a:fld id="{9A0DB2DC-4C9A-4742-B13C-FB6460FD3503}" type="slidenum"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</a:fld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zh-CN" altLang="en-US" sz="1400" b="0" dirty="0">
                <a:solidFill>
                  <a:srgbClr val="4D4D4D"/>
                </a:solidFill>
                <a:ea typeface="宋体" panose="02010600030101010101" pitchFamily="2" charset="-122"/>
              </a:rPr>
              <a:t>年终会议汇报</a:t>
            </a:r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endParaRPr kumimoji="1" lang="en-US" altLang="zh-CN" sz="11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p>
            <a:pPr lvl="0"/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R&amp;D and Q&amp;C                                                                   </a:t>
            </a:r>
            <a:fld id="{9A0DB2DC-4C9A-4742-B13C-FB6460FD3503}" type="slidenum"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</a:fld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zh-CN" altLang="en-US" sz="1400" b="0" dirty="0">
                <a:solidFill>
                  <a:srgbClr val="4D4D4D"/>
                </a:solidFill>
                <a:ea typeface="宋体" panose="02010600030101010101" pitchFamily="2" charset="-122"/>
              </a:rPr>
              <a:t>年终会议汇报</a:t>
            </a:r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35013" y="1008063"/>
            <a:ext cx="8559800" cy="376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p>
            <a:pPr lvl="0"/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R&amp;D and Q&amp;C                                                                   </a:t>
            </a:r>
            <a:fld id="{9A0DB2DC-4C9A-4742-B13C-FB6460FD3503}" type="slidenum"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</a:fld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zh-CN" altLang="en-US" sz="1400" b="0" dirty="0">
                <a:solidFill>
                  <a:srgbClr val="4D4D4D"/>
                </a:solidFill>
                <a:ea typeface="宋体" panose="02010600030101010101" pitchFamily="2" charset="-122"/>
              </a:rPr>
              <a:t>年终会议汇报</a:t>
            </a:r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1008063"/>
            <a:ext cx="8559800" cy="660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35013" y="1930400"/>
            <a:ext cx="8543925" cy="2846388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342900" marR="0" lvl="0" indent="-34290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7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7391400" y="404813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660400" y="6269038"/>
            <a:ext cx="8593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pic>
        <p:nvPicPr>
          <p:cNvPr id="8197" name="图片 7" descr="倍肯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7525" y="420688"/>
            <a:ext cx="2747963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 bwMode="auto">
          <a:xfrm>
            <a:off x="512763" y="304800"/>
            <a:ext cx="6275388" cy="636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华文细黑" pitchFamily="2" charset="-122"/>
              <a:cs typeface="+mn-cs"/>
            </a:endParaRPr>
          </a:p>
        </p:txBody>
      </p:sp>
      <p:sp>
        <p:nvSpPr>
          <p:cNvPr id="9" name="DocNo"/>
          <p:cNvSpPr>
            <a:spLocks noChangeArrowheads="1"/>
          </p:cNvSpPr>
          <p:nvPr/>
        </p:nvSpPr>
        <p:spPr bwMode="auto">
          <a:xfrm>
            <a:off x="387350" y="6362700"/>
            <a:ext cx="9280525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p>
            <a:pPr lvl="0"/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R&amp;D and Q&amp;C                                                                   </a:t>
            </a:r>
            <a:fld id="{9A0DB2DC-4C9A-4742-B13C-FB6460FD3503}" type="slidenum"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</a:fld>
            <a:r>
              <a:rPr lang="en-US" altLang="zh-CN" sz="1400" b="0" dirty="0">
                <a:solidFill>
                  <a:srgbClr val="4D4D4D"/>
                </a:solidFill>
                <a:ea typeface="宋体" panose="02010600030101010101" pitchFamily="2" charset="-122"/>
              </a:rPr>
              <a:t>                                                                 </a:t>
            </a:r>
            <a:r>
              <a:rPr lang="zh-CN" altLang="en-US" sz="1400" b="0" dirty="0">
                <a:solidFill>
                  <a:srgbClr val="4D4D4D"/>
                </a:solidFill>
                <a:ea typeface="宋体" panose="02010600030101010101" pitchFamily="2" charset="-122"/>
              </a:rPr>
              <a:t>年终会议汇报</a:t>
            </a:r>
            <a:endParaRPr lang="en-US" altLang="zh-CN" sz="11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013" y="2423876"/>
            <a:ext cx="8543925" cy="28463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01"/>
          <p:cNvSpPr>
            <a:spLocks noGrp="1"/>
          </p:cNvSpPr>
          <p:nvPr>
            <p:ph type="title"/>
          </p:nvPr>
        </p:nvSpPr>
        <p:spPr>
          <a:xfrm>
            <a:off x="735013" y="1008063"/>
            <a:ext cx="8559800" cy="660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de-DE" altLang="de-DE" dirty="0"/>
              <a:t>Klicken Sie, um das Format des Titel-Masters zu bearbeiten.</a:t>
            </a:r>
            <a:endParaRPr lang="de-DE" altLang="de-DE" dirty="0"/>
          </a:p>
        </p:txBody>
      </p:sp>
      <p:sp>
        <p:nvSpPr>
          <p:cNvPr id="1027" name="Rectangle 103"/>
          <p:cNvSpPr>
            <a:spLocks noGrp="1"/>
          </p:cNvSpPr>
          <p:nvPr>
            <p:ph type="body" idx="1"/>
          </p:nvPr>
        </p:nvSpPr>
        <p:spPr>
          <a:xfrm>
            <a:off x="735013" y="1930400"/>
            <a:ext cx="8543925" cy="284638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lvl="0"/>
            <a:r>
              <a:rPr lang="de-DE" altLang="de-DE" dirty="0"/>
              <a:t>Klicken Sie, um die Textformatierung des Masters zu bearbeiten.</a:t>
            </a:r>
            <a:endParaRPr lang="de-DE" altLang="de-DE" dirty="0"/>
          </a:p>
          <a:p>
            <a:pPr lvl="1"/>
            <a:r>
              <a:rPr lang="de-DE" altLang="de-DE" dirty="0"/>
              <a:t>Ebene 1</a:t>
            </a:r>
            <a:endParaRPr lang="de-DE" altLang="de-DE" dirty="0"/>
          </a:p>
          <a:p>
            <a:pPr lvl="2"/>
            <a:r>
              <a:rPr lang="de-DE" altLang="de-DE" dirty="0"/>
              <a:t>Ebene 2</a:t>
            </a:r>
            <a:endParaRPr lang="de-DE" altLang="de-DE" dirty="0"/>
          </a:p>
          <a:p>
            <a:pPr lvl="3"/>
            <a:r>
              <a:rPr lang="de-DE" altLang="de-DE" dirty="0"/>
              <a:t>Ebene 3</a:t>
            </a:r>
            <a:endParaRPr lang="de-DE" altLang="de-DE" dirty="0"/>
          </a:p>
          <a:p>
            <a:pPr lvl="3"/>
            <a:r>
              <a:rPr lang="de-DE" altLang="de-DE" dirty="0"/>
              <a:t>Ebene 3</a:t>
            </a:r>
            <a:endParaRPr lang="de-DE" altLang="de-DE" dirty="0"/>
          </a:p>
          <a:p>
            <a:pPr lvl="3"/>
            <a:r>
              <a:rPr lang="de-DE" altLang="de-DE" dirty="0"/>
              <a:t>Ebene 3</a:t>
            </a:r>
            <a:endParaRPr lang="de-DE" altLang="de-DE" dirty="0"/>
          </a:p>
          <a:p>
            <a:pPr lvl="1"/>
            <a:r>
              <a:rPr lang="de-DE" altLang="de-DE" dirty="0"/>
              <a:t>Ebene 1</a:t>
            </a:r>
            <a:endParaRPr lang="de-DE" altLang="de-DE" dirty="0"/>
          </a:p>
          <a:p>
            <a:pPr lvl="2"/>
            <a:r>
              <a:rPr lang="de-DE" altLang="de-DE" dirty="0"/>
              <a:t>Ebene 2</a:t>
            </a:r>
            <a:endParaRPr lang="de-DE" altLang="de-DE" dirty="0"/>
          </a:p>
          <a:p>
            <a:pPr lvl="2"/>
            <a:r>
              <a:rPr lang="de-DE" altLang="de-DE" dirty="0"/>
              <a:t>Ebene 2</a:t>
            </a:r>
            <a:endParaRPr lang="de-DE" altLang="de-DE" dirty="0"/>
          </a:p>
          <a:p>
            <a:pPr lvl="1"/>
            <a:r>
              <a:rPr lang="de-DE" altLang="de-DE" dirty="0"/>
              <a:t>Ebene 1</a:t>
            </a:r>
            <a:endParaRPr lang="de-DE" altLang="de-DE" dirty="0"/>
          </a:p>
          <a:p>
            <a:pPr lvl="3"/>
            <a:endParaRPr lang="de-DE" altLang="de-DE" dirty="0"/>
          </a:p>
        </p:txBody>
      </p:sp>
      <p:sp>
        <p:nvSpPr>
          <p:cNvPr id="1028" name="Line 279"/>
          <p:cNvSpPr>
            <a:spLocks noChangeShapeType="1"/>
          </p:cNvSpPr>
          <p:nvPr/>
        </p:nvSpPr>
        <p:spPr bwMode="auto">
          <a:xfrm>
            <a:off x="9293225" y="-6350"/>
            <a:ext cx="0" cy="7073900"/>
          </a:xfrm>
          <a:prstGeom prst="line">
            <a:avLst/>
          </a:prstGeom>
          <a:noFill/>
          <a:ln w="19050">
            <a:noFill/>
            <a:prstDash val="sysDot"/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 b="1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1pPr>
      <a:lvl2pPr marL="392430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  <a:ea typeface="宋体" panose="02010600030101010101" pitchFamily="2" charset="-122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  <a:ea typeface="宋体" panose="02010600030101010101" pitchFamily="2" charset="-122"/>
        </a:defRPr>
      </a:lvl3pPr>
      <a:lvl4pPr marL="1240155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  <a:ea typeface="宋体" panose="02010600030101010101" pitchFamily="2" charset="-122"/>
        </a:defRPr>
      </a:lvl4pPr>
      <a:lvl5pPr marL="26244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buChar char="»"/>
        <a:defRPr kumimoji="1" sz="1400" b="1">
          <a:solidFill>
            <a:srgbClr val="000000"/>
          </a:solidFill>
          <a:latin typeface="+mn-lt"/>
          <a:ea typeface="宋体" panose="02010600030101010101" pitchFamily="2" charset="-122"/>
        </a:defRPr>
      </a:lvl5pPr>
      <a:lvl6pPr marL="30816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6pPr>
      <a:lvl7pPr marL="35388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7pPr>
      <a:lvl8pPr marL="39960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8pPr>
      <a:lvl9pPr marL="4453255" indent="5080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75" y="2733675"/>
            <a:ext cx="3794125" cy="360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矩形 20"/>
          <p:cNvSpPr/>
          <p:nvPr/>
        </p:nvSpPr>
        <p:spPr>
          <a:xfrm>
            <a:off x="739775" y="2576513"/>
            <a:ext cx="5935663" cy="1169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ts val="4200"/>
              </a:lnSpc>
            </a:pPr>
            <a:r>
              <a:rPr lang="en-US" altLang="zh-CN" sz="3200" dirty="0">
                <a:latin typeface="微软雅黑 Light" pitchFamily="34" charset="-122"/>
                <a:ea typeface="微软雅黑 Light" pitchFamily="34" charset="-122"/>
              </a:rPr>
              <a:t>2016</a:t>
            </a:r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</a:rPr>
              <a:t>年技术研发中心</a:t>
            </a:r>
            <a:endParaRPr lang="en-US" altLang="zh-CN" sz="3200" dirty="0"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ts val="4200"/>
              </a:lnSpc>
            </a:pPr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</a:rPr>
              <a:t>年终工作汇报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220" name="矩形 14"/>
          <p:cNvSpPr/>
          <p:nvPr/>
        </p:nvSpPr>
        <p:spPr>
          <a:xfrm>
            <a:off x="739775" y="5356225"/>
            <a:ext cx="4572000" cy="675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ts val="2300"/>
              </a:lnSpc>
            </a:pPr>
            <a:r>
              <a:rPr lang="zh-CN" altLang="en-US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报告人：王新亮</a:t>
            </a:r>
            <a:endParaRPr lang="en-US" altLang="zh-CN" sz="2000" dirty="0">
              <a:solidFill>
                <a:srgbClr val="0D0D0D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ts val="2300"/>
              </a:lnSpc>
            </a:pPr>
            <a:r>
              <a:rPr lang="zh-CN" altLang="en-US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日   期：</a:t>
            </a:r>
            <a:r>
              <a:rPr lang="en-US" altLang="zh-CN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2017</a:t>
            </a:r>
            <a:r>
              <a:rPr lang="zh-CN" altLang="en-US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dirty="0">
                <a:solidFill>
                  <a:srgbClr val="0D0D0D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zh-CN" altLang="en-US" sz="2000" dirty="0">
              <a:solidFill>
                <a:srgbClr val="0D0D0D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21" name="图片 5" descr="倍肯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8" y="549275"/>
            <a:ext cx="4295775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title"/>
          </p:nvPr>
        </p:nvSpPr>
        <p:spPr>
          <a:xfrm>
            <a:off x="620713" y="334963"/>
            <a:ext cx="6121400" cy="587375"/>
          </a:xfrm>
          <a:ln/>
        </p:spPr>
        <p:txBody>
          <a:bodyPr vert="horz" wrap="square" lIns="0" tIns="0" rIns="0" bIns="0" anchor="ctr"/>
          <a:p>
            <a:r>
              <a:rPr lang="zh-CN" altLang="en-US" sz="2400" dirty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目录</a:t>
            </a:r>
            <a:endParaRPr lang="zh-CN" altLang="en-US" sz="2400" dirty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2317750" y="1338263"/>
            <a:ext cx="5270500" cy="289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609600" lvl="0" indent="-609600" eaLnBrk="1" hangingPunct="1">
              <a:lnSpc>
                <a:spcPct val="160000"/>
              </a:lnSpc>
              <a:buAutoNum type="ea1JpnChsDbPeriod"/>
            </a:pPr>
            <a:r>
              <a:rPr lang="en-US" altLang="zh-CN" sz="20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2016</a:t>
            </a:r>
            <a:r>
              <a:rPr lang="zh-CN" altLang="en-US" sz="20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年工作总结</a:t>
            </a:r>
            <a:endParaRPr lang="zh-CN" altLang="en-US" sz="2000" dirty="0">
              <a:solidFill>
                <a:schemeClr val="tx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1066800" lvl="1" indent="-609600" eaLnBrk="1" hangingPunct="1">
              <a:lnSpc>
                <a:spcPct val="16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关键量化指标</a:t>
            </a:r>
            <a:endParaRPr lang="zh-CN" altLang="en-US" sz="1800" dirty="0">
              <a:solidFill>
                <a:schemeClr val="tx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1066800" lvl="1" indent="-609600" eaLnBrk="1" hangingPunct="1">
              <a:lnSpc>
                <a:spcPct val="16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工作完成情况</a:t>
            </a:r>
            <a:endParaRPr lang="zh-CN" altLang="en-US" sz="1800" dirty="0">
              <a:solidFill>
                <a:schemeClr val="tx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1066800" lvl="1" indent="-609600" eaLnBrk="1" hangingPunct="1">
              <a:lnSpc>
                <a:spcPct val="16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工作得失总结</a:t>
            </a:r>
            <a:endParaRPr lang="zh-CN" altLang="en-US" sz="1800" dirty="0">
              <a:solidFill>
                <a:schemeClr val="tx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609600" lvl="0" indent="-609600" eaLnBrk="1" hangingPunct="1">
              <a:lnSpc>
                <a:spcPct val="160000"/>
              </a:lnSpc>
              <a:buAutoNum type="ea1JpnChsDbPeriod"/>
            </a:pPr>
            <a:r>
              <a:rPr lang="en-US" altLang="zh-CN" sz="20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2017</a:t>
            </a:r>
            <a:r>
              <a:rPr lang="zh-CN" altLang="en-US" sz="20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年工作计划</a:t>
            </a:r>
            <a:endParaRPr lang="zh-CN" altLang="en-US" sz="2000" dirty="0">
              <a:solidFill>
                <a:schemeClr val="tx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609600" lvl="0" indent="-609600" eaLnBrk="1" hangingPunct="1">
              <a:lnSpc>
                <a:spcPct val="160000"/>
              </a:lnSpc>
              <a:buAutoNum type="ea1JpnChsDbPeriod"/>
            </a:pPr>
            <a:r>
              <a:rPr lang="zh-CN" altLang="en-US" sz="2000" dirty="0">
                <a:solidFill>
                  <a:schemeClr val="tx2"/>
                </a:solidFill>
                <a:latin typeface="微软雅黑 Light" pitchFamily="34" charset="-122"/>
                <a:ea typeface="微软雅黑 Light" pitchFamily="34" charset="-122"/>
              </a:rPr>
              <a:t>其他</a:t>
            </a:r>
            <a:endParaRPr lang="zh-CN" altLang="en-US" sz="2000" dirty="0">
              <a:solidFill>
                <a:schemeClr val="tx2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0713" y="334963"/>
            <a:ext cx="6121400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lvl="0">
              <a:lnSpc>
                <a:spcPct val="9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工作完成情况</a:t>
            </a:r>
            <a:endParaRPr lang="zh-CN" altLang="en-US" sz="2400" dirty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960" y="1395095"/>
            <a:ext cx="8768080" cy="4834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000000"/>
                </a:solidFill>
                <a:uFillTx/>
              </a:rPr>
              <a:t>一、</a:t>
            </a:r>
            <a:r>
              <a:rPr lang="en-US" altLang="zh-CN" sz="1800">
                <a:solidFill>
                  <a:srgbClr val="000000"/>
                </a:solidFill>
                <a:uFillTx/>
              </a:rPr>
              <a:t>BK-ied</a:t>
            </a:r>
            <a:r>
              <a:rPr lang="zh-CN" altLang="en-US" sz="1800">
                <a:solidFill>
                  <a:srgbClr val="000000"/>
                </a:solidFill>
                <a:uFillTx/>
              </a:rPr>
              <a:t>项目一期部署维护工作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哈尔滨市第一医院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锦州市中心医院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武警总医院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测试服务器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r>
              <a:rPr lang="zh-CN" altLang="en-US" sz="1800">
                <a:solidFill>
                  <a:srgbClr val="000000"/>
                </a:solidFill>
                <a:uFillTx/>
              </a:rPr>
              <a:t>二、</a:t>
            </a:r>
            <a:r>
              <a:rPr lang="en-US" altLang="zh-CN" sz="1800">
                <a:solidFill>
                  <a:srgbClr val="000000"/>
                </a:solidFill>
                <a:uFillTx/>
              </a:rPr>
              <a:t>BK-ied</a:t>
            </a:r>
            <a:r>
              <a:rPr lang="zh-CN" altLang="en-US" sz="1800">
                <a:solidFill>
                  <a:srgbClr val="000000"/>
                </a:solidFill>
                <a:uFillTx/>
              </a:rPr>
              <a:t>项目二期后台的开发工作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rgbClr val="000000"/>
                </a:solidFill>
                <a:uFillTx/>
              </a:rPr>
              <a:t>web</a:t>
            </a:r>
            <a:r>
              <a:rPr lang="zh-CN" altLang="en-US" sz="1800">
                <a:solidFill>
                  <a:srgbClr val="000000"/>
                </a:solidFill>
                <a:uFillTx/>
              </a:rPr>
              <a:t>平台端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 b="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移动端接口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6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240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0713" y="334963"/>
            <a:ext cx="6121400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lvl="0">
              <a:lnSpc>
                <a:spcPct val="9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工作完成情况（二）</a:t>
            </a:r>
            <a:endParaRPr lang="zh-CN" altLang="en-US" sz="2400" dirty="0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960" y="1395095"/>
            <a:ext cx="8768080" cy="5657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rgbClr val="000000"/>
                </a:solidFill>
                <a:uFillTx/>
              </a:rPr>
              <a:t>BK-ied</a:t>
            </a:r>
            <a:r>
              <a:rPr lang="zh-CN" altLang="en-US" sz="1800">
                <a:solidFill>
                  <a:srgbClr val="000000"/>
                </a:solidFill>
                <a:uFillTx/>
              </a:rPr>
              <a:t>项目二期后台的开发工作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rgbClr val="000000"/>
                </a:solidFill>
                <a:uFillTx/>
              </a:rPr>
              <a:t>web</a:t>
            </a:r>
            <a:r>
              <a:rPr lang="zh-CN" altLang="en-US" sz="1800">
                <a:solidFill>
                  <a:srgbClr val="000000"/>
                </a:solidFill>
                <a:uFillTx/>
              </a:rPr>
              <a:t>平台端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1200150" lvl="2" indent="-285750">
              <a:buClrTx/>
              <a:buFont typeface="Wingdings" panose="05000000000000000000" charset="0"/>
              <a:buChar char="n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组织机构管理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1200150" lvl="2" indent="-285750">
              <a:buClrTx/>
              <a:buFont typeface="Wingdings" panose="05000000000000000000" charset="0"/>
              <a:buChar char="n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医生排班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1200150" lvl="2" indent="-285750">
              <a:buClrTx/>
              <a:buFont typeface="Wingdings" panose="05000000000000000000" charset="0"/>
              <a:buChar char="n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移动端版本升级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1200150" lvl="2" indent="-285750">
              <a:buClrTx/>
              <a:buFont typeface="Wingdings" panose="05000000000000000000" charset="0"/>
              <a:buChar char="n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专家端病例处置，浏览。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 b="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移动端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800">
                <a:solidFill>
                  <a:srgbClr val="000000"/>
                </a:solidFill>
                <a:uFillTx/>
              </a:rPr>
              <a:t>pad</a:t>
            </a:r>
            <a:r>
              <a:rPr lang="zh-CN" altLang="en-US" sz="1800">
                <a:solidFill>
                  <a:srgbClr val="000000"/>
                </a:solidFill>
                <a:uFillTx/>
              </a:rPr>
              <a:t>端发送会诊，取消会诊，结束会诊等流程设计、建模、业务层、接口编写</a:t>
            </a:r>
            <a:endParaRPr lang="zh-CN" altLang="en-US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800">
                <a:solidFill>
                  <a:srgbClr val="000000"/>
                </a:solidFill>
                <a:uFillTx/>
              </a:rPr>
              <a:t>手机端值班室接收会诊，处理会诊，发送结果推送给申请医生，已处理列表高线医生覆盖底线医生回复，急诊室，导管室时间轴数据上传接口等编写。</a:t>
            </a:r>
            <a:br>
              <a:rPr lang="zh-CN" altLang="en-US" sz="1800">
                <a:solidFill>
                  <a:srgbClr val="000000"/>
                </a:solidFill>
                <a:uFillTx/>
              </a:rPr>
            </a:br>
            <a:r>
              <a:rPr lang="zh-CN" altLang="en-US" sz="1800">
                <a:solidFill>
                  <a:srgbClr val="000000"/>
                </a:solidFill>
                <a:uFillTx/>
              </a:rPr>
              <a:t> </a:t>
            </a:r>
            <a:endParaRPr lang="en-US" altLang="zh-CN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8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1600">
              <a:solidFill>
                <a:srgbClr val="000000"/>
              </a:solidFill>
              <a:uFillTx/>
            </a:endParaRPr>
          </a:p>
          <a:p>
            <a:pPr lvl="1">
              <a:buFont typeface="Wingdings" panose="05000000000000000000" charset="0"/>
            </a:pPr>
            <a:endParaRPr lang="zh-CN" altLang="en-US" sz="240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AA00"/>
      </a:lt2>
      <a:accent1>
        <a:srgbClr val="FFFFFF"/>
      </a:accent1>
      <a:accent2>
        <a:srgbClr val="B2D2DE"/>
      </a:accent2>
      <a:accent3>
        <a:srgbClr val="FFFFFF"/>
      </a:accent3>
      <a:accent4>
        <a:srgbClr val="000000"/>
      </a:accent4>
      <a:accent5>
        <a:srgbClr val="FFFFFF"/>
      </a:accent5>
      <a:accent6>
        <a:srgbClr val="A1BEC9"/>
      </a:accent6>
      <a:hlink>
        <a:srgbClr val="366B7E"/>
      </a:hlink>
      <a:folHlink>
        <a:srgbClr val="6CAAC0"/>
      </a:folHlink>
    </a:clrScheme>
    <a:fontScheme name="Default Design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演示</Application>
  <PresentationFormat>A4 纸张(210x297 毫米)</PresentationFormat>
  <Paragraphs>56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华文细黑</vt:lpstr>
      <vt:lpstr>黑体</vt:lpstr>
      <vt:lpstr>Corbel</vt:lpstr>
      <vt:lpstr>微软雅黑 Light</vt:lpstr>
      <vt:lpstr>微软雅黑</vt:lpstr>
      <vt:lpstr>Wingdings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Company>biochem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</dc:title>
  <dc:creator>king</dc:creator>
  <cp:lastModifiedBy>wangxinliang</cp:lastModifiedBy>
  <cp:revision>3046</cp:revision>
  <cp:lastPrinted>2001-10-24T15:16:31Z</cp:lastPrinted>
  <dcterms:created xsi:type="dcterms:W3CDTF">2001-01-07T18:24:19Z</dcterms:created>
  <dcterms:modified xsi:type="dcterms:W3CDTF">2016-12-29T09:30:00Z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