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B338F724-1A60-4D9C-B08E-9605C93A5503}">
          <p14:sldIdLst>
            <p14:sldId id="256"/>
            <p14:sldId id="268"/>
            <p14:sldId id="267"/>
            <p14:sldId id="257"/>
            <p14:sldId id="258"/>
            <p14:sldId id="259"/>
            <p14:sldId id="260"/>
            <p14:sldId id="261"/>
            <p14:sldId id="262"/>
            <p14:sldId id="263"/>
            <p14:sldId id="264"/>
            <p14:sldId id="265"/>
            <p14:sldId id="266"/>
            <p14:sldId id="269"/>
            <p14:sldId id="270"/>
            <p14:sldId id="271"/>
            <p14:sldId id="272"/>
          </p14:sldIdLst>
        </p14:section>
        <p14:section name="Mục Chưa có tên" id="{4177404A-3451-48C5-84AC-9063A609D04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F1BF89-723E-48FF-BCE4-BB5090CBE36D}"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2077B0-1FD1-4995-AACC-8412B7CCF2CD}" type="slidenum">
              <a:rPr lang="en-US" smtClean="0"/>
              <a:t>‹#›</a:t>
            </a:fld>
            <a:endParaRPr lang="en-US"/>
          </a:p>
        </p:txBody>
      </p:sp>
    </p:spTree>
    <p:extLst>
      <p:ext uri="{BB962C8B-B14F-4D97-AF65-F5344CB8AC3E}">
        <p14:creationId xmlns:p14="http://schemas.microsoft.com/office/powerpoint/2010/main" val="2772690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A956AD-08D3-41E7-BB48-6E9A7F69CC88}"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68FB14-CC88-4114-BC57-5BC98CC7A679}"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438C7D-8D9B-4911-A511-B3600AE82740}"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F4144F-B555-4B52-AF18-87953E64BF48}"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8D3585-9440-4688-8A4F-F5D9E6635B13}"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B35BCC-2AA9-4D54-A2DA-8CCB4BBACE8A}"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2B837-9549-4439-8DA0-9E61A438E2E7}"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7C4BBE-8C53-4053-A26D-8D63144A4C7B}"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E3A21-1E83-45EA-930D-ADBE12E3D15B}"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5F4260-0F51-4507-B4C5-7DCA2B334395}" type="datetime1">
              <a:rPr lang="en-US" smtClean="0"/>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BDE1D-45BF-487E-BB59-4A4EABF8D781}" type="datetime1">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462FAF-1843-44C3-96EB-D992E81E201E}" type="datetime1">
              <a:rPr lang="en-US" smtClean="0"/>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03EFC9-373C-428A-9975-7727E4C4931E}" type="datetime1">
              <a:rPr lang="en-US" smtClean="0"/>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EEE46-2528-4235-8C87-8F3010F58D19}" type="datetime1">
              <a:rPr lang="en-US" smtClean="0"/>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B55512-7C2E-4C47-BBA7-07308BBCFF37}" type="datetime1">
              <a:rPr lang="en-US" smtClean="0"/>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6A0203E5-7A56-49BB-9104-1EA968419480}" type="datetime1">
              <a:rPr lang="en-US" smtClean="0"/>
              <a:t>4/9/2024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DF1D94-7209-40B6-9743-91F7AE0A5BA5}" type="datetime1">
              <a:rPr lang="en-US" smtClean="0"/>
              <a:t>4/9/2024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192C-5FB5-43FD-A3E7-626E80FB8E84}"/>
              </a:ext>
            </a:extLst>
          </p:cNvPr>
          <p:cNvSpPr>
            <a:spLocks noGrp="1"/>
          </p:cNvSpPr>
          <p:nvPr>
            <p:ph type="ctrTitle"/>
          </p:nvPr>
        </p:nvSpPr>
        <p:spPr/>
        <p:txBody>
          <a:bodyPr/>
          <a:lstStyle/>
          <a:p>
            <a:r>
              <a:rPr lang="vi-VN" dirty="0"/>
              <a:t>Đồ án chuyên đề chuyên sâu KHDL 2</a:t>
            </a:r>
            <a:endParaRPr lang="en-US" dirty="0"/>
          </a:p>
        </p:txBody>
      </p:sp>
      <p:sp>
        <p:nvSpPr>
          <p:cNvPr id="3" name="Subtitle 2">
            <a:extLst>
              <a:ext uri="{FF2B5EF4-FFF2-40B4-BE49-F238E27FC236}">
                <a16:creationId xmlns:a16="http://schemas.microsoft.com/office/drawing/2014/main" id="{FDD9017F-4550-4A9D-98A3-233CA7C5DCF0}"/>
              </a:ext>
            </a:extLst>
          </p:cNvPr>
          <p:cNvSpPr>
            <a:spLocks noGrp="1"/>
          </p:cNvSpPr>
          <p:nvPr>
            <p:ph type="subTitle" idx="1"/>
          </p:nvPr>
        </p:nvSpPr>
        <p:spPr>
          <a:xfrm>
            <a:off x="1507067" y="4050833"/>
            <a:ext cx="7766936" cy="1758296"/>
          </a:xfrm>
        </p:spPr>
        <p:txBody>
          <a:bodyPr>
            <a:normAutofit fontScale="92500" lnSpcReduction="20000"/>
          </a:bodyPr>
          <a:lstStyle/>
          <a:p>
            <a:r>
              <a:rPr lang="vi-VN" dirty="0"/>
              <a:t>Phân tích dữ liệu thời tiết từ 2009 đến 2020</a:t>
            </a:r>
          </a:p>
          <a:p>
            <a:pPr algn="l"/>
            <a:r>
              <a:rPr lang="vi-VN" dirty="0"/>
              <a:t>Thành Viên: </a:t>
            </a:r>
          </a:p>
          <a:p>
            <a:pPr algn="l"/>
            <a:r>
              <a:rPr lang="vi-VN" dirty="0"/>
              <a:t>2100009418 – Trần Thanh Tùng</a:t>
            </a:r>
            <a:endParaRPr lang="en-US" dirty="0"/>
          </a:p>
          <a:p>
            <a:pPr algn="l"/>
            <a:r>
              <a:rPr lang="en-US" dirty="0"/>
              <a:t>2100008857 – </a:t>
            </a:r>
            <a:r>
              <a:rPr lang="en-US" dirty="0" err="1"/>
              <a:t>Trần</a:t>
            </a:r>
            <a:r>
              <a:rPr lang="en-US" dirty="0"/>
              <a:t> Lê </a:t>
            </a:r>
            <a:r>
              <a:rPr lang="en-US" dirty="0" err="1"/>
              <a:t>Nhựt</a:t>
            </a:r>
            <a:r>
              <a:rPr lang="en-US" dirty="0"/>
              <a:t> </a:t>
            </a:r>
            <a:r>
              <a:rPr lang="en-US" dirty="0" err="1"/>
              <a:t>Trường</a:t>
            </a:r>
            <a:endParaRPr lang="en-US" dirty="0"/>
          </a:p>
          <a:p>
            <a:pPr algn="l"/>
            <a:r>
              <a:rPr lang="en-US" dirty="0"/>
              <a:t>2100004924 – </a:t>
            </a:r>
            <a:r>
              <a:rPr lang="en-US" dirty="0" err="1"/>
              <a:t>Huỳnh</a:t>
            </a:r>
            <a:r>
              <a:rPr lang="en-US" dirty="0"/>
              <a:t> </a:t>
            </a:r>
            <a:r>
              <a:rPr lang="en-US" dirty="0" err="1"/>
              <a:t>Việt</a:t>
            </a:r>
            <a:r>
              <a:rPr lang="en-US" dirty="0"/>
              <a:t> Thành</a:t>
            </a:r>
          </a:p>
          <a:p>
            <a:pPr algn="l"/>
            <a:endParaRPr lang="vi-VN" dirty="0"/>
          </a:p>
          <a:p>
            <a:pPr algn="l"/>
            <a:endParaRPr lang="vi-VN" dirty="0"/>
          </a:p>
        </p:txBody>
      </p:sp>
      <p:sp>
        <p:nvSpPr>
          <p:cNvPr id="4" name="Slide Number Placeholder 3">
            <a:extLst>
              <a:ext uri="{FF2B5EF4-FFF2-40B4-BE49-F238E27FC236}">
                <a16:creationId xmlns:a16="http://schemas.microsoft.com/office/drawing/2014/main" id="{268CB959-FB32-4D9A-B7C0-C3979D0885B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68485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a:xfrm>
            <a:off x="349674" y="150617"/>
            <a:ext cx="8596668" cy="1320800"/>
          </a:xfrm>
        </p:spPr>
        <p:txBody>
          <a:bodyPr/>
          <a:lstStyle/>
          <a:p>
            <a:r>
              <a:rPr lang="en-US" b="0" i="0" dirty="0" err="1">
                <a:effectLst/>
                <a:latin typeface="Arial" panose="020B0604020202020204" pitchFamily="34" charset="0"/>
                <a:cs typeface="Arial" panose="020B0604020202020204" pitchFamily="34" charset="0"/>
              </a:rPr>
              <a:t>Phân</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bố</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thời</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tiết</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theo</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phần</a:t>
            </a:r>
            <a:r>
              <a:rPr lang="en-US" b="0" i="0" dirty="0">
                <a:effectLst/>
                <a:latin typeface="Arial" panose="020B0604020202020204" pitchFamily="34" charset="0"/>
                <a:cs typeface="Arial" panose="020B0604020202020204" pitchFamily="34" charset="0"/>
              </a:rPr>
              <a:t> </a:t>
            </a:r>
            <a:r>
              <a:rPr lang="en-US" b="0" i="0" dirty="0" err="1">
                <a:effectLst/>
                <a:latin typeface="Arial" panose="020B0604020202020204" pitchFamily="34" charset="0"/>
                <a:cs typeface="Arial" panose="020B0604020202020204" pitchFamily="34" charset="0"/>
              </a:rPr>
              <a:t>trăm</a:t>
            </a:r>
            <a:endParaRPr lang="en-US"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3A09D6AF-42EB-4130-A567-8D01DEE0BEC3}"/>
              </a:ext>
            </a:extLst>
          </p:cNvPr>
          <p:cNvPicPr>
            <a:picLocks noGrp="1" noChangeAspect="1"/>
          </p:cNvPicPr>
          <p:nvPr>
            <p:ph idx="1"/>
          </p:nvPr>
        </p:nvPicPr>
        <p:blipFill>
          <a:blip r:embed="rId2"/>
          <a:stretch>
            <a:fillRect/>
          </a:stretch>
        </p:blipFill>
        <p:spPr>
          <a:xfrm>
            <a:off x="6263640" y="1584960"/>
            <a:ext cx="3688080" cy="3444240"/>
          </a:xfrm>
        </p:spPr>
      </p:pic>
      <p:sp>
        <p:nvSpPr>
          <p:cNvPr id="4" name="Content Placeholder 7">
            <a:extLst>
              <a:ext uri="{FF2B5EF4-FFF2-40B4-BE49-F238E27FC236}">
                <a16:creationId xmlns:a16="http://schemas.microsoft.com/office/drawing/2014/main" id="{D1D6D33D-CCE2-D0AF-7E7F-9AF90882515D}"/>
              </a:ext>
            </a:extLst>
          </p:cNvPr>
          <p:cNvSpPr txBox="1">
            <a:spLocks/>
          </p:cNvSpPr>
          <p:nvPr/>
        </p:nvSpPr>
        <p:spPr>
          <a:xfrm>
            <a:off x="540549" y="746760"/>
            <a:ext cx="5555451" cy="44577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endParaRPr lang="vi-VN" b="1" i="0" dirty="0">
              <a:solidFill>
                <a:srgbClr val="E3E3E3"/>
              </a:solidFill>
              <a:effectLst/>
              <a:latin typeface="Google Sans"/>
            </a:endParaRPr>
          </a:p>
          <a:p>
            <a:pPr algn="l"/>
            <a:r>
              <a:rPr lang="en-US" b="0" i="0" dirty="0" err="1">
                <a:solidFill>
                  <a:schemeClr val="tx1"/>
                </a:solidFill>
                <a:effectLst/>
                <a:latin typeface="Google Sans"/>
              </a:rPr>
              <a:t>Biểu</a:t>
            </a:r>
            <a:r>
              <a:rPr lang="en-US" b="0" i="0" dirty="0">
                <a:solidFill>
                  <a:schemeClr val="tx1"/>
                </a:solidFill>
                <a:effectLst/>
                <a:latin typeface="Google Sans"/>
              </a:rPr>
              <a:t> </a:t>
            </a:r>
            <a:r>
              <a:rPr lang="en-US" b="0" i="0" dirty="0" err="1">
                <a:solidFill>
                  <a:schemeClr val="tx1"/>
                </a:solidFill>
                <a:effectLst/>
                <a:latin typeface="Google Sans"/>
              </a:rPr>
              <a:t>đồ</a:t>
            </a:r>
            <a:r>
              <a:rPr lang="en-US" b="0" i="0" dirty="0">
                <a:solidFill>
                  <a:schemeClr val="tx1"/>
                </a:solidFill>
                <a:effectLst/>
                <a:latin typeface="Google Sans"/>
              </a:rPr>
              <a:t> </a:t>
            </a:r>
            <a:r>
              <a:rPr lang="en-US" b="0" i="0" dirty="0" err="1">
                <a:solidFill>
                  <a:schemeClr val="tx1"/>
                </a:solidFill>
                <a:effectLst/>
                <a:latin typeface="Google Sans"/>
              </a:rPr>
              <a:t>thể</a:t>
            </a:r>
            <a:r>
              <a:rPr lang="en-US" b="0" i="0" dirty="0">
                <a:solidFill>
                  <a:schemeClr val="tx1"/>
                </a:solidFill>
                <a:effectLst/>
                <a:latin typeface="Google Sans"/>
              </a:rPr>
              <a:t> </a:t>
            </a:r>
            <a:r>
              <a:rPr lang="en-US" b="0" i="0" dirty="0" err="1">
                <a:solidFill>
                  <a:schemeClr val="tx1"/>
                </a:solidFill>
                <a:effectLst/>
                <a:latin typeface="Google Sans"/>
              </a:rPr>
              <a:t>hiện</a:t>
            </a:r>
            <a:r>
              <a:rPr lang="en-US" b="0" i="0" dirty="0">
                <a:solidFill>
                  <a:schemeClr val="tx1"/>
                </a:solidFill>
                <a:effectLst/>
                <a:latin typeface="Google Sans"/>
              </a:rPr>
              <a:t> </a:t>
            </a:r>
            <a:r>
              <a:rPr lang="en-US" b="0" i="0" dirty="0" err="1">
                <a:solidFill>
                  <a:schemeClr val="tx1"/>
                </a:solidFill>
                <a:effectLst/>
                <a:latin typeface="Google Sans"/>
              </a:rPr>
              <a:t>phân</a:t>
            </a:r>
            <a:r>
              <a:rPr lang="en-US" b="0" i="0" dirty="0">
                <a:solidFill>
                  <a:schemeClr val="tx1"/>
                </a:solidFill>
                <a:effectLst/>
                <a:latin typeface="Google Sans"/>
              </a:rPr>
              <a:t> </a:t>
            </a:r>
            <a:r>
              <a:rPr lang="en-US" b="0" i="0" dirty="0" err="1">
                <a:solidFill>
                  <a:schemeClr val="tx1"/>
                </a:solidFill>
                <a:effectLst/>
                <a:latin typeface="Google Sans"/>
              </a:rPr>
              <a:t>bố</a:t>
            </a:r>
            <a:r>
              <a:rPr lang="en-US" b="0" i="0" dirty="0">
                <a:solidFill>
                  <a:schemeClr val="tx1"/>
                </a:solidFill>
                <a:effectLst/>
                <a:latin typeface="Google Sans"/>
              </a:rPr>
              <a:t> </a:t>
            </a:r>
            <a:r>
              <a:rPr lang="en-US" b="0" i="0" dirty="0" err="1">
                <a:solidFill>
                  <a:schemeClr val="tx1"/>
                </a:solidFill>
                <a:effectLst/>
                <a:latin typeface="Google Sans"/>
              </a:rPr>
              <a:t>thời</a:t>
            </a:r>
            <a:r>
              <a:rPr lang="en-US" b="0" i="0" dirty="0">
                <a:solidFill>
                  <a:schemeClr val="tx1"/>
                </a:solidFill>
                <a:effectLst/>
                <a:latin typeface="Google Sans"/>
              </a:rPr>
              <a:t> </a:t>
            </a:r>
            <a:r>
              <a:rPr lang="en-US" b="0" i="0" dirty="0" err="1">
                <a:solidFill>
                  <a:schemeClr val="tx1"/>
                </a:solidFill>
                <a:effectLst/>
                <a:latin typeface="Google Sans"/>
              </a:rPr>
              <a:t>tiết</a:t>
            </a:r>
            <a:r>
              <a:rPr lang="en-US" b="0" i="0" dirty="0">
                <a:solidFill>
                  <a:schemeClr val="tx1"/>
                </a:solidFill>
                <a:effectLst/>
                <a:latin typeface="Google Sans"/>
              </a:rPr>
              <a:t> </a:t>
            </a:r>
            <a:r>
              <a:rPr lang="en-US" b="0" i="0" dirty="0" err="1">
                <a:solidFill>
                  <a:schemeClr val="tx1"/>
                </a:solidFill>
                <a:effectLst/>
                <a:latin typeface="Google Sans"/>
              </a:rPr>
              <a:t>theo</a:t>
            </a:r>
            <a:r>
              <a:rPr lang="en-US" b="0" i="0" dirty="0">
                <a:solidFill>
                  <a:schemeClr val="tx1"/>
                </a:solidFill>
                <a:effectLst/>
                <a:latin typeface="Google Sans"/>
              </a:rPr>
              <a:t> </a:t>
            </a:r>
            <a:r>
              <a:rPr lang="en-US" b="0" i="0" dirty="0" err="1">
                <a:solidFill>
                  <a:schemeClr val="tx1"/>
                </a:solidFill>
                <a:effectLst/>
                <a:latin typeface="Google Sans"/>
              </a:rPr>
              <a:t>phần</a:t>
            </a:r>
            <a:r>
              <a:rPr lang="en-US" b="0" i="0" dirty="0">
                <a:solidFill>
                  <a:schemeClr val="tx1"/>
                </a:solidFill>
                <a:effectLst/>
                <a:latin typeface="Google Sans"/>
              </a:rPr>
              <a:t> </a:t>
            </a:r>
            <a:r>
              <a:rPr lang="en-US" b="0" i="0" dirty="0" err="1">
                <a:solidFill>
                  <a:schemeClr val="tx1"/>
                </a:solidFill>
                <a:effectLst/>
                <a:latin typeface="Google Sans"/>
              </a:rPr>
              <a:t>trăm</a:t>
            </a:r>
            <a:r>
              <a:rPr lang="en-US" b="0" i="0" dirty="0">
                <a:solidFill>
                  <a:schemeClr val="tx1"/>
                </a:solidFill>
                <a:effectLst/>
                <a:latin typeface="Google Sans"/>
              </a:rPr>
              <a:t> </a:t>
            </a:r>
            <a:r>
              <a:rPr lang="en-US" b="0" i="0" dirty="0" err="1">
                <a:solidFill>
                  <a:schemeClr val="tx1"/>
                </a:solidFill>
                <a:effectLst/>
                <a:latin typeface="Google Sans"/>
              </a:rPr>
              <a:t>tại</a:t>
            </a:r>
            <a:r>
              <a:rPr lang="en-US" b="0" i="0" dirty="0">
                <a:solidFill>
                  <a:schemeClr val="tx1"/>
                </a:solidFill>
                <a:effectLst/>
                <a:latin typeface="Google Sans"/>
              </a:rPr>
              <a:t> Thành </a:t>
            </a:r>
            <a:r>
              <a:rPr lang="en-US" b="0" i="0" dirty="0" err="1">
                <a:solidFill>
                  <a:schemeClr val="tx1"/>
                </a:solidFill>
                <a:effectLst/>
                <a:latin typeface="Google Sans"/>
              </a:rPr>
              <a:t>phố</a:t>
            </a:r>
            <a:r>
              <a:rPr lang="en-US" b="0" i="0" dirty="0">
                <a:solidFill>
                  <a:schemeClr val="tx1"/>
                </a:solidFill>
                <a:effectLst/>
                <a:latin typeface="Google Sans"/>
              </a:rPr>
              <a:t> </a:t>
            </a:r>
            <a:r>
              <a:rPr lang="en-US" b="0" i="0" dirty="0" err="1">
                <a:solidFill>
                  <a:schemeClr val="tx1"/>
                </a:solidFill>
                <a:effectLst/>
                <a:latin typeface="Google Sans"/>
              </a:rPr>
              <a:t>Hồ</a:t>
            </a:r>
            <a:r>
              <a:rPr lang="en-US" b="0" i="0" dirty="0">
                <a:solidFill>
                  <a:schemeClr val="tx1"/>
                </a:solidFill>
                <a:effectLst/>
                <a:latin typeface="Google Sans"/>
              </a:rPr>
              <a:t> Chí Minh</a:t>
            </a:r>
            <a:r>
              <a:rPr lang="vi-VN" dirty="0">
                <a:solidFill>
                  <a:schemeClr val="tx1"/>
                </a:solidFill>
              </a:rPr>
              <a:t>.</a:t>
            </a:r>
          </a:p>
          <a:p>
            <a:pPr algn="l"/>
            <a:r>
              <a:rPr lang="vi-VN" b="0" i="0" dirty="0">
                <a:solidFill>
                  <a:srgbClr val="0D0D0D"/>
                </a:solidFill>
                <a:effectLst/>
                <a:latin typeface="Söhne"/>
              </a:rPr>
              <a:t>Thời </a:t>
            </a:r>
            <a:r>
              <a:rPr lang="en-US" b="0" i="0" dirty="0" err="1">
                <a:solidFill>
                  <a:srgbClr val="0D0D0D"/>
                </a:solidFill>
                <a:effectLst/>
                <a:latin typeface="Söhne"/>
              </a:rPr>
              <a:t>tiết</a:t>
            </a:r>
            <a:r>
              <a:rPr lang="vi-VN" dirty="0">
                <a:solidFill>
                  <a:srgbClr val="0D0D0D"/>
                </a:solidFill>
                <a:latin typeface="Söhne"/>
              </a:rPr>
              <a:t> không có mây chiếm 14,69%</a:t>
            </a:r>
          </a:p>
          <a:p>
            <a:pPr algn="l"/>
            <a:r>
              <a:rPr lang="vi-VN" dirty="0">
                <a:solidFill>
                  <a:schemeClr val="tx1"/>
                </a:solidFill>
              </a:rPr>
              <a:t>Thời tiết có mây chiếm 44,15%</a:t>
            </a:r>
          </a:p>
          <a:p>
            <a:pPr algn="l"/>
            <a:r>
              <a:rPr lang="vi-VN" dirty="0">
                <a:solidFill>
                  <a:schemeClr val="tx1"/>
                </a:solidFill>
              </a:rPr>
              <a:t>Thời tiết có sương mù chiếm 4,27%</a:t>
            </a:r>
          </a:p>
          <a:p>
            <a:pPr algn="l"/>
            <a:r>
              <a:rPr lang="vi-VN" dirty="0">
                <a:solidFill>
                  <a:schemeClr val="tx1"/>
                </a:solidFill>
              </a:rPr>
              <a:t>Thời tiết âm u chiếm 1,71%</a:t>
            </a:r>
          </a:p>
          <a:p>
            <a:pPr algn="l"/>
            <a:r>
              <a:rPr lang="vi-VN" dirty="0">
                <a:solidFill>
                  <a:schemeClr val="tx1"/>
                </a:solidFill>
              </a:rPr>
              <a:t>Thời tiết mưa chiếm 21,21%</a:t>
            </a:r>
          </a:p>
          <a:p>
            <a:pPr algn="l"/>
            <a:r>
              <a:rPr lang="vi-VN" dirty="0">
                <a:solidFill>
                  <a:schemeClr val="tx1"/>
                </a:solidFill>
              </a:rPr>
              <a:t>Thời tiết nắng chiếm 13.97%</a:t>
            </a:r>
          </a:p>
          <a:p>
            <a:pPr algn="l"/>
            <a:r>
              <a:rPr lang="vi-VN" dirty="0">
                <a:solidFill>
                  <a:schemeClr val="tx1"/>
                </a:solidFill>
              </a:rPr>
              <a:t>Qua biểu đồ phân bố trên ta có thể thấy thời tiết từ năm 2009 đến 2020 thì thời tiết có mây chiếm nhiều nhất là 44,15% , Thời tiết âm u chiếm thấp nhất là 1,71%</a:t>
            </a:r>
          </a:p>
          <a:p>
            <a:pPr algn="l"/>
            <a:endParaRPr lang="vi-VN" dirty="0">
              <a:solidFill>
                <a:schemeClr val="tx1"/>
              </a:solidFill>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sp>
        <p:nvSpPr>
          <p:cNvPr id="3" name="Slide Number Placeholder 2">
            <a:extLst>
              <a:ext uri="{FF2B5EF4-FFF2-40B4-BE49-F238E27FC236}">
                <a16:creationId xmlns:a16="http://schemas.microsoft.com/office/drawing/2014/main" id="{EB4BAF01-480C-427F-B08B-5ED86F40307B}"/>
              </a:ext>
            </a:extLst>
          </p:cNvPr>
          <p:cNvSpPr>
            <a:spLocks noGrp="1"/>
          </p:cNvSpPr>
          <p:nvPr>
            <p:ph type="sldNum" sz="quarter" idx="12"/>
          </p:nvPr>
        </p:nvSpPr>
        <p:spPr/>
        <p:txBody>
          <a:bodyPr/>
          <a:lstStyle/>
          <a:p>
            <a:fld id="{519954A3-9DFD-4C44-94BA-B95130A3BA1C}" type="slidenum">
              <a:rPr lang="en-US" smtClean="0"/>
              <a:t>10</a:t>
            </a:fld>
            <a:endParaRPr lang="en-US" dirty="0"/>
          </a:p>
        </p:txBody>
      </p:sp>
    </p:spTree>
    <p:extLst>
      <p:ext uri="{BB962C8B-B14F-4D97-AF65-F5344CB8AC3E}">
        <p14:creationId xmlns:p14="http://schemas.microsoft.com/office/powerpoint/2010/main" val="68568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18A-0043-4F83-A9E2-424C678033AE}"/>
              </a:ext>
            </a:extLst>
          </p:cNvPr>
          <p:cNvSpPr>
            <a:spLocks noGrp="1"/>
          </p:cNvSpPr>
          <p:nvPr>
            <p:ph type="title"/>
          </p:nvPr>
        </p:nvSpPr>
        <p:spPr>
          <a:xfrm>
            <a:off x="189654" y="502920"/>
            <a:ext cx="8596668" cy="830580"/>
          </a:xfrm>
        </p:spPr>
        <p:txBody>
          <a:bodyPr>
            <a:normAutofit/>
          </a:bodyPr>
          <a:lstStyle/>
          <a:p>
            <a:r>
              <a:rPr lang="vi-VN" sz="2400" dirty="0"/>
              <a:t>Tổng của nhiệt độ , Nhiệt độ cảm thấy và gió giật theo năm</a:t>
            </a:r>
            <a:endParaRPr lang="en-US" sz="2400" dirty="0"/>
          </a:p>
        </p:txBody>
      </p:sp>
      <p:pic>
        <p:nvPicPr>
          <p:cNvPr id="5" name="Content Placeholder 4">
            <a:extLst>
              <a:ext uri="{FF2B5EF4-FFF2-40B4-BE49-F238E27FC236}">
                <a16:creationId xmlns:a16="http://schemas.microsoft.com/office/drawing/2014/main" id="{46B61062-13C6-463E-B4E2-A9337571762A}"/>
              </a:ext>
            </a:extLst>
          </p:cNvPr>
          <p:cNvPicPr>
            <a:picLocks noGrp="1" noChangeAspect="1"/>
          </p:cNvPicPr>
          <p:nvPr>
            <p:ph idx="1"/>
          </p:nvPr>
        </p:nvPicPr>
        <p:blipFill>
          <a:blip r:embed="rId2"/>
          <a:stretch>
            <a:fillRect/>
          </a:stretch>
        </p:blipFill>
        <p:spPr>
          <a:xfrm>
            <a:off x="6096000" y="1417153"/>
            <a:ext cx="3658028" cy="3840813"/>
          </a:xfrm>
        </p:spPr>
      </p:pic>
      <p:sp>
        <p:nvSpPr>
          <p:cNvPr id="3" name="Content Placeholder 7">
            <a:extLst>
              <a:ext uri="{FF2B5EF4-FFF2-40B4-BE49-F238E27FC236}">
                <a16:creationId xmlns:a16="http://schemas.microsoft.com/office/drawing/2014/main" id="{F7DEA47A-07FE-61E8-D000-47C5905F739A}"/>
              </a:ext>
            </a:extLst>
          </p:cNvPr>
          <p:cNvSpPr txBox="1">
            <a:spLocks/>
          </p:cNvSpPr>
          <p:nvPr/>
        </p:nvSpPr>
        <p:spPr>
          <a:xfrm>
            <a:off x="342429" y="1333500"/>
            <a:ext cx="5486871" cy="523494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vi-VN" b="0" i="0" dirty="0">
                <a:solidFill>
                  <a:schemeClr val="tx1"/>
                </a:solidFill>
                <a:effectLst/>
                <a:latin typeface="Arial" panose="020B0604020202020204" pitchFamily="34" charset="0"/>
                <a:cs typeface="Arial" panose="020B0604020202020204" pitchFamily="34" charset="0"/>
              </a:rPr>
              <a:t>Biểu đồ </a:t>
            </a:r>
            <a:r>
              <a:rPr lang="en-US" b="0" i="0" dirty="0" err="1">
                <a:solidFill>
                  <a:schemeClr val="tx1"/>
                </a:solidFill>
                <a:effectLst/>
                <a:latin typeface="Arial" panose="020B0604020202020204" pitchFamily="34" charset="0"/>
                <a:cs typeface="Arial" panose="020B0604020202020204" pitchFamily="34" charset="0"/>
              </a:rPr>
              <a:t>thể</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hiện</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tổng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nhiệt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độ</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tổng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nhiệt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độ</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cảm</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nhận</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và</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tổng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tốc</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độ</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gió</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giật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theo</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năm</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từ</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năm</a:t>
            </a:r>
            <a:r>
              <a:rPr lang="en-US" b="0" i="0" dirty="0">
                <a:solidFill>
                  <a:schemeClr val="tx1"/>
                </a:solidFill>
                <a:effectLst/>
                <a:latin typeface="Arial" panose="020B0604020202020204" pitchFamily="34" charset="0"/>
                <a:cs typeface="Arial" panose="020B0604020202020204" pitchFamily="34" charset="0"/>
              </a:rPr>
              <a:t> </a:t>
            </a:r>
            <a:r>
              <a:rPr lang="vi-VN" b="0" i="0" dirty="0">
                <a:solidFill>
                  <a:schemeClr val="tx1"/>
                </a:solidFill>
                <a:effectLst/>
                <a:latin typeface="Arial" panose="020B0604020202020204" pitchFamily="34" charset="0"/>
                <a:cs typeface="Arial" panose="020B0604020202020204" pitchFamily="34" charset="0"/>
              </a:rPr>
              <a:t>2009</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đến</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năm</a:t>
            </a:r>
            <a:r>
              <a:rPr lang="en-US" b="0" i="0" dirty="0">
                <a:solidFill>
                  <a:schemeClr val="tx1"/>
                </a:solidFill>
                <a:effectLst/>
                <a:latin typeface="Arial" panose="020B0604020202020204" pitchFamily="34" charset="0"/>
                <a:cs typeface="Arial" panose="020B0604020202020204" pitchFamily="34" charset="0"/>
              </a:rPr>
              <a:t> 2020.</a:t>
            </a:r>
            <a:endParaRPr lang="vi-VN" b="0" i="0" dirty="0">
              <a:solidFill>
                <a:schemeClr val="tx1"/>
              </a:solidFill>
              <a:effectLst/>
              <a:latin typeface="Arial" panose="020B0604020202020204" pitchFamily="34" charset="0"/>
              <a:cs typeface="Arial" panose="020B0604020202020204" pitchFamily="34" charset="0"/>
            </a:endParaRPr>
          </a:p>
          <a:p>
            <a:r>
              <a:rPr lang="vi-VN" b="1" i="0" dirty="0">
                <a:solidFill>
                  <a:schemeClr val="tx1"/>
                </a:solidFill>
                <a:effectLst/>
              </a:rPr>
              <a:t>Tổng nhiệt độ:</a:t>
            </a:r>
            <a:r>
              <a:rPr lang="vi-VN" b="0" i="0" dirty="0">
                <a:solidFill>
                  <a:schemeClr val="tx1"/>
                </a:solidFill>
                <a:effectLst/>
              </a:rPr>
              <a:t> Có xu hướng tăng nhẹ từ năm 2009 đến năm 2020.</a:t>
            </a:r>
          </a:p>
          <a:p>
            <a:r>
              <a:rPr lang="vi-VN" b="1" i="0" dirty="0">
                <a:solidFill>
                  <a:schemeClr val="tx1"/>
                </a:solidFill>
                <a:effectLst/>
                <a:latin typeface="Arial" panose="020B0604020202020204" pitchFamily="34" charset="0"/>
                <a:cs typeface="Arial" panose="020B0604020202020204" pitchFamily="34" charset="0"/>
              </a:rPr>
              <a:t>Tổng nhiệt độ cảm thấy:</a:t>
            </a:r>
            <a:r>
              <a:rPr lang="vi-VN" b="0" i="0" dirty="0">
                <a:solidFill>
                  <a:schemeClr val="tx1"/>
                </a:solidFill>
                <a:effectLst/>
                <a:latin typeface="Arial" panose="020B0604020202020204" pitchFamily="34" charset="0"/>
                <a:cs typeface="Arial" panose="020B0604020202020204" pitchFamily="34" charset="0"/>
              </a:rPr>
              <a:t> Có xu hướng tăng cao hơn so với tổng nhiệt độ.</a:t>
            </a:r>
          </a:p>
          <a:p>
            <a:r>
              <a:rPr lang="vi-VN" b="1" i="0" dirty="0">
                <a:solidFill>
                  <a:schemeClr val="tx1"/>
                </a:solidFill>
                <a:effectLst/>
                <a:latin typeface="Arial" panose="020B0604020202020204" pitchFamily="34" charset="0"/>
                <a:cs typeface="Arial" panose="020B0604020202020204" pitchFamily="34" charset="0"/>
              </a:rPr>
              <a:t>Tổng tốc độ gió giật:</a:t>
            </a:r>
            <a:r>
              <a:rPr lang="vi-VN" b="0" i="0" dirty="0">
                <a:solidFill>
                  <a:schemeClr val="tx1"/>
                </a:solidFill>
                <a:effectLst/>
                <a:latin typeface="Arial" panose="020B0604020202020204" pitchFamily="34" charset="0"/>
                <a:cs typeface="Arial" panose="020B0604020202020204" pitchFamily="34" charset="0"/>
              </a:rPr>
              <a:t> Có sự biến động mạnh trong giai đoạn 2010-2015, sau đó tương đối ổn định.</a:t>
            </a:r>
          </a:p>
          <a:p>
            <a:r>
              <a:rPr lang="vi-VN" b="0" i="0" dirty="0">
                <a:solidFill>
                  <a:schemeClr val="tx1"/>
                </a:solidFill>
                <a:effectLst/>
                <a:latin typeface="Arial" panose="020B0604020202020204" pitchFamily="34" charset="0"/>
                <a:cs typeface="Arial" panose="020B0604020202020204" pitchFamily="34" charset="0"/>
              </a:rPr>
              <a:t>Ta có thể thấy khi nhiệt độ tăng, nhiệt độ cảm nhận cũng có xu hướng tăng. Tốc độ gió giật cũng ảnh hưởng đến nhiệt độ cảm thấy khi gió mạnh, nhiệt độ cảm nhận sẽ thấp hơn so với nhiệt độ thực tế.</a:t>
            </a:r>
          </a:p>
          <a:p>
            <a:r>
              <a:rPr lang="vi-VN" b="0" i="0" dirty="0">
                <a:solidFill>
                  <a:schemeClr val="tx1"/>
                </a:solidFill>
                <a:effectLst/>
                <a:latin typeface="Google Sans"/>
              </a:rPr>
              <a:t>Dữ liệu về tổng tốc độ gió giật có sự biến động mạnh trong giai đoạn 2010 - 2015. Điều này có thể do ảnh hưởng của các yếu tố như bão, lốc xoáy, v.v.</a:t>
            </a:r>
            <a:endParaRPr lang="vi-VN" b="1" i="0" dirty="0">
              <a:solidFill>
                <a:schemeClr val="tx1"/>
              </a:solidFill>
              <a:effectLst/>
              <a:latin typeface="Arial" panose="020B0604020202020204" pitchFamily="34" charset="0"/>
              <a:cs typeface="Arial" panose="020B0604020202020204" pitchFamily="34" charset="0"/>
            </a:endParaRPr>
          </a:p>
          <a:p>
            <a:endParaRPr lang="vi-VN" b="0" i="0" dirty="0">
              <a:solidFill>
                <a:schemeClr val="tx1"/>
              </a:solidFill>
              <a:effectLst/>
            </a:endParaRPr>
          </a:p>
          <a:p>
            <a:pPr algn="l"/>
            <a:endParaRPr lang="en-US" b="0" i="0" dirty="0">
              <a:solidFill>
                <a:schemeClr val="tx1"/>
              </a:solidFill>
              <a:effectLst/>
              <a:latin typeface="Arial" panose="020B0604020202020204" pitchFamily="34" charset="0"/>
              <a:cs typeface="Arial" panose="020B0604020202020204" pitchFamily="34" charset="0"/>
            </a:endParaRPr>
          </a:p>
          <a:p>
            <a:pPr marL="0" indent="0" algn="l">
              <a:buNone/>
            </a:pPr>
            <a:endParaRPr lang="vi-VN" b="1" i="0" dirty="0">
              <a:solidFill>
                <a:srgbClr val="E3E3E3"/>
              </a:solidFill>
              <a:effectLst/>
              <a:latin typeface="Google Sans"/>
            </a:endParaRPr>
          </a:p>
          <a:p>
            <a:pPr algn="l"/>
            <a:endParaRPr lang="vi-VN" dirty="0">
              <a:solidFill>
                <a:schemeClr val="tx1"/>
              </a:solidFill>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75A96033-AA42-443E-BE8A-F35958E280C5}"/>
              </a:ext>
            </a:extLst>
          </p:cNvPr>
          <p:cNvSpPr>
            <a:spLocks noGrp="1"/>
          </p:cNvSpPr>
          <p:nvPr>
            <p:ph type="sldNum" sz="quarter" idx="12"/>
          </p:nvPr>
        </p:nvSpPr>
        <p:spPr/>
        <p:txBody>
          <a:bodyPr/>
          <a:lstStyle/>
          <a:p>
            <a:fld id="{519954A3-9DFD-4C44-94BA-B95130A3BA1C}" type="slidenum">
              <a:rPr lang="en-US" smtClean="0"/>
              <a:t>11</a:t>
            </a:fld>
            <a:endParaRPr lang="en-US" dirty="0"/>
          </a:p>
        </p:txBody>
      </p:sp>
    </p:spTree>
    <p:extLst>
      <p:ext uri="{BB962C8B-B14F-4D97-AF65-F5344CB8AC3E}">
        <p14:creationId xmlns:p14="http://schemas.microsoft.com/office/powerpoint/2010/main" val="11987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18A-0043-4F83-A9E2-424C678033AE}"/>
              </a:ext>
            </a:extLst>
          </p:cNvPr>
          <p:cNvSpPr>
            <a:spLocks noGrp="1"/>
          </p:cNvSpPr>
          <p:nvPr>
            <p:ph type="title"/>
          </p:nvPr>
        </p:nvSpPr>
        <p:spPr>
          <a:xfrm>
            <a:off x="677334" y="609600"/>
            <a:ext cx="8596668" cy="708660"/>
          </a:xfrm>
        </p:spPr>
        <p:txBody>
          <a:bodyPr>
            <a:normAutofit fontScale="90000"/>
          </a:bodyPr>
          <a:lstStyle/>
          <a:p>
            <a:r>
              <a:rPr lang="vi-VN" b="0" i="0" dirty="0">
                <a:effectLst/>
                <a:latin typeface="Google Sans"/>
              </a:rPr>
              <a:t>Tổng độ ẩm, lượng mưa và mật độ mây theo năm</a:t>
            </a:r>
            <a:endParaRPr lang="en-US" dirty="0"/>
          </a:p>
        </p:txBody>
      </p:sp>
      <p:pic>
        <p:nvPicPr>
          <p:cNvPr id="5" name="Content Placeholder 4">
            <a:extLst>
              <a:ext uri="{FF2B5EF4-FFF2-40B4-BE49-F238E27FC236}">
                <a16:creationId xmlns:a16="http://schemas.microsoft.com/office/drawing/2014/main" id="{55182A59-5A6E-40C9-8EBD-BCBC66C4CB96}"/>
              </a:ext>
            </a:extLst>
          </p:cNvPr>
          <p:cNvPicPr>
            <a:picLocks noGrp="1" noChangeAspect="1"/>
          </p:cNvPicPr>
          <p:nvPr>
            <p:ph idx="1"/>
          </p:nvPr>
        </p:nvPicPr>
        <p:blipFill>
          <a:blip r:embed="rId2"/>
          <a:stretch>
            <a:fillRect/>
          </a:stretch>
        </p:blipFill>
        <p:spPr>
          <a:xfrm>
            <a:off x="5173980" y="1318260"/>
            <a:ext cx="4607619" cy="3406140"/>
          </a:xfrm>
        </p:spPr>
      </p:pic>
      <p:sp>
        <p:nvSpPr>
          <p:cNvPr id="3" name="Content Placeholder 7">
            <a:extLst>
              <a:ext uri="{FF2B5EF4-FFF2-40B4-BE49-F238E27FC236}">
                <a16:creationId xmlns:a16="http://schemas.microsoft.com/office/drawing/2014/main" id="{0C26994F-5764-1272-EC5C-36B508CD9F63}"/>
              </a:ext>
            </a:extLst>
          </p:cNvPr>
          <p:cNvSpPr txBox="1">
            <a:spLocks/>
          </p:cNvSpPr>
          <p:nvPr/>
        </p:nvSpPr>
        <p:spPr>
          <a:xfrm>
            <a:off x="342429" y="1333500"/>
            <a:ext cx="4831551" cy="52349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l"/>
            <a:r>
              <a:rPr lang="vi-VN" sz="2000" b="0" i="0" dirty="0">
                <a:solidFill>
                  <a:schemeClr val="tx1"/>
                </a:solidFill>
                <a:effectLst/>
              </a:rPr>
              <a:t>Biểu đồ thể hiện tổng độ ẩm, lượng mưa và mật độ mây theo năm từ năm 2009 đến năm 2020.</a:t>
            </a:r>
          </a:p>
          <a:p>
            <a:r>
              <a:rPr lang="vi-VN" sz="2000" b="0" i="0" dirty="0">
                <a:solidFill>
                  <a:schemeClr val="tx1"/>
                </a:solidFill>
                <a:effectLst/>
              </a:rPr>
              <a:t>Vào 2019 và 2020, mật độ mây và lượng mưa c</a:t>
            </a:r>
            <a:r>
              <a:rPr lang="vi-VN" sz="2000" dirty="0">
                <a:solidFill>
                  <a:schemeClr val="tx1"/>
                </a:solidFill>
              </a:rPr>
              <a:t>ó nhiều hơn so với các năm khác </a:t>
            </a:r>
          </a:p>
          <a:p>
            <a:r>
              <a:rPr lang="vi-VN" sz="2000" b="0" i="0" dirty="0">
                <a:solidFill>
                  <a:schemeClr val="tx1"/>
                </a:solidFill>
                <a:effectLst/>
              </a:rPr>
              <a:t>Từ 2009 đến 2018, mật độ mây và lượng mưa khá tương đồng nhau </a:t>
            </a:r>
          </a:p>
          <a:p>
            <a:pPr marL="0" indent="0" algn="l">
              <a:buNone/>
            </a:pPr>
            <a:endParaRPr lang="vi-VN" b="1" i="0" dirty="0">
              <a:solidFill>
                <a:srgbClr val="E3E3E3"/>
              </a:solidFill>
              <a:effectLst/>
              <a:latin typeface="Google Sans"/>
            </a:endParaRPr>
          </a:p>
          <a:p>
            <a:pPr algn="l"/>
            <a:endParaRPr lang="vi-VN" dirty="0">
              <a:solidFill>
                <a:schemeClr val="tx1"/>
              </a:solidFill>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sp>
        <p:nvSpPr>
          <p:cNvPr id="4" name="Slide Number Placeholder 3">
            <a:extLst>
              <a:ext uri="{FF2B5EF4-FFF2-40B4-BE49-F238E27FC236}">
                <a16:creationId xmlns:a16="http://schemas.microsoft.com/office/drawing/2014/main" id="{8FE5AC10-DF84-473F-8218-BE1803364AA3}"/>
              </a:ext>
            </a:extLst>
          </p:cNvPr>
          <p:cNvSpPr>
            <a:spLocks noGrp="1"/>
          </p:cNvSpPr>
          <p:nvPr>
            <p:ph type="sldNum" sz="quarter" idx="12"/>
          </p:nvPr>
        </p:nvSpPr>
        <p:spPr/>
        <p:txBody>
          <a:bodyPr/>
          <a:lstStyle/>
          <a:p>
            <a:fld id="{519954A3-9DFD-4C44-94BA-B95130A3BA1C}" type="slidenum">
              <a:rPr lang="en-US" smtClean="0"/>
              <a:t>12</a:t>
            </a:fld>
            <a:endParaRPr lang="en-US" dirty="0"/>
          </a:p>
        </p:txBody>
      </p:sp>
    </p:spTree>
    <p:extLst>
      <p:ext uri="{BB962C8B-B14F-4D97-AF65-F5344CB8AC3E}">
        <p14:creationId xmlns:p14="http://schemas.microsoft.com/office/powerpoint/2010/main" val="3135300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D18A-0043-4F83-A9E2-424C678033AE}"/>
              </a:ext>
            </a:extLst>
          </p:cNvPr>
          <p:cNvSpPr>
            <a:spLocks noGrp="1"/>
          </p:cNvSpPr>
          <p:nvPr>
            <p:ph type="title"/>
          </p:nvPr>
        </p:nvSpPr>
        <p:spPr/>
        <p:txBody>
          <a:bodyPr/>
          <a:lstStyle/>
          <a:p>
            <a:r>
              <a:rPr lang="vi-VN" dirty="0"/>
              <a:t>Dự đoán nhiệt độ bằng hồi quy tuyến tính đa biến</a:t>
            </a:r>
            <a:endParaRPr lang="en-US" dirty="0"/>
          </a:p>
        </p:txBody>
      </p:sp>
      <p:pic>
        <p:nvPicPr>
          <p:cNvPr id="5" name="Picture 4">
            <a:extLst>
              <a:ext uri="{FF2B5EF4-FFF2-40B4-BE49-F238E27FC236}">
                <a16:creationId xmlns:a16="http://schemas.microsoft.com/office/drawing/2014/main" id="{1597384E-BC99-4E77-BB65-2A2879C45803}"/>
              </a:ext>
            </a:extLst>
          </p:cNvPr>
          <p:cNvPicPr>
            <a:picLocks noChangeAspect="1"/>
          </p:cNvPicPr>
          <p:nvPr/>
        </p:nvPicPr>
        <p:blipFill>
          <a:blip r:embed="rId2"/>
          <a:stretch>
            <a:fillRect/>
          </a:stretch>
        </p:blipFill>
        <p:spPr>
          <a:xfrm>
            <a:off x="1012608" y="2032858"/>
            <a:ext cx="6980525" cy="3452159"/>
          </a:xfrm>
          <a:prstGeom prst="rect">
            <a:avLst/>
          </a:prstGeom>
        </p:spPr>
      </p:pic>
      <p:sp>
        <p:nvSpPr>
          <p:cNvPr id="6" name="Content Placeholder 5">
            <a:extLst>
              <a:ext uri="{FF2B5EF4-FFF2-40B4-BE49-F238E27FC236}">
                <a16:creationId xmlns:a16="http://schemas.microsoft.com/office/drawing/2014/main" id="{B8C10D7B-4BC3-42E2-A357-D69296B1BF96}"/>
              </a:ext>
            </a:extLst>
          </p:cNvPr>
          <p:cNvSpPr>
            <a:spLocks noGrp="1"/>
          </p:cNvSpPr>
          <p:nvPr>
            <p:ph idx="1"/>
          </p:nvPr>
        </p:nvSpPr>
        <p:spPr/>
        <p:txBody>
          <a:bodyPr/>
          <a:lstStyle/>
          <a:p>
            <a:endParaRPr lang="en-US" dirty="0"/>
          </a:p>
        </p:txBody>
      </p:sp>
      <p:sp>
        <p:nvSpPr>
          <p:cNvPr id="3" name="Slide Number Placeholder 2">
            <a:extLst>
              <a:ext uri="{FF2B5EF4-FFF2-40B4-BE49-F238E27FC236}">
                <a16:creationId xmlns:a16="http://schemas.microsoft.com/office/drawing/2014/main" id="{91BAC610-6B4E-4199-8752-E3977781992D}"/>
              </a:ext>
            </a:extLst>
          </p:cNvPr>
          <p:cNvSpPr>
            <a:spLocks noGrp="1"/>
          </p:cNvSpPr>
          <p:nvPr>
            <p:ph type="sldNum" sz="quarter" idx="12"/>
          </p:nvPr>
        </p:nvSpPr>
        <p:spPr/>
        <p:txBody>
          <a:bodyPr/>
          <a:lstStyle/>
          <a:p>
            <a:fld id="{519954A3-9DFD-4C44-94BA-B95130A3BA1C}" type="slidenum">
              <a:rPr lang="en-US" smtClean="0"/>
              <a:t>13</a:t>
            </a:fld>
            <a:endParaRPr lang="en-US" dirty="0"/>
          </a:p>
        </p:txBody>
      </p:sp>
    </p:spTree>
    <p:extLst>
      <p:ext uri="{BB962C8B-B14F-4D97-AF65-F5344CB8AC3E}">
        <p14:creationId xmlns:p14="http://schemas.microsoft.com/office/powerpoint/2010/main" val="77478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E0DC-76F7-48DD-B562-9F8FAE772C6E}"/>
              </a:ext>
            </a:extLst>
          </p:cNvPr>
          <p:cNvSpPr>
            <a:spLocks noGrp="1"/>
          </p:cNvSpPr>
          <p:nvPr>
            <p:ph type="title"/>
          </p:nvPr>
        </p:nvSpPr>
        <p:spPr/>
        <p:txBody>
          <a:bodyPr/>
          <a:lstStyle/>
          <a:p>
            <a:r>
              <a:rPr lang="vi-VN" dirty="0"/>
              <a:t>Đánh giá kết quả dự đoán </a:t>
            </a:r>
            <a:endParaRPr lang="en-US" dirty="0"/>
          </a:p>
        </p:txBody>
      </p:sp>
      <p:pic>
        <p:nvPicPr>
          <p:cNvPr id="4" name="Content Placeholder 3">
            <a:extLst>
              <a:ext uri="{FF2B5EF4-FFF2-40B4-BE49-F238E27FC236}">
                <a16:creationId xmlns:a16="http://schemas.microsoft.com/office/drawing/2014/main" id="{397DA2B5-40AA-41B5-9525-F6C4FD3A7088}"/>
              </a:ext>
            </a:extLst>
          </p:cNvPr>
          <p:cNvPicPr>
            <a:picLocks noGrp="1" noChangeAspect="1"/>
          </p:cNvPicPr>
          <p:nvPr>
            <p:ph idx="1"/>
          </p:nvPr>
        </p:nvPicPr>
        <p:blipFill>
          <a:blip r:embed="rId2"/>
          <a:stretch>
            <a:fillRect/>
          </a:stretch>
        </p:blipFill>
        <p:spPr>
          <a:xfrm>
            <a:off x="1577204" y="2348554"/>
            <a:ext cx="6797629" cy="3505504"/>
          </a:xfrm>
          <a:prstGeom prst="rect">
            <a:avLst/>
          </a:prstGeom>
        </p:spPr>
      </p:pic>
      <p:pic>
        <p:nvPicPr>
          <p:cNvPr id="5" name="Picture 4">
            <a:extLst>
              <a:ext uri="{FF2B5EF4-FFF2-40B4-BE49-F238E27FC236}">
                <a16:creationId xmlns:a16="http://schemas.microsoft.com/office/drawing/2014/main" id="{1A6693BE-6E8F-49B8-98E0-6F696D049898}"/>
              </a:ext>
            </a:extLst>
          </p:cNvPr>
          <p:cNvPicPr>
            <a:picLocks noChangeAspect="1"/>
          </p:cNvPicPr>
          <p:nvPr/>
        </p:nvPicPr>
        <p:blipFill>
          <a:blip r:embed="rId3"/>
          <a:stretch>
            <a:fillRect/>
          </a:stretch>
        </p:blipFill>
        <p:spPr>
          <a:xfrm>
            <a:off x="2181539" y="1930400"/>
            <a:ext cx="4077053" cy="396274"/>
          </a:xfrm>
          <a:prstGeom prst="rect">
            <a:avLst/>
          </a:prstGeom>
        </p:spPr>
      </p:pic>
      <p:sp>
        <p:nvSpPr>
          <p:cNvPr id="3" name="Slide Number Placeholder 2">
            <a:extLst>
              <a:ext uri="{FF2B5EF4-FFF2-40B4-BE49-F238E27FC236}">
                <a16:creationId xmlns:a16="http://schemas.microsoft.com/office/drawing/2014/main" id="{CAA01A67-CCDE-4BD7-B285-CC250871CEC8}"/>
              </a:ext>
            </a:extLst>
          </p:cNvPr>
          <p:cNvSpPr>
            <a:spLocks noGrp="1"/>
          </p:cNvSpPr>
          <p:nvPr>
            <p:ph type="sldNum" sz="quarter" idx="12"/>
          </p:nvPr>
        </p:nvSpPr>
        <p:spPr/>
        <p:txBody>
          <a:bodyPr/>
          <a:lstStyle/>
          <a:p>
            <a:fld id="{519954A3-9DFD-4C44-94BA-B95130A3BA1C}" type="slidenum">
              <a:rPr lang="en-US" smtClean="0"/>
              <a:t>14</a:t>
            </a:fld>
            <a:endParaRPr lang="en-US" dirty="0"/>
          </a:p>
        </p:txBody>
      </p:sp>
    </p:spTree>
    <p:extLst>
      <p:ext uri="{BB962C8B-B14F-4D97-AF65-F5344CB8AC3E}">
        <p14:creationId xmlns:p14="http://schemas.microsoft.com/office/powerpoint/2010/main" val="311896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163A1-DF1B-4A09-8969-AAB310B6DD34}"/>
              </a:ext>
            </a:extLst>
          </p:cNvPr>
          <p:cNvSpPr>
            <a:spLocks noGrp="1"/>
          </p:cNvSpPr>
          <p:nvPr>
            <p:ph type="title"/>
          </p:nvPr>
        </p:nvSpPr>
        <p:spPr/>
        <p:txBody>
          <a:bodyPr/>
          <a:lstStyle/>
          <a:p>
            <a:r>
              <a:rPr lang="vi-VN" dirty="0"/>
              <a:t>Dự đoán lượng mưa bằng hồi quy tuyến tính đa biến</a:t>
            </a:r>
            <a:endParaRPr lang="en-US" dirty="0"/>
          </a:p>
        </p:txBody>
      </p:sp>
      <p:pic>
        <p:nvPicPr>
          <p:cNvPr id="4" name="Content Placeholder 3">
            <a:extLst>
              <a:ext uri="{FF2B5EF4-FFF2-40B4-BE49-F238E27FC236}">
                <a16:creationId xmlns:a16="http://schemas.microsoft.com/office/drawing/2014/main" id="{A7CED2C4-BF49-474E-80AF-07C92759465A}"/>
              </a:ext>
            </a:extLst>
          </p:cNvPr>
          <p:cNvPicPr>
            <a:picLocks noGrp="1" noChangeAspect="1"/>
          </p:cNvPicPr>
          <p:nvPr>
            <p:ph idx="1"/>
          </p:nvPr>
        </p:nvPicPr>
        <p:blipFill>
          <a:blip r:embed="rId2"/>
          <a:stretch>
            <a:fillRect/>
          </a:stretch>
        </p:blipFill>
        <p:spPr>
          <a:xfrm>
            <a:off x="1165419" y="2268141"/>
            <a:ext cx="6584251" cy="3741744"/>
          </a:xfrm>
          <a:prstGeom prst="rect">
            <a:avLst/>
          </a:prstGeom>
        </p:spPr>
      </p:pic>
      <p:sp>
        <p:nvSpPr>
          <p:cNvPr id="3" name="Slide Number Placeholder 2">
            <a:extLst>
              <a:ext uri="{FF2B5EF4-FFF2-40B4-BE49-F238E27FC236}">
                <a16:creationId xmlns:a16="http://schemas.microsoft.com/office/drawing/2014/main" id="{4244B68D-D219-497E-A447-71A5847958AB}"/>
              </a:ext>
            </a:extLst>
          </p:cNvPr>
          <p:cNvSpPr>
            <a:spLocks noGrp="1"/>
          </p:cNvSpPr>
          <p:nvPr>
            <p:ph type="sldNum" sz="quarter" idx="12"/>
          </p:nvPr>
        </p:nvSpPr>
        <p:spPr/>
        <p:txBody>
          <a:bodyPr/>
          <a:lstStyle/>
          <a:p>
            <a:fld id="{519954A3-9DFD-4C44-94BA-B95130A3BA1C}" type="slidenum">
              <a:rPr lang="en-US" smtClean="0"/>
              <a:t>15</a:t>
            </a:fld>
            <a:endParaRPr lang="en-US" dirty="0"/>
          </a:p>
        </p:txBody>
      </p:sp>
    </p:spTree>
    <p:extLst>
      <p:ext uri="{BB962C8B-B14F-4D97-AF65-F5344CB8AC3E}">
        <p14:creationId xmlns:p14="http://schemas.microsoft.com/office/powerpoint/2010/main" val="445019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35E5A3-A9BA-F9B6-24B0-AE183B217138}"/>
              </a:ext>
            </a:extLst>
          </p:cNvPr>
          <p:cNvSpPr>
            <a:spLocks noGrp="1"/>
          </p:cNvSpPr>
          <p:nvPr>
            <p:ph type="title"/>
          </p:nvPr>
        </p:nvSpPr>
        <p:spPr/>
        <p:txBody>
          <a:bodyPr/>
          <a:lstStyle/>
          <a:p>
            <a:r>
              <a:rPr lang="en-US" dirty="0" err="1"/>
              <a:t>Tổng</a:t>
            </a:r>
            <a:r>
              <a:rPr lang="en-US" dirty="0"/>
              <a:t> </a:t>
            </a:r>
            <a:r>
              <a:rPr lang="en-US" dirty="0" err="1"/>
              <a:t>kết</a:t>
            </a:r>
            <a:endParaRPr lang="en-US" dirty="0"/>
          </a:p>
        </p:txBody>
      </p:sp>
      <p:sp>
        <p:nvSpPr>
          <p:cNvPr id="3" name="Chỗ dành sẵn cho Nội dung 2">
            <a:extLst>
              <a:ext uri="{FF2B5EF4-FFF2-40B4-BE49-F238E27FC236}">
                <a16:creationId xmlns:a16="http://schemas.microsoft.com/office/drawing/2014/main" id="{CC594F56-3E84-553B-4B80-4FC1B68CA767}"/>
              </a:ext>
            </a:extLst>
          </p:cNvPr>
          <p:cNvSpPr>
            <a:spLocks noGrp="1"/>
          </p:cNvSpPr>
          <p:nvPr>
            <p:ph idx="1"/>
          </p:nvPr>
        </p:nvSpPr>
        <p:spPr/>
        <p:txBody>
          <a:bodyPr/>
          <a:lstStyle/>
          <a:p>
            <a:r>
              <a:rPr lang="en-US" dirty="0" err="1"/>
              <a:t>Từ</a:t>
            </a:r>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dữ</a:t>
            </a:r>
            <a:r>
              <a:rPr lang="en-US" dirty="0"/>
              <a:t> </a:t>
            </a:r>
            <a:r>
              <a:rPr lang="en-US" dirty="0" err="1"/>
              <a:t>liệu</a:t>
            </a:r>
            <a:r>
              <a:rPr lang="en-US" dirty="0"/>
              <a:t> </a:t>
            </a:r>
            <a:r>
              <a:rPr lang="en-US" dirty="0" err="1"/>
              <a:t>nhiệt</a:t>
            </a:r>
            <a:r>
              <a:rPr lang="en-US" dirty="0"/>
              <a:t> </a:t>
            </a:r>
            <a:r>
              <a:rPr lang="en-US" dirty="0" err="1"/>
              <a:t>độ</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tổng</a:t>
            </a:r>
            <a:r>
              <a:rPr lang="en-US" dirty="0"/>
              <a:t> </a:t>
            </a:r>
            <a:r>
              <a:rPr lang="en-US" dirty="0" err="1"/>
              <a:t>lượng</a:t>
            </a:r>
            <a:r>
              <a:rPr lang="en-US" dirty="0"/>
              <a:t> </a:t>
            </a:r>
            <a:r>
              <a:rPr lang="en-US" dirty="0" err="1"/>
              <a:t>mưa</a:t>
            </a:r>
            <a:r>
              <a:rPr lang="en-US" dirty="0"/>
              <a:t> </a:t>
            </a:r>
            <a:r>
              <a:rPr lang="en-US" dirty="0" err="1"/>
              <a:t>có</a:t>
            </a:r>
            <a:r>
              <a:rPr lang="en-US" dirty="0"/>
              <a:t> xu </a:t>
            </a:r>
            <a:r>
              <a:rPr lang="en-US" dirty="0" err="1"/>
              <a:t>hướng</a:t>
            </a:r>
            <a:r>
              <a:rPr lang="en-US" dirty="0"/>
              <a:t> tang </a:t>
            </a:r>
            <a:r>
              <a:rPr lang="en-US" dirty="0" err="1"/>
              <a:t>dần</a:t>
            </a:r>
            <a:r>
              <a:rPr lang="en-US" dirty="0"/>
              <a:t> </a:t>
            </a:r>
            <a:r>
              <a:rPr lang="en-US" dirty="0" err="1"/>
              <a:t>theo</a:t>
            </a:r>
            <a:r>
              <a:rPr lang="en-US" dirty="0"/>
              <a:t> </a:t>
            </a:r>
            <a:r>
              <a:rPr lang="en-US" dirty="0" err="1"/>
              <a:t>các</a:t>
            </a:r>
            <a:r>
              <a:rPr lang="en-US" dirty="0"/>
              <a:t> </a:t>
            </a:r>
            <a:r>
              <a:rPr lang="en-US" dirty="0" err="1"/>
              <a:t>năm</a:t>
            </a:r>
            <a:r>
              <a:rPr lang="en-US" dirty="0"/>
              <a:t> </a:t>
            </a:r>
          </a:p>
          <a:p>
            <a:r>
              <a:rPr lang="en-US" dirty="0" err="1"/>
              <a:t>Từ</a:t>
            </a:r>
            <a:r>
              <a:rPr lang="en-US" dirty="0"/>
              <a:t> </a:t>
            </a:r>
            <a:r>
              <a:rPr lang="en-US" dirty="0" err="1"/>
              <a:t>đó</a:t>
            </a:r>
            <a:r>
              <a:rPr lang="en-US" dirty="0"/>
              <a:t> </a:t>
            </a:r>
            <a:r>
              <a:rPr lang="en-US" dirty="0" err="1"/>
              <a:t>nhờ</a:t>
            </a:r>
            <a:r>
              <a:rPr lang="en-US" dirty="0"/>
              <a:t> </a:t>
            </a:r>
            <a:r>
              <a:rPr lang="en-US" dirty="0" err="1"/>
              <a:t>vào</a:t>
            </a:r>
            <a:r>
              <a:rPr lang="en-US" dirty="0"/>
              <a:t> </a:t>
            </a:r>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 </a:t>
            </a:r>
            <a:r>
              <a:rPr lang="en-US" dirty="0" err="1"/>
              <a:t>hồi</a:t>
            </a:r>
            <a:r>
              <a:rPr lang="en-US" dirty="0"/>
              <a:t> </a:t>
            </a:r>
            <a:r>
              <a:rPr lang="en-US" dirty="0" err="1"/>
              <a:t>quy</a:t>
            </a:r>
            <a:r>
              <a:rPr lang="en-US" dirty="0"/>
              <a:t> </a:t>
            </a:r>
            <a:r>
              <a:rPr lang="en-US" dirty="0" err="1"/>
              <a:t>tuyến</a:t>
            </a:r>
            <a:r>
              <a:rPr lang="en-US" dirty="0"/>
              <a:t> </a:t>
            </a:r>
            <a:r>
              <a:rPr lang="en-US" dirty="0" err="1"/>
              <a:t>tính</a:t>
            </a:r>
            <a:r>
              <a:rPr lang="en-US" dirty="0"/>
              <a:t> </a:t>
            </a:r>
            <a:r>
              <a:rPr lang="en-US" dirty="0" err="1"/>
              <a:t>cho</a:t>
            </a:r>
            <a:r>
              <a:rPr lang="en-US" dirty="0"/>
              <a:t> </a:t>
            </a:r>
            <a:r>
              <a:rPr lang="en-US" dirty="0" err="1"/>
              <a:t>ra</a:t>
            </a:r>
            <a:r>
              <a:rPr lang="en-US" dirty="0"/>
              <a:t> </a:t>
            </a:r>
            <a:r>
              <a:rPr lang="en-US" dirty="0" err="1"/>
              <a:t>độ</a:t>
            </a:r>
            <a:r>
              <a:rPr lang="en-US" dirty="0"/>
              <a:t> </a:t>
            </a:r>
            <a:r>
              <a:rPr lang="en-US" dirty="0" err="1"/>
              <a:t>lỗi</a:t>
            </a:r>
            <a:r>
              <a:rPr lang="en-US" dirty="0"/>
              <a:t> </a:t>
            </a:r>
            <a:r>
              <a:rPr lang="en-US" dirty="0" err="1"/>
              <a:t>vô</a:t>
            </a:r>
            <a:r>
              <a:rPr lang="en-US" dirty="0"/>
              <a:t> </a:t>
            </a:r>
            <a:r>
              <a:rPr lang="en-US" dirty="0" err="1"/>
              <a:t>cùng</a:t>
            </a:r>
            <a:r>
              <a:rPr lang="en-US" dirty="0"/>
              <a:t> </a:t>
            </a:r>
            <a:r>
              <a:rPr lang="en-US" dirty="0" err="1"/>
              <a:t>thấp</a:t>
            </a:r>
            <a:r>
              <a:rPr lang="en-US" dirty="0"/>
              <a:t> </a:t>
            </a:r>
            <a:r>
              <a:rPr lang="en-US" dirty="0" err="1"/>
              <a:t>chứng</a:t>
            </a:r>
            <a:r>
              <a:rPr lang="en-US" dirty="0"/>
              <a:t> </a:t>
            </a:r>
            <a:r>
              <a:rPr lang="en-US" dirty="0" err="1"/>
              <a:t>tỏ</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mô</a:t>
            </a:r>
            <a:r>
              <a:rPr lang="en-US" dirty="0"/>
              <a:t> </a:t>
            </a:r>
            <a:r>
              <a:rPr lang="en-US" dirty="0" err="1"/>
              <a:t>hình</a:t>
            </a:r>
            <a:r>
              <a:rPr lang="en-US" dirty="0"/>
              <a:t> </a:t>
            </a:r>
            <a:r>
              <a:rPr lang="en-US" dirty="0" err="1"/>
              <a:t>rất</a:t>
            </a:r>
            <a:r>
              <a:rPr lang="en-US" dirty="0"/>
              <a:t> </a:t>
            </a:r>
            <a:r>
              <a:rPr lang="en-US" dirty="0" err="1"/>
              <a:t>cao</a:t>
            </a:r>
            <a:r>
              <a:rPr lang="en-US" dirty="0"/>
              <a:t> </a:t>
            </a:r>
          </a:p>
        </p:txBody>
      </p:sp>
      <p:sp>
        <p:nvSpPr>
          <p:cNvPr id="4" name="Slide Number Placeholder 3">
            <a:extLst>
              <a:ext uri="{FF2B5EF4-FFF2-40B4-BE49-F238E27FC236}">
                <a16:creationId xmlns:a16="http://schemas.microsoft.com/office/drawing/2014/main" id="{099A2BB3-6447-4735-B1F1-A9C7DCAB8827}"/>
              </a:ext>
            </a:extLst>
          </p:cNvPr>
          <p:cNvSpPr>
            <a:spLocks noGrp="1"/>
          </p:cNvSpPr>
          <p:nvPr>
            <p:ph type="sldNum" sz="quarter" idx="12"/>
          </p:nvPr>
        </p:nvSpPr>
        <p:spPr/>
        <p:txBody>
          <a:bodyPr/>
          <a:lstStyle/>
          <a:p>
            <a:fld id="{519954A3-9DFD-4C44-94BA-B95130A3BA1C}" type="slidenum">
              <a:rPr lang="en-US" smtClean="0"/>
              <a:t>16</a:t>
            </a:fld>
            <a:endParaRPr lang="en-US" dirty="0"/>
          </a:p>
        </p:txBody>
      </p:sp>
    </p:spTree>
    <p:extLst>
      <p:ext uri="{BB962C8B-B14F-4D97-AF65-F5344CB8AC3E}">
        <p14:creationId xmlns:p14="http://schemas.microsoft.com/office/powerpoint/2010/main" val="96955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943D52A-12A3-C6A7-3B2D-6F6F8FB55E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5350" y="465762"/>
            <a:ext cx="8579616" cy="54397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99FA56D-29A0-4242-A15A-D7D30DE46C14}"/>
              </a:ext>
            </a:extLst>
          </p:cNvPr>
          <p:cNvSpPr>
            <a:spLocks noGrp="1"/>
          </p:cNvSpPr>
          <p:nvPr>
            <p:ph type="sldNum" sz="quarter" idx="12"/>
          </p:nvPr>
        </p:nvSpPr>
        <p:spPr/>
        <p:txBody>
          <a:bodyPr/>
          <a:lstStyle/>
          <a:p>
            <a:fld id="{519954A3-9DFD-4C44-94BA-B95130A3BA1C}" type="slidenum">
              <a:rPr lang="en-US" smtClean="0"/>
              <a:t>17</a:t>
            </a:fld>
            <a:endParaRPr lang="en-US" dirty="0"/>
          </a:p>
        </p:txBody>
      </p:sp>
    </p:spTree>
    <p:extLst>
      <p:ext uri="{BB962C8B-B14F-4D97-AF65-F5344CB8AC3E}">
        <p14:creationId xmlns:p14="http://schemas.microsoft.com/office/powerpoint/2010/main" val="325903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3AFD-D5B9-4803-B704-42D9EC34CC99}"/>
              </a:ext>
            </a:extLst>
          </p:cNvPr>
          <p:cNvSpPr>
            <a:spLocks noGrp="1"/>
          </p:cNvSpPr>
          <p:nvPr>
            <p:ph type="title"/>
          </p:nvPr>
        </p:nvSpPr>
        <p:spPr/>
        <p:txBody>
          <a:bodyPr/>
          <a:lstStyle/>
          <a:p>
            <a:r>
              <a:rPr lang="vi-VN" dirty="0"/>
              <a:t>Dự liệu thời tiết năm 2009 đến 2020 của thành phố Hồ Chí Minh</a:t>
            </a:r>
            <a:endParaRPr lang="en-US" dirty="0"/>
          </a:p>
        </p:txBody>
      </p:sp>
      <p:pic>
        <p:nvPicPr>
          <p:cNvPr id="5" name="Content Placeholder 4">
            <a:extLst>
              <a:ext uri="{FF2B5EF4-FFF2-40B4-BE49-F238E27FC236}">
                <a16:creationId xmlns:a16="http://schemas.microsoft.com/office/drawing/2014/main" id="{F85DB2FB-F788-42D3-A23C-D302995307CA}"/>
              </a:ext>
            </a:extLst>
          </p:cNvPr>
          <p:cNvPicPr>
            <a:picLocks noGrp="1" noChangeAspect="1"/>
          </p:cNvPicPr>
          <p:nvPr>
            <p:ph idx="1"/>
          </p:nvPr>
        </p:nvPicPr>
        <p:blipFill>
          <a:blip r:embed="rId2"/>
          <a:stretch>
            <a:fillRect/>
          </a:stretch>
        </p:blipFill>
        <p:spPr>
          <a:xfrm>
            <a:off x="5559702" y="2100702"/>
            <a:ext cx="6448245" cy="3244296"/>
          </a:xfrm>
        </p:spPr>
      </p:pic>
      <p:sp>
        <p:nvSpPr>
          <p:cNvPr id="6" name="Content Placeholder 7">
            <a:extLst>
              <a:ext uri="{FF2B5EF4-FFF2-40B4-BE49-F238E27FC236}">
                <a16:creationId xmlns:a16="http://schemas.microsoft.com/office/drawing/2014/main" id="{2F395FFC-0CE8-4EA5-8E02-CADB53D7C15F}"/>
              </a:ext>
            </a:extLst>
          </p:cNvPr>
          <p:cNvSpPr txBox="1">
            <a:spLocks/>
          </p:cNvSpPr>
          <p:nvPr/>
        </p:nvSpPr>
        <p:spPr>
          <a:xfrm>
            <a:off x="540550" y="1819373"/>
            <a:ext cx="4889290" cy="422761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endParaRPr lang="vi-VN" b="1" i="0" dirty="0">
              <a:solidFill>
                <a:srgbClr val="E3E3E3"/>
              </a:solidFill>
              <a:effectLst/>
              <a:latin typeface="Google Sans"/>
            </a:endParaRPr>
          </a:p>
          <a:p>
            <a:r>
              <a:rPr lang="vi-VN" sz="2300" dirty="0"/>
              <a:t>Date: ngày</a:t>
            </a:r>
          </a:p>
          <a:p>
            <a:r>
              <a:rPr lang="vi-VN" sz="2300" dirty="0"/>
              <a:t>Time: thời gian trong ngày</a:t>
            </a:r>
          </a:p>
          <a:p>
            <a:r>
              <a:rPr lang="vi-VN" sz="2300" dirty="0"/>
              <a:t>Weather: tình trạng thời tiết</a:t>
            </a:r>
          </a:p>
          <a:p>
            <a:r>
              <a:rPr lang="vi-VN" sz="2300" dirty="0"/>
              <a:t>Temp: nhiệt độ </a:t>
            </a:r>
          </a:p>
          <a:p>
            <a:r>
              <a:rPr lang="vi-VN" sz="2300" dirty="0"/>
              <a:t>Feels: nhiệt độ cảm nhận </a:t>
            </a:r>
          </a:p>
          <a:p>
            <a:r>
              <a:rPr lang="vi-VN" sz="2300" dirty="0"/>
              <a:t>Wind: tốc độ gió</a:t>
            </a:r>
          </a:p>
          <a:p>
            <a:r>
              <a:rPr lang="vi-VN" sz="2300" dirty="0"/>
              <a:t>Gust: tốc độ gió giật</a:t>
            </a:r>
          </a:p>
          <a:p>
            <a:r>
              <a:rPr lang="vi-VN" sz="2300" dirty="0"/>
              <a:t>Rain: lượng mưa</a:t>
            </a:r>
          </a:p>
          <a:p>
            <a:r>
              <a:rPr lang="vi-VN" sz="2300" dirty="0"/>
              <a:t>Humidity: độ ẩm</a:t>
            </a:r>
          </a:p>
          <a:p>
            <a:r>
              <a:rPr lang="vi-VN" sz="2300" dirty="0"/>
              <a:t>Cloud: mật độ mây</a:t>
            </a:r>
          </a:p>
          <a:p>
            <a:r>
              <a:rPr lang="vi-VN" sz="2300" dirty="0"/>
              <a:t>Pressure: áp suất không khí</a:t>
            </a:r>
          </a:p>
          <a:p>
            <a:r>
              <a:rPr lang="vi-VN" sz="2300" dirty="0"/>
              <a:t>Vis: tầm nhìn</a:t>
            </a: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sp>
        <p:nvSpPr>
          <p:cNvPr id="3" name="Slide Number Placeholder 2">
            <a:extLst>
              <a:ext uri="{FF2B5EF4-FFF2-40B4-BE49-F238E27FC236}">
                <a16:creationId xmlns:a16="http://schemas.microsoft.com/office/drawing/2014/main" id="{AE334CCC-CFC0-4E7B-BA90-84E0599B7349}"/>
              </a:ext>
            </a:extLst>
          </p:cNvPr>
          <p:cNvSpPr>
            <a:spLocks noGrp="1"/>
          </p:cNvSpPr>
          <p:nvPr>
            <p:ph type="sldNum" sz="quarter" idx="12"/>
          </p:nvPr>
        </p:nvSpPr>
        <p:spPr>
          <a:xfrm>
            <a:off x="8562088" y="6065837"/>
            <a:ext cx="496187" cy="365125"/>
          </a:xfrm>
        </p:spPr>
        <p:txBody>
          <a:bodyPr/>
          <a:lstStyle/>
          <a:p>
            <a:fld id="{519954A3-9DFD-4C44-94BA-B95130A3BA1C}" type="slidenum">
              <a:rPr lang="en-US" sz="1600" b="1" smtClean="0">
                <a:latin typeface="Arial" panose="020B0604020202020204" pitchFamily="34" charset="0"/>
                <a:cs typeface="Arial" panose="020B0604020202020204" pitchFamily="34" charset="0"/>
              </a:rPr>
              <a:t>2</a:t>
            </a:fld>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405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3AFD-D5B9-4803-B704-42D9EC34CC99}"/>
              </a:ext>
            </a:extLst>
          </p:cNvPr>
          <p:cNvSpPr>
            <a:spLocks noGrp="1"/>
          </p:cNvSpPr>
          <p:nvPr>
            <p:ph type="title"/>
          </p:nvPr>
        </p:nvSpPr>
        <p:spPr/>
        <p:txBody>
          <a:bodyPr/>
          <a:lstStyle/>
          <a:p>
            <a:r>
              <a:rPr lang="vi-VN" dirty="0"/>
              <a:t>Bộ lọc theo năm</a:t>
            </a:r>
            <a:endParaRPr lang="en-US" dirty="0"/>
          </a:p>
        </p:txBody>
      </p:sp>
      <p:pic>
        <p:nvPicPr>
          <p:cNvPr id="9" name="Content Placeholder 8">
            <a:extLst>
              <a:ext uri="{FF2B5EF4-FFF2-40B4-BE49-F238E27FC236}">
                <a16:creationId xmlns:a16="http://schemas.microsoft.com/office/drawing/2014/main" id="{A257B275-C1D7-4E11-8A38-B91FFB47BB84}"/>
              </a:ext>
            </a:extLst>
          </p:cNvPr>
          <p:cNvPicPr>
            <a:picLocks noGrp="1" noChangeAspect="1"/>
          </p:cNvPicPr>
          <p:nvPr>
            <p:ph idx="1"/>
          </p:nvPr>
        </p:nvPicPr>
        <p:blipFill>
          <a:blip r:embed="rId2"/>
          <a:stretch>
            <a:fillRect/>
          </a:stretch>
        </p:blipFill>
        <p:spPr>
          <a:xfrm>
            <a:off x="6461978" y="914316"/>
            <a:ext cx="5016276" cy="2309652"/>
          </a:xfrm>
        </p:spPr>
      </p:pic>
      <p:sp>
        <p:nvSpPr>
          <p:cNvPr id="4" name="Content Placeholder 7">
            <a:extLst>
              <a:ext uri="{FF2B5EF4-FFF2-40B4-BE49-F238E27FC236}">
                <a16:creationId xmlns:a16="http://schemas.microsoft.com/office/drawing/2014/main" id="{4725C2C8-2B37-496B-9EAD-435917440387}"/>
              </a:ext>
            </a:extLst>
          </p:cNvPr>
          <p:cNvSpPr txBox="1">
            <a:spLocks/>
          </p:cNvSpPr>
          <p:nvPr/>
        </p:nvSpPr>
        <p:spPr>
          <a:xfrm>
            <a:off x="540549" y="1821488"/>
            <a:ext cx="5316527" cy="42493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endParaRPr lang="vi-VN" b="1" i="0" dirty="0">
              <a:solidFill>
                <a:srgbClr val="E3E3E3"/>
              </a:solidFill>
              <a:effectLst/>
              <a:latin typeface="Google Sans"/>
            </a:endParaRPr>
          </a:p>
          <a:p>
            <a:r>
              <a:rPr lang="vi-VN" b="1" dirty="0"/>
              <a:t>Slicer theo năm: </a:t>
            </a:r>
            <a:r>
              <a:rPr lang="vi-VN" dirty="0"/>
              <a:t>để lọc các dự liệu từng năm</a:t>
            </a:r>
          </a:p>
          <a:p>
            <a:r>
              <a:rPr lang="vi-VN" dirty="0"/>
              <a:t>Hiển thị tổng lượng mưa theo năm của slicer và trung bình nhiệt độ của Tp Hồ Chí Minh</a:t>
            </a: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pic>
        <p:nvPicPr>
          <p:cNvPr id="5" name="Picture 4">
            <a:extLst>
              <a:ext uri="{FF2B5EF4-FFF2-40B4-BE49-F238E27FC236}">
                <a16:creationId xmlns:a16="http://schemas.microsoft.com/office/drawing/2014/main" id="{A53BBE3F-C74B-40D4-A025-16F875B74C4F}"/>
              </a:ext>
            </a:extLst>
          </p:cNvPr>
          <p:cNvPicPr>
            <a:picLocks noChangeAspect="1"/>
          </p:cNvPicPr>
          <p:nvPr/>
        </p:nvPicPr>
        <p:blipFill>
          <a:blip r:embed="rId3"/>
          <a:stretch>
            <a:fillRect/>
          </a:stretch>
        </p:blipFill>
        <p:spPr>
          <a:xfrm>
            <a:off x="5857076" y="3528684"/>
            <a:ext cx="6226080" cy="1600339"/>
          </a:xfrm>
          <a:prstGeom prst="rect">
            <a:avLst/>
          </a:prstGeom>
        </p:spPr>
      </p:pic>
      <p:sp>
        <p:nvSpPr>
          <p:cNvPr id="3" name="Slide Number Placeholder 2">
            <a:extLst>
              <a:ext uri="{FF2B5EF4-FFF2-40B4-BE49-F238E27FC236}">
                <a16:creationId xmlns:a16="http://schemas.microsoft.com/office/drawing/2014/main" id="{13207BFB-5A15-48DC-BB71-9743FDBBD6BA}"/>
              </a:ext>
            </a:extLst>
          </p:cNvPr>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363259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a:xfrm>
            <a:off x="677334" y="609600"/>
            <a:ext cx="8596668" cy="762000"/>
          </a:xfrm>
        </p:spPr>
        <p:txBody>
          <a:bodyPr/>
          <a:lstStyle/>
          <a:p>
            <a:r>
              <a:rPr lang="vi-VN" dirty="0"/>
              <a:t>Top 3 năm có lượng mưa cao nhất</a:t>
            </a:r>
            <a:endParaRPr lang="en-US" dirty="0"/>
          </a:p>
        </p:txBody>
      </p:sp>
      <p:pic>
        <p:nvPicPr>
          <p:cNvPr id="9" name="Content Placeholder 8">
            <a:extLst>
              <a:ext uri="{FF2B5EF4-FFF2-40B4-BE49-F238E27FC236}">
                <a16:creationId xmlns:a16="http://schemas.microsoft.com/office/drawing/2014/main" id="{0318F1ED-B65F-4A57-AB47-179DDDC5543F}"/>
              </a:ext>
            </a:extLst>
          </p:cNvPr>
          <p:cNvPicPr>
            <a:picLocks noGrp="1" noChangeAspect="1"/>
          </p:cNvPicPr>
          <p:nvPr>
            <p:ph idx="1"/>
          </p:nvPr>
        </p:nvPicPr>
        <p:blipFill>
          <a:blip r:embed="rId2"/>
          <a:stretch>
            <a:fillRect/>
          </a:stretch>
        </p:blipFill>
        <p:spPr>
          <a:xfrm>
            <a:off x="6876757" y="1659546"/>
            <a:ext cx="3898080" cy="3538907"/>
          </a:xfrm>
        </p:spPr>
      </p:pic>
      <p:sp>
        <p:nvSpPr>
          <p:cNvPr id="6" name="Content Placeholder 7">
            <a:extLst>
              <a:ext uri="{FF2B5EF4-FFF2-40B4-BE49-F238E27FC236}">
                <a16:creationId xmlns:a16="http://schemas.microsoft.com/office/drawing/2014/main" id="{E0D1A410-FDAA-9F0D-8A2C-D73174BF8E74}"/>
              </a:ext>
            </a:extLst>
          </p:cNvPr>
          <p:cNvSpPr txBox="1">
            <a:spLocks/>
          </p:cNvSpPr>
          <p:nvPr/>
        </p:nvSpPr>
        <p:spPr>
          <a:xfrm>
            <a:off x="540549" y="1821489"/>
            <a:ext cx="5921429" cy="4225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endParaRPr lang="vi-VN" b="1" i="0" dirty="0">
              <a:solidFill>
                <a:srgbClr val="E3E3E3"/>
              </a:solidFill>
              <a:effectLst/>
              <a:latin typeface="Google Sans"/>
            </a:endParaRPr>
          </a:p>
          <a:p>
            <a:pPr algn="l"/>
            <a:r>
              <a:rPr lang="vi-VN" b="0" i="0" dirty="0">
                <a:solidFill>
                  <a:schemeClr val="tx1"/>
                </a:solidFill>
                <a:effectLst/>
                <a:latin typeface="Google Sans"/>
              </a:rPr>
              <a:t>Biểu đồ cột thể hiện 3 năm có lượng mưa cao nhất, từ năm 2009 đến năm 2020</a:t>
            </a:r>
          </a:p>
          <a:p>
            <a:r>
              <a:rPr lang="vi-VN" b="1" dirty="0"/>
              <a:t>Sự thay đổi theo năm:</a:t>
            </a:r>
            <a:r>
              <a:rPr lang="vi-VN" dirty="0"/>
              <a:t> Độ ẩm trung bình của căn phòng có xu hướng giảm nhẹ trong khoảng thời gian từ năm 2009 đến năm 2020.</a:t>
            </a: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sp>
        <p:nvSpPr>
          <p:cNvPr id="3" name="Slide Number Placeholder 2">
            <a:extLst>
              <a:ext uri="{FF2B5EF4-FFF2-40B4-BE49-F238E27FC236}">
                <a16:creationId xmlns:a16="http://schemas.microsoft.com/office/drawing/2014/main" id="{8FB22191-6A66-4101-BD22-7775D96A5B39}"/>
              </a:ext>
            </a:extLst>
          </p:cNvPr>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74759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p:txBody>
          <a:bodyPr/>
          <a:lstStyle/>
          <a:p>
            <a:r>
              <a:rPr lang="vi-VN" dirty="0"/>
              <a:t>Tổng lượng mưa trung bình theo năm</a:t>
            </a:r>
            <a:endParaRPr lang="en-US" dirty="0"/>
          </a:p>
        </p:txBody>
      </p:sp>
      <p:sp>
        <p:nvSpPr>
          <p:cNvPr id="3" name="Content Placeholder 7">
            <a:extLst>
              <a:ext uri="{FF2B5EF4-FFF2-40B4-BE49-F238E27FC236}">
                <a16:creationId xmlns:a16="http://schemas.microsoft.com/office/drawing/2014/main" id="{34DA62A8-BAFA-6AB5-5C56-1AC4A8B027AF}"/>
              </a:ext>
            </a:extLst>
          </p:cNvPr>
          <p:cNvSpPr txBox="1">
            <a:spLocks/>
          </p:cNvSpPr>
          <p:nvPr/>
        </p:nvSpPr>
        <p:spPr>
          <a:xfrm>
            <a:off x="325945" y="1558836"/>
            <a:ext cx="5921429" cy="4225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l">
              <a:buNone/>
            </a:pPr>
            <a:endParaRPr lang="vi-VN" b="1" i="0" dirty="0">
              <a:solidFill>
                <a:srgbClr val="E3E3E3"/>
              </a:solidFill>
              <a:effectLst/>
              <a:latin typeface="Google Sans"/>
            </a:endParaRPr>
          </a:p>
          <a:p>
            <a:r>
              <a:rPr lang="vi-VN" b="0" i="0" dirty="0">
                <a:solidFill>
                  <a:schemeClr val="tx1"/>
                </a:solidFill>
                <a:effectLst/>
              </a:rPr>
              <a:t>Biểu đồ thể hiện lượng mưa trung bình năm (mm) từ năm 2009 đến 2020 tại Thành phố Hồ Chí Minh.</a:t>
            </a:r>
          </a:p>
          <a:p>
            <a:r>
              <a:rPr lang="vi-VN" b="0" i="0" dirty="0">
                <a:solidFill>
                  <a:schemeClr val="tx1"/>
                </a:solidFill>
                <a:effectLst/>
              </a:rPr>
              <a:t>Lượng mưa trung bình năm cao nhất là 2019 (250mm) và thấp nhất 2013 (70mm).</a:t>
            </a:r>
          </a:p>
          <a:p>
            <a:r>
              <a:rPr lang="vi-VN" b="0" i="0" dirty="0">
                <a:solidFill>
                  <a:schemeClr val="tx1"/>
                </a:solidFill>
                <a:effectLst/>
              </a:rPr>
              <a:t>Lượng mưa trung bình năm có xu hướng tăng.</a:t>
            </a: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pPr algn="l"/>
            <a:endParaRPr lang="vi-VN" b="0" i="0" dirty="0">
              <a:solidFill>
                <a:schemeClr val="tx1"/>
              </a:solidFill>
              <a:effectLst/>
              <a:latin typeface="Google Sans"/>
            </a:endParaRPr>
          </a:p>
          <a:p>
            <a:endParaRPr lang="en-US" dirty="0"/>
          </a:p>
        </p:txBody>
      </p:sp>
      <p:pic>
        <p:nvPicPr>
          <p:cNvPr id="8" name="Content Placeholder 7">
            <a:extLst>
              <a:ext uri="{FF2B5EF4-FFF2-40B4-BE49-F238E27FC236}">
                <a16:creationId xmlns:a16="http://schemas.microsoft.com/office/drawing/2014/main" id="{2F2A86B7-FA29-4D40-8DB0-BD91AECC24AD}"/>
              </a:ext>
            </a:extLst>
          </p:cNvPr>
          <p:cNvPicPr>
            <a:picLocks noGrp="1" noChangeAspect="1"/>
          </p:cNvPicPr>
          <p:nvPr>
            <p:ph idx="1"/>
          </p:nvPr>
        </p:nvPicPr>
        <p:blipFill>
          <a:blip r:embed="rId2"/>
          <a:stretch>
            <a:fillRect/>
          </a:stretch>
        </p:blipFill>
        <p:spPr>
          <a:xfrm>
            <a:off x="6382236" y="1769303"/>
            <a:ext cx="5014086" cy="3158298"/>
          </a:xfrm>
        </p:spPr>
      </p:pic>
      <p:sp>
        <p:nvSpPr>
          <p:cNvPr id="4" name="Slide Number Placeholder 3">
            <a:extLst>
              <a:ext uri="{FF2B5EF4-FFF2-40B4-BE49-F238E27FC236}">
                <a16:creationId xmlns:a16="http://schemas.microsoft.com/office/drawing/2014/main" id="{23EAAAB7-5A0A-4B53-8C4B-BDF12559EC26}"/>
              </a:ext>
            </a:extLst>
          </p:cNvPr>
          <p:cNvSpPr>
            <a:spLocks noGrp="1"/>
          </p:cNvSpPr>
          <p:nvPr>
            <p:ph type="sldNum" sz="quarter" idx="12"/>
          </p:nvPr>
        </p:nvSpPr>
        <p:spPr/>
        <p:txBody>
          <a:bodyPr/>
          <a:lstStyle/>
          <a:p>
            <a:fld id="{519954A3-9DFD-4C44-94BA-B95130A3BA1C}" type="slidenum">
              <a:rPr lang="en-US" smtClean="0"/>
              <a:t>5</a:t>
            </a:fld>
            <a:endParaRPr lang="en-US" dirty="0"/>
          </a:p>
        </p:txBody>
      </p:sp>
    </p:spTree>
    <p:extLst>
      <p:ext uri="{BB962C8B-B14F-4D97-AF65-F5344CB8AC3E}">
        <p14:creationId xmlns:p14="http://schemas.microsoft.com/office/powerpoint/2010/main" val="348323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a:xfrm>
            <a:off x="677334" y="609600"/>
            <a:ext cx="8596668" cy="640702"/>
          </a:xfrm>
        </p:spPr>
        <p:txBody>
          <a:bodyPr>
            <a:normAutofit/>
          </a:bodyPr>
          <a:lstStyle/>
          <a:p>
            <a:r>
              <a:rPr lang="vi-VN" sz="3000" dirty="0"/>
              <a:t>Lượng mưa và nhiệt độ trung bình theo năm</a:t>
            </a:r>
            <a:endParaRPr lang="en-US" sz="3000" dirty="0"/>
          </a:p>
        </p:txBody>
      </p:sp>
      <p:sp>
        <p:nvSpPr>
          <p:cNvPr id="3" name="Content Placeholder 7">
            <a:extLst>
              <a:ext uri="{FF2B5EF4-FFF2-40B4-BE49-F238E27FC236}">
                <a16:creationId xmlns:a16="http://schemas.microsoft.com/office/drawing/2014/main" id="{DEE63621-952A-DF39-A348-748CB25052D8}"/>
              </a:ext>
            </a:extLst>
          </p:cNvPr>
          <p:cNvSpPr txBox="1">
            <a:spLocks/>
          </p:cNvSpPr>
          <p:nvPr/>
        </p:nvSpPr>
        <p:spPr>
          <a:xfrm>
            <a:off x="174571" y="1492995"/>
            <a:ext cx="5921429" cy="4225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vi-VN" b="0" i="0" dirty="0">
                <a:solidFill>
                  <a:schemeClr val="tx1"/>
                </a:solidFill>
                <a:effectLst/>
              </a:rPr>
              <a:t>Biểu đồ thể hiện lượng mưa và nhiệt độ trung bình  từ năm 2009 đến 2020 tại Thành phố Hồ Chí Minh.</a:t>
            </a:r>
          </a:p>
          <a:p>
            <a:r>
              <a:rPr lang="en-US" b="0" i="0" dirty="0" err="1">
                <a:solidFill>
                  <a:schemeClr val="tx1"/>
                </a:solidFill>
                <a:effectLst/>
                <a:latin typeface="Arial" panose="020B0604020202020204" pitchFamily="34" charset="0"/>
                <a:cs typeface="Arial" panose="020B0604020202020204" pitchFamily="34" charset="0"/>
              </a:rPr>
              <a:t>Nhiệt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độ</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trung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bình</a:t>
            </a:r>
            <a:r>
              <a:rPr lang="en-US" b="0" i="0" dirty="0">
                <a:solidFill>
                  <a:schemeClr val="tx1"/>
                </a:solidFill>
                <a:effectLst/>
                <a:latin typeface="Arial" panose="020B0604020202020204" pitchFamily="34" charset="0"/>
                <a:cs typeface="Arial" panose="020B0604020202020204" pitchFamily="34" charset="0"/>
              </a:rPr>
              <a:t> </a:t>
            </a:r>
            <a:r>
              <a:rPr lang="vi-VN" b="0" i="0" dirty="0">
                <a:solidFill>
                  <a:schemeClr val="tx1"/>
                </a:solidFill>
                <a:effectLst/>
                <a:latin typeface="Arial" panose="020B0604020202020204" pitchFamily="34" charset="0"/>
                <a:cs typeface="Arial" panose="020B0604020202020204" pitchFamily="34" charset="0"/>
              </a:rPr>
              <a:t>năm </a:t>
            </a:r>
            <a:r>
              <a:rPr lang="en-US" b="0" i="0" dirty="0" err="1">
                <a:solidFill>
                  <a:schemeClr val="tx1"/>
                </a:solidFill>
                <a:effectLst/>
                <a:latin typeface="Arial" panose="020B0604020202020204" pitchFamily="34" charset="0"/>
                <a:cs typeface="Arial" panose="020B0604020202020204" pitchFamily="34" charset="0"/>
              </a:rPr>
              <a:t>cao</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nhất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vào</a:t>
            </a:r>
            <a:r>
              <a:rPr lang="en-US" b="0" i="0" dirty="0">
                <a:solidFill>
                  <a:schemeClr val="tx1"/>
                </a:solidFill>
                <a:effectLst/>
                <a:latin typeface="Arial" panose="020B0604020202020204" pitchFamily="34" charset="0"/>
                <a:cs typeface="Arial" panose="020B0604020202020204" pitchFamily="34" charset="0"/>
              </a:rPr>
              <a:t> </a:t>
            </a:r>
            <a:r>
              <a:rPr lang="vi-VN" b="0" i="0" dirty="0">
                <a:solidFill>
                  <a:schemeClr val="tx1"/>
                </a:solidFill>
                <a:effectLst/>
                <a:latin typeface="Arial" panose="020B0604020202020204" pitchFamily="34" charset="0"/>
                <a:cs typeface="Arial" panose="020B0604020202020204" pitchFamily="34" charset="0"/>
              </a:rPr>
              <a:t>2020 </a:t>
            </a:r>
            <a:r>
              <a:rPr lang="en-US" b="0" i="0" dirty="0" err="1">
                <a:solidFill>
                  <a:schemeClr val="tx1"/>
                </a:solidFill>
                <a:effectLst/>
                <a:latin typeface="Arial" panose="020B0604020202020204" pitchFamily="34" charset="0"/>
                <a:cs typeface="Arial" panose="020B0604020202020204" pitchFamily="34" charset="0"/>
              </a:rPr>
              <a:t>và</a:t>
            </a:r>
            <a:r>
              <a:rPr lang="en-US" b="0" i="0" dirty="0">
                <a:solidFill>
                  <a:schemeClr val="tx1"/>
                </a:solidFill>
                <a:effectLst/>
                <a:latin typeface="Arial" panose="020B0604020202020204" pitchFamily="34" charset="0"/>
                <a:cs typeface="Arial" panose="020B0604020202020204" pitchFamily="34" charset="0"/>
              </a:rPr>
              <a:t> </a:t>
            </a:r>
            <a:r>
              <a:rPr lang="vi-VN" b="0" i="0" dirty="0">
                <a:solidFill>
                  <a:schemeClr val="tx1"/>
                </a:solidFill>
                <a:effectLst/>
                <a:latin typeface="Arial" panose="020B0604020202020204" pitchFamily="34" charset="0"/>
                <a:cs typeface="Arial" panose="020B0604020202020204" pitchFamily="34" charset="0"/>
              </a:rPr>
              <a:t>2019</a:t>
            </a:r>
          </a:p>
          <a:p>
            <a:r>
              <a:rPr lang="en-US" b="0" i="0" dirty="0" err="1">
                <a:solidFill>
                  <a:schemeClr val="tx1"/>
                </a:solidFill>
                <a:effectLst/>
                <a:latin typeface="Arial" panose="020B0604020202020204" pitchFamily="34" charset="0"/>
                <a:cs typeface="Arial" panose="020B0604020202020204" pitchFamily="34" charset="0"/>
              </a:rPr>
              <a:t>Nhiệt</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độ</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trung</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bình</a:t>
            </a:r>
            <a:r>
              <a:rPr lang="en-US" b="0" i="0" dirty="0">
                <a:solidFill>
                  <a:schemeClr val="tx1"/>
                </a:solidFill>
                <a:effectLst/>
                <a:latin typeface="Arial" panose="020B0604020202020204" pitchFamily="34" charset="0"/>
                <a:cs typeface="Arial" panose="020B0604020202020204" pitchFamily="34" charset="0"/>
              </a:rPr>
              <a:t> </a:t>
            </a:r>
            <a:r>
              <a:rPr lang="vi-VN" b="0" i="0" dirty="0">
                <a:solidFill>
                  <a:schemeClr val="tx1"/>
                </a:solidFill>
                <a:effectLst/>
                <a:latin typeface="Arial" panose="020B0604020202020204" pitchFamily="34" charset="0"/>
                <a:cs typeface="Arial" panose="020B0604020202020204" pitchFamily="34" charset="0"/>
              </a:rPr>
              <a:t>năm </a:t>
            </a:r>
            <a:r>
              <a:rPr lang="en-US" b="0" i="0" dirty="0" err="1">
                <a:solidFill>
                  <a:schemeClr val="tx1"/>
                </a:solidFill>
                <a:effectLst/>
                <a:latin typeface="Arial" panose="020B0604020202020204" pitchFamily="34" charset="0"/>
                <a:cs typeface="Arial" panose="020B0604020202020204" pitchFamily="34" charset="0"/>
              </a:rPr>
              <a:t>thấp</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nhất</a:t>
            </a:r>
            <a:r>
              <a:rPr lang="vi-VN" b="0" i="0" dirty="0">
                <a:solidFill>
                  <a:schemeClr val="tx1"/>
                </a:solidFill>
                <a:effectLst/>
                <a:latin typeface="Arial" panose="020B0604020202020204" pitchFamily="34" charset="0"/>
                <a:cs typeface="Arial" panose="020B0604020202020204" pitchFamily="34" charset="0"/>
              </a:rPr>
              <a:t> 2009 và 2012</a:t>
            </a:r>
          </a:p>
          <a:p>
            <a:r>
              <a:rPr lang="vi-VN" b="0" i="0" dirty="0">
                <a:solidFill>
                  <a:schemeClr val="tx1"/>
                </a:solidFill>
                <a:effectLst/>
              </a:rPr>
              <a:t>Lượng mưa trung bình năm cao nhất vào mùa mưa 2019 và 2020</a:t>
            </a:r>
          </a:p>
          <a:p>
            <a:r>
              <a:rPr lang="vi-VN" b="0" i="0" dirty="0">
                <a:solidFill>
                  <a:schemeClr val="tx1"/>
                </a:solidFill>
                <a:effectLst/>
                <a:latin typeface="Arial" panose="020B0604020202020204" pitchFamily="34" charset="0"/>
                <a:cs typeface="Arial" panose="020B0604020202020204" pitchFamily="34" charset="0"/>
              </a:rPr>
              <a:t>Cả nhiệt độ và lượng mưa đều có xu hướng tăng trong những năm gần đây.</a:t>
            </a:r>
          </a:p>
          <a:p>
            <a:endParaRPr lang="vi-VN" b="0" i="0" dirty="0">
              <a:solidFill>
                <a:schemeClr val="tx1"/>
              </a:solidFill>
              <a:effectLst/>
            </a:endParaRPr>
          </a:p>
          <a:p>
            <a:endParaRPr lang="vi-VN" b="0" i="0" dirty="0">
              <a:solidFill>
                <a:schemeClr val="tx1"/>
              </a:solidFill>
              <a:effectLst/>
              <a:latin typeface="Arial" panose="020B0604020202020204" pitchFamily="34" charset="0"/>
              <a:cs typeface="Arial" panose="020B0604020202020204" pitchFamily="34" charset="0"/>
            </a:endParaRPr>
          </a:p>
          <a:p>
            <a:endParaRPr lang="en-US" b="0" i="0" dirty="0">
              <a:solidFill>
                <a:schemeClr val="tx1"/>
              </a:solidFill>
              <a:effectLst/>
              <a:latin typeface="Arial" panose="020B0604020202020204" pitchFamily="34" charset="0"/>
              <a:cs typeface="Arial" panose="020B0604020202020204" pitchFamily="34" charset="0"/>
            </a:endParaRPr>
          </a:p>
          <a:p>
            <a:endParaRPr lang="vi-VN" b="0" i="0" dirty="0">
              <a:solidFill>
                <a:schemeClr val="tx1"/>
              </a:solidFill>
              <a:effectLst/>
            </a:endParaRPr>
          </a:p>
          <a:p>
            <a:endParaRPr lang="vi-VN" b="0" i="0" dirty="0">
              <a:solidFill>
                <a:schemeClr val="tx1"/>
              </a:solidFill>
              <a:effectLst/>
            </a:endParaRPr>
          </a:p>
        </p:txBody>
      </p:sp>
      <p:pic>
        <p:nvPicPr>
          <p:cNvPr id="12" name="Content Placeholder 11">
            <a:extLst>
              <a:ext uri="{FF2B5EF4-FFF2-40B4-BE49-F238E27FC236}">
                <a16:creationId xmlns:a16="http://schemas.microsoft.com/office/drawing/2014/main" id="{DE2BCDB5-4EC5-41E9-B5DC-DB2D280689E7}"/>
              </a:ext>
            </a:extLst>
          </p:cNvPr>
          <p:cNvPicPr>
            <a:picLocks noGrp="1" noChangeAspect="1"/>
          </p:cNvPicPr>
          <p:nvPr>
            <p:ph idx="1"/>
          </p:nvPr>
        </p:nvPicPr>
        <p:blipFill>
          <a:blip r:embed="rId2"/>
          <a:stretch>
            <a:fillRect/>
          </a:stretch>
        </p:blipFill>
        <p:spPr>
          <a:xfrm>
            <a:off x="7499082" y="1488281"/>
            <a:ext cx="3701948" cy="3881437"/>
          </a:xfrm>
        </p:spPr>
      </p:pic>
      <p:sp>
        <p:nvSpPr>
          <p:cNvPr id="4" name="Slide Number Placeholder 3">
            <a:extLst>
              <a:ext uri="{FF2B5EF4-FFF2-40B4-BE49-F238E27FC236}">
                <a16:creationId xmlns:a16="http://schemas.microsoft.com/office/drawing/2014/main" id="{B36AD354-1B64-4C10-A8B2-9FCACB6EB0DF}"/>
              </a:ext>
            </a:extLst>
          </p:cNvPr>
          <p:cNvSpPr>
            <a:spLocks noGrp="1"/>
          </p:cNvSpPr>
          <p:nvPr>
            <p:ph type="sldNum" sz="quarter" idx="12"/>
          </p:nvPr>
        </p:nvSpPr>
        <p:spPr/>
        <p:txBody>
          <a:bodyPr/>
          <a:lstStyle/>
          <a:p>
            <a:fld id="{519954A3-9DFD-4C44-94BA-B95130A3BA1C}" type="slidenum">
              <a:rPr lang="en-US" smtClean="0"/>
              <a:t>6</a:t>
            </a:fld>
            <a:endParaRPr lang="en-US" dirty="0"/>
          </a:p>
        </p:txBody>
      </p:sp>
    </p:spTree>
    <p:extLst>
      <p:ext uri="{BB962C8B-B14F-4D97-AF65-F5344CB8AC3E}">
        <p14:creationId xmlns:p14="http://schemas.microsoft.com/office/powerpoint/2010/main" val="131571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p:txBody>
          <a:bodyPr/>
          <a:lstStyle/>
          <a:p>
            <a:r>
              <a:rPr lang="vi-VN" dirty="0"/>
              <a:t>Độ ẩm trung bình theo năm</a:t>
            </a:r>
            <a:endParaRPr lang="en-US" dirty="0"/>
          </a:p>
        </p:txBody>
      </p:sp>
      <p:sp>
        <p:nvSpPr>
          <p:cNvPr id="8" name="Content Placeholder 7">
            <a:extLst>
              <a:ext uri="{FF2B5EF4-FFF2-40B4-BE49-F238E27FC236}">
                <a16:creationId xmlns:a16="http://schemas.microsoft.com/office/drawing/2014/main" id="{BA6EACC9-0604-4E8F-836C-C174F5D95B49}"/>
              </a:ext>
            </a:extLst>
          </p:cNvPr>
          <p:cNvSpPr>
            <a:spLocks noGrp="1"/>
          </p:cNvSpPr>
          <p:nvPr>
            <p:ph idx="1"/>
          </p:nvPr>
        </p:nvSpPr>
        <p:spPr>
          <a:xfrm>
            <a:off x="677334" y="2036191"/>
            <a:ext cx="5940282" cy="4005172"/>
          </a:xfrm>
        </p:spPr>
        <p:txBody>
          <a:bodyPr/>
          <a:lstStyle/>
          <a:p>
            <a:r>
              <a:rPr lang="vi-VN" dirty="0"/>
              <a:t>Biểu đồ  hiển thị độ ẩm trung bình của Tp HCM theo thời gian. Nó cho thấy sự thay đổi của độ ẩm trung bình theo thời gian.</a:t>
            </a:r>
          </a:p>
          <a:p>
            <a:r>
              <a:rPr lang="vi-VN" b="1" dirty="0"/>
              <a:t>Độ ẩm trung bình:</a:t>
            </a:r>
            <a:r>
              <a:rPr lang="vi-VN" dirty="0"/>
              <a:t> Độ ẩm trung bình trong khoảng từ 60% đến 75%.</a:t>
            </a:r>
          </a:p>
          <a:p>
            <a:r>
              <a:rPr lang="vi-VN" b="1" dirty="0"/>
              <a:t>Sự thay đổi theo năm:</a:t>
            </a:r>
            <a:r>
              <a:rPr lang="vi-VN" dirty="0"/>
              <a:t> Độ ẩm trung bình của căn phòng có xu hướng giảm nhẹ trong khoảng thời gian từ năm 2009 đến năm 2020.</a:t>
            </a:r>
          </a:p>
          <a:p>
            <a:r>
              <a:rPr lang="vi-VN" b="1" dirty="0"/>
              <a:t>Sự thay đổi theo mùa:</a:t>
            </a:r>
            <a:r>
              <a:rPr lang="vi-VN" dirty="0"/>
              <a:t> Độ ẩm trung bình của căn phòng có xu hướng cao hơn vào mùa hè và thấp hơn vào mùa đông.</a:t>
            </a:r>
          </a:p>
          <a:p>
            <a:endParaRPr lang="en-US" dirty="0"/>
          </a:p>
        </p:txBody>
      </p:sp>
      <p:pic>
        <p:nvPicPr>
          <p:cNvPr id="4" name="Picture 3">
            <a:extLst>
              <a:ext uri="{FF2B5EF4-FFF2-40B4-BE49-F238E27FC236}">
                <a16:creationId xmlns:a16="http://schemas.microsoft.com/office/drawing/2014/main" id="{A9D825D0-8532-476B-92EA-DF7834480970}"/>
              </a:ext>
            </a:extLst>
          </p:cNvPr>
          <p:cNvPicPr>
            <a:picLocks noChangeAspect="1"/>
          </p:cNvPicPr>
          <p:nvPr/>
        </p:nvPicPr>
        <p:blipFill>
          <a:blip r:embed="rId2"/>
          <a:stretch>
            <a:fillRect/>
          </a:stretch>
        </p:blipFill>
        <p:spPr>
          <a:xfrm>
            <a:off x="6621951" y="1831783"/>
            <a:ext cx="5304102" cy="4216650"/>
          </a:xfrm>
          <a:prstGeom prst="rect">
            <a:avLst/>
          </a:prstGeom>
        </p:spPr>
      </p:pic>
      <p:sp>
        <p:nvSpPr>
          <p:cNvPr id="3" name="Slide Number Placeholder 2">
            <a:extLst>
              <a:ext uri="{FF2B5EF4-FFF2-40B4-BE49-F238E27FC236}">
                <a16:creationId xmlns:a16="http://schemas.microsoft.com/office/drawing/2014/main" id="{423116A7-AEB5-4E1B-9437-C894C689C12B}"/>
              </a:ext>
            </a:extLst>
          </p:cNvPr>
          <p:cNvSpPr>
            <a:spLocks noGrp="1"/>
          </p:cNvSpPr>
          <p:nvPr>
            <p:ph type="sldNum" sz="quarter" idx="12"/>
          </p:nvPr>
        </p:nvSpPr>
        <p:spPr/>
        <p:txBody>
          <a:bodyPr/>
          <a:lstStyle/>
          <a:p>
            <a:fld id="{519954A3-9DFD-4C44-94BA-B95130A3BA1C}" type="slidenum">
              <a:rPr lang="en-US" smtClean="0"/>
              <a:t>7</a:t>
            </a:fld>
            <a:endParaRPr lang="en-US" dirty="0"/>
          </a:p>
        </p:txBody>
      </p:sp>
    </p:spTree>
    <p:extLst>
      <p:ext uri="{BB962C8B-B14F-4D97-AF65-F5344CB8AC3E}">
        <p14:creationId xmlns:p14="http://schemas.microsoft.com/office/powerpoint/2010/main" val="411140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p:txBody>
          <a:bodyPr/>
          <a:lstStyle/>
          <a:p>
            <a:r>
              <a:rPr lang="vi-VN" dirty="0"/>
              <a:t>So sánh tốc độ trung bình gió và gió giật</a:t>
            </a:r>
            <a:endParaRPr lang="en-US" dirty="0"/>
          </a:p>
        </p:txBody>
      </p:sp>
      <p:sp>
        <p:nvSpPr>
          <p:cNvPr id="5" name="Content Placeholder 7">
            <a:extLst>
              <a:ext uri="{FF2B5EF4-FFF2-40B4-BE49-F238E27FC236}">
                <a16:creationId xmlns:a16="http://schemas.microsoft.com/office/drawing/2014/main" id="{01749C77-E3DB-42B1-ACD0-81FE98D17B66}"/>
              </a:ext>
            </a:extLst>
          </p:cNvPr>
          <p:cNvSpPr txBox="1">
            <a:spLocks/>
          </p:cNvSpPr>
          <p:nvPr/>
        </p:nvSpPr>
        <p:spPr>
          <a:xfrm>
            <a:off x="677334" y="1424783"/>
            <a:ext cx="5921429" cy="422549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t>Biểu</a:t>
            </a:r>
            <a:r>
              <a:rPr lang="en-US" dirty="0"/>
              <a:t> </a:t>
            </a:r>
            <a:r>
              <a:rPr lang="en-US" dirty="0" err="1"/>
              <a:t>đồ</a:t>
            </a:r>
            <a:r>
              <a:rPr lang="en-US" dirty="0"/>
              <a:t> </a:t>
            </a:r>
            <a:r>
              <a:rPr lang="en-US" dirty="0" err="1"/>
              <a:t>này</a:t>
            </a:r>
            <a:r>
              <a:rPr lang="en-US" dirty="0"/>
              <a:t> </a:t>
            </a:r>
            <a:r>
              <a:rPr lang="en-US" dirty="0" err="1"/>
              <a:t>hiển</a:t>
            </a:r>
            <a:r>
              <a:rPr lang="en-US" dirty="0"/>
              <a:t> </a:t>
            </a:r>
            <a:r>
              <a:rPr lang="en-US" dirty="0" err="1"/>
              <a:t>thị</a:t>
            </a:r>
            <a:r>
              <a:rPr lang="en-US" dirty="0"/>
              <a:t> </a:t>
            </a:r>
            <a:r>
              <a:rPr lang="en-US" dirty="0" err="1"/>
              <a:t>tốc</a:t>
            </a:r>
            <a:r>
              <a:rPr lang="en-US" dirty="0"/>
              <a:t> </a:t>
            </a:r>
            <a:r>
              <a:rPr lang="en-US" dirty="0" err="1"/>
              <a:t>độ</a:t>
            </a:r>
            <a:r>
              <a:rPr lang="en-US" dirty="0"/>
              <a:t> </a:t>
            </a:r>
            <a:r>
              <a:rPr lang="en-US" dirty="0" err="1"/>
              <a:t>gió</a:t>
            </a:r>
            <a:r>
              <a:rPr lang="en-US" dirty="0"/>
              <a:t> </a:t>
            </a:r>
            <a:r>
              <a:rPr lang="en-US" dirty="0" err="1"/>
              <a:t>và</a:t>
            </a:r>
            <a:r>
              <a:rPr lang="en-US" dirty="0"/>
              <a:t> </a:t>
            </a:r>
            <a:r>
              <a:rPr lang="en-US" dirty="0" err="1"/>
              <a:t>tốc</a:t>
            </a:r>
            <a:r>
              <a:rPr lang="en-US" dirty="0"/>
              <a:t> </a:t>
            </a:r>
            <a:r>
              <a:rPr lang="en-US" dirty="0" err="1"/>
              <a:t>độ</a:t>
            </a:r>
            <a:r>
              <a:rPr lang="en-US" dirty="0"/>
              <a:t> </a:t>
            </a:r>
            <a:r>
              <a:rPr lang="en-US" dirty="0" err="1"/>
              <a:t>gió</a:t>
            </a:r>
            <a:r>
              <a:rPr lang="en-US" dirty="0"/>
              <a:t> </a:t>
            </a:r>
            <a:r>
              <a:rPr lang="en-US" dirty="0" err="1"/>
              <a:t>giật</a:t>
            </a:r>
            <a:r>
              <a:rPr lang="en-US" dirty="0"/>
              <a:t> </a:t>
            </a:r>
            <a:r>
              <a:rPr lang="en-US" dirty="0" err="1"/>
              <a:t>trung</a:t>
            </a:r>
            <a:r>
              <a:rPr lang="en-US" dirty="0"/>
              <a:t> </a:t>
            </a:r>
            <a:r>
              <a:rPr lang="en-US" dirty="0" err="1"/>
              <a:t>bình</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Biểu</a:t>
            </a:r>
            <a:r>
              <a:rPr lang="en-US" dirty="0"/>
              <a:t> </a:t>
            </a:r>
            <a:r>
              <a:rPr lang="en-US" dirty="0" err="1"/>
              <a:t>đồ</a:t>
            </a:r>
            <a:r>
              <a:rPr lang="en-US" dirty="0"/>
              <a:t> </a:t>
            </a:r>
            <a:r>
              <a:rPr lang="en-US" dirty="0" err="1"/>
              <a:t>là</a:t>
            </a:r>
            <a:r>
              <a:rPr lang="en-US" dirty="0"/>
              <a:t> </a:t>
            </a:r>
            <a:r>
              <a:rPr lang="en-US" dirty="0" err="1"/>
              <a:t>biểu</a:t>
            </a:r>
            <a:r>
              <a:rPr lang="en-US" dirty="0"/>
              <a:t> </a:t>
            </a:r>
            <a:r>
              <a:rPr lang="en-US" dirty="0" err="1"/>
              <a:t>đồ</a:t>
            </a:r>
            <a:r>
              <a:rPr lang="en-US" dirty="0"/>
              <a:t> </a:t>
            </a:r>
            <a:r>
              <a:rPr lang="en-US" dirty="0" err="1"/>
              <a:t>cột</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nó</a:t>
            </a:r>
            <a:r>
              <a:rPr lang="en-US" dirty="0"/>
              <a:t> </a:t>
            </a:r>
            <a:r>
              <a:rPr lang="en-US" dirty="0" err="1"/>
              <a:t>cho</a:t>
            </a:r>
            <a:r>
              <a:rPr lang="en-US" dirty="0"/>
              <a:t> </a:t>
            </a:r>
            <a:r>
              <a:rPr lang="en-US" dirty="0" err="1"/>
              <a:t>thấy</a:t>
            </a:r>
            <a:r>
              <a:rPr lang="en-US" dirty="0"/>
              <a:t> </a:t>
            </a:r>
            <a:r>
              <a:rPr lang="en-US" dirty="0" err="1"/>
              <a:t>sự</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tốc</a:t>
            </a:r>
            <a:r>
              <a:rPr lang="en-US" dirty="0"/>
              <a:t> </a:t>
            </a:r>
            <a:r>
              <a:rPr lang="en-US" dirty="0" err="1"/>
              <a:t>độ</a:t>
            </a:r>
            <a:r>
              <a:rPr lang="en-US" dirty="0"/>
              <a:t> </a:t>
            </a:r>
            <a:r>
              <a:rPr lang="en-US" dirty="0" err="1"/>
              <a:t>gió</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tốc</a:t>
            </a:r>
            <a:r>
              <a:rPr lang="en-US" dirty="0"/>
              <a:t> </a:t>
            </a:r>
            <a:r>
              <a:rPr lang="en-US" dirty="0" err="1"/>
              <a:t>độ</a:t>
            </a:r>
            <a:r>
              <a:rPr lang="en-US" dirty="0"/>
              <a:t> </a:t>
            </a:r>
            <a:r>
              <a:rPr lang="en-US" dirty="0" err="1"/>
              <a:t>gió</a:t>
            </a:r>
            <a:r>
              <a:rPr lang="en-US" dirty="0"/>
              <a:t> </a:t>
            </a:r>
            <a:r>
              <a:rPr lang="en-US" dirty="0" err="1"/>
              <a:t>giật</a:t>
            </a:r>
            <a:r>
              <a:rPr lang="en-US" dirty="0"/>
              <a:t> </a:t>
            </a:r>
            <a:r>
              <a:rPr lang="en-US" dirty="0" err="1"/>
              <a:t>trung</a:t>
            </a:r>
            <a:r>
              <a:rPr lang="en-US" dirty="0"/>
              <a:t> </a:t>
            </a:r>
            <a:r>
              <a:rPr lang="en-US" dirty="0" err="1"/>
              <a:t>bình</a:t>
            </a:r>
            <a:r>
              <a:rPr lang="en-US" dirty="0"/>
              <a:t> </a:t>
            </a:r>
            <a:r>
              <a:rPr lang="en-US" dirty="0" err="1"/>
              <a:t>theo</a:t>
            </a:r>
            <a:r>
              <a:rPr lang="en-US" dirty="0"/>
              <a:t> </a:t>
            </a:r>
            <a:r>
              <a:rPr lang="en-US" dirty="0" err="1"/>
              <a:t>từng</a:t>
            </a:r>
            <a:r>
              <a:rPr lang="en-US" dirty="0"/>
              <a:t> </a:t>
            </a:r>
            <a:r>
              <a:rPr lang="en-US" dirty="0" err="1"/>
              <a:t>năm</a:t>
            </a:r>
            <a:r>
              <a:rPr lang="en-US" dirty="0"/>
              <a:t>.</a:t>
            </a:r>
            <a:endParaRPr lang="vi-VN" dirty="0"/>
          </a:p>
          <a:p>
            <a:r>
              <a:rPr lang="vi-VN" b="1" dirty="0"/>
              <a:t>Tốc độ gió trung bình:</a:t>
            </a:r>
            <a:endParaRPr lang="vi-VN" dirty="0"/>
          </a:p>
          <a:p>
            <a:pPr lvl="1"/>
            <a:r>
              <a:rPr lang="vi-VN" dirty="0"/>
              <a:t>Tốc độ gió trung bình trong khoảng từ 50 km/h đến 100 km/h.</a:t>
            </a:r>
          </a:p>
          <a:p>
            <a:pPr lvl="1"/>
            <a:r>
              <a:rPr lang="vi-VN" dirty="0"/>
              <a:t>Tốc độ gió trung bình có xu hướng tăng trong khoảng thời gian từ năm 2010 đến năm 2020.</a:t>
            </a:r>
          </a:p>
          <a:p>
            <a:r>
              <a:rPr lang="vi-VN" b="1" dirty="0"/>
              <a:t>Tốc độ gió giật trung bình:</a:t>
            </a:r>
            <a:endParaRPr lang="vi-VN" dirty="0"/>
          </a:p>
          <a:p>
            <a:pPr lvl="1"/>
            <a:r>
              <a:rPr lang="vi-VN" dirty="0"/>
              <a:t>Tốc độ gió giật trung bình trong khoảng từ 100 km/h đến 150 km/h.</a:t>
            </a:r>
          </a:p>
          <a:p>
            <a:pPr lvl="1"/>
            <a:r>
              <a:rPr lang="vi-VN" dirty="0"/>
              <a:t>Tốc độ gió giật trung bình có xu hướng tăng trong khoảng thời gian từ năm 2010 đến năm 2020.</a:t>
            </a:r>
          </a:p>
          <a:p>
            <a:endParaRPr lang="en-US" dirty="0"/>
          </a:p>
        </p:txBody>
      </p:sp>
      <p:pic>
        <p:nvPicPr>
          <p:cNvPr id="9" name="Content Placeholder 8">
            <a:extLst>
              <a:ext uri="{FF2B5EF4-FFF2-40B4-BE49-F238E27FC236}">
                <a16:creationId xmlns:a16="http://schemas.microsoft.com/office/drawing/2014/main" id="{693ABAB9-8B46-49E6-8F4D-A8FCB3A74820}"/>
              </a:ext>
            </a:extLst>
          </p:cNvPr>
          <p:cNvPicPr>
            <a:picLocks noGrp="1" noChangeAspect="1"/>
          </p:cNvPicPr>
          <p:nvPr>
            <p:ph idx="1"/>
          </p:nvPr>
        </p:nvPicPr>
        <p:blipFill>
          <a:blip r:embed="rId2"/>
          <a:stretch>
            <a:fillRect/>
          </a:stretch>
        </p:blipFill>
        <p:spPr>
          <a:xfrm>
            <a:off x="8537164" y="1930400"/>
            <a:ext cx="3322608" cy="2850127"/>
          </a:xfrm>
        </p:spPr>
      </p:pic>
      <p:sp>
        <p:nvSpPr>
          <p:cNvPr id="3" name="Slide Number Placeholder 2">
            <a:extLst>
              <a:ext uri="{FF2B5EF4-FFF2-40B4-BE49-F238E27FC236}">
                <a16:creationId xmlns:a16="http://schemas.microsoft.com/office/drawing/2014/main" id="{617B258B-790E-488A-9DE0-C35FA7F05F0B}"/>
              </a:ext>
            </a:extLst>
          </p:cNvPr>
          <p:cNvSpPr>
            <a:spLocks noGrp="1"/>
          </p:cNvSpPr>
          <p:nvPr>
            <p:ph type="sldNum" sz="quarter" idx="12"/>
          </p:nvPr>
        </p:nvSpPr>
        <p:spPr/>
        <p:txBody>
          <a:bodyPr/>
          <a:lstStyle/>
          <a:p>
            <a:fld id="{519954A3-9DFD-4C44-94BA-B95130A3BA1C}" type="slidenum">
              <a:rPr lang="en-US" smtClean="0"/>
              <a:t>8</a:t>
            </a:fld>
            <a:endParaRPr lang="en-US" dirty="0"/>
          </a:p>
        </p:txBody>
      </p:sp>
    </p:spTree>
    <p:extLst>
      <p:ext uri="{BB962C8B-B14F-4D97-AF65-F5344CB8AC3E}">
        <p14:creationId xmlns:p14="http://schemas.microsoft.com/office/powerpoint/2010/main" val="355151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F9D8-A589-4187-91A0-F2D7D222B914}"/>
              </a:ext>
            </a:extLst>
          </p:cNvPr>
          <p:cNvSpPr>
            <a:spLocks noGrp="1"/>
          </p:cNvSpPr>
          <p:nvPr>
            <p:ph type="title"/>
          </p:nvPr>
        </p:nvSpPr>
        <p:spPr/>
        <p:txBody>
          <a:bodyPr/>
          <a:lstStyle/>
          <a:p>
            <a:r>
              <a:rPr lang="vi-VN"/>
              <a:t>Đánh giá tầm nhìn thời tiết trong các năm</a:t>
            </a:r>
            <a:endParaRPr lang="en-US"/>
          </a:p>
        </p:txBody>
      </p:sp>
      <p:pic>
        <p:nvPicPr>
          <p:cNvPr id="6" name="Content Placeholder 5">
            <a:extLst>
              <a:ext uri="{FF2B5EF4-FFF2-40B4-BE49-F238E27FC236}">
                <a16:creationId xmlns:a16="http://schemas.microsoft.com/office/drawing/2014/main" id="{7E3DBA1B-4CB1-46A3-8E1F-44DB3FFC09AB}"/>
              </a:ext>
            </a:extLst>
          </p:cNvPr>
          <p:cNvPicPr>
            <a:picLocks noGrp="1" noChangeAspect="1"/>
          </p:cNvPicPr>
          <p:nvPr>
            <p:ph idx="1"/>
          </p:nvPr>
        </p:nvPicPr>
        <p:blipFill>
          <a:blip r:embed="rId2"/>
          <a:stretch>
            <a:fillRect/>
          </a:stretch>
        </p:blipFill>
        <p:spPr>
          <a:xfrm>
            <a:off x="6471694" y="2146954"/>
            <a:ext cx="5604615" cy="2259814"/>
          </a:xfrm>
        </p:spPr>
      </p:pic>
      <p:sp>
        <p:nvSpPr>
          <p:cNvPr id="5" name="Content Placeholder 7">
            <a:extLst>
              <a:ext uri="{FF2B5EF4-FFF2-40B4-BE49-F238E27FC236}">
                <a16:creationId xmlns:a16="http://schemas.microsoft.com/office/drawing/2014/main" id="{B3205D20-446C-4DE2-B87D-67ED695C76F4}"/>
              </a:ext>
            </a:extLst>
          </p:cNvPr>
          <p:cNvSpPr txBox="1">
            <a:spLocks/>
          </p:cNvSpPr>
          <p:nvPr/>
        </p:nvSpPr>
        <p:spPr>
          <a:xfrm>
            <a:off x="328542" y="2092750"/>
            <a:ext cx="5921429" cy="4225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err="1"/>
              <a:t>Biểu</a:t>
            </a:r>
            <a:r>
              <a:rPr lang="en-US" dirty="0"/>
              <a:t> </a:t>
            </a:r>
            <a:r>
              <a:rPr lang="en-US" dirty="0" err="1"/>
              <a:t>đồ</a:t>
            </a:r>
            <a:r>
              <a:rPr lang="en-US" dirty="0"/>
              <a:t> </a:t>
            </a:r>
            <a:r>
              <a:rPr lang="en-US" dirty="0" err="1"/>
              <a:t>này</a:t>
            </a:r>
            <a:r>
              <a:rPr lang="en-US" dirty="0"/>
              <a:t> </a:t>
            </a:r>
            <a:r>
              <a:rPr lang="en-US" dirty="0" err="1"/>
              <a:t>hiển</a:t>
            </a:r>
            <a:r>
              <a:rPr lang="en-US" dirty="0"/>
              <a:t> </a:t>
            </a:r>
            <a:r>
              <a:rPr lang="en-US" dirty="0" err="1"/>
              <a:t>thị</a:t>
            </a:r>
            <a:r>
              <a:rPr lang="en-US" dirty="0"/>
              <a:t> </a:t>
            </a:r>
            <a:r>
              <a:rPr lang="en-US" dirty="0" err="1"/>
              <a:t>tỷ</a:t>
            </a:r>
            <a:r>
              <a:rPr lang="en-US" dirty="0"/>
              <a:t> </a:t>
            </a:r>
            <a:r>
              <a:rPr lang="en-US" dirty="0" err="1"/>
              <a:t>lệ</a:t>
            </a:r>
            <a:r>
              <a:rPr lang="en-US" dirty="0"/>
              <a:t> </a:t>
            </a:r>
            <a:r>
              <a:rPr lang="en-US" dirty="0" err="1"/>
              <a:t>phần</a:t>
            </a:r>
            <a:r>
              <a:rPr lang="en-US" dirty="0"/>
              <a:t> </a:t>
            </a:r>
            <a:r>
              <a:rPr lang="en-US" dirty="0" err="1"/>
              <a:t>trăm</a:t>
            </a:r>
            <a:r>
              <a:rPr lang="en-US" dirty="0"/>
              <a:t> </a:t>
            </a:r>
            <a:r>
              <a:rPr lang="en-US" dirty="0" err="1"/>
              <a:t>thời</a:t>
            </a:r>
            <a:r>
              <a:rPr lang="en-US" dirty="0"/>
              <a:t> </a:t>
            </a:r>
            <a:r>
              <a:rPr lang="en-US" dirty="0" err="1"/>
              <a:t>gian</a:t>
            </a:r>
            <a:r>
              <a:rPr lang="en-US" dirty="0"/>
              <a:t> </a:t>
            </a:r>
            <a:r>
              <a:rPr lang="en-US" dirty="0" err="1"/>
              <a:t>có</a:t>
            </a:r>
            <a:r>
              <a:rPr lang="en-US" dirty="0"/>
              <a:t> </a:t>
            </a:r>
            <a:r>
              <a:rPr lang="vi-VN" dirty="0"/>
              <a:t>tầm nhìn </a:t>
            </a:r>
            <a:r>
              <a:rPr lang="en-US" dirty="0" err="1"/>
              <a:t>trong</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từ</a:t>
            </a:r>
            <a:r>
              <a:rPr lang="en-US" dirty="0"/>
              <a:t> </a:t>
            </a:r>
            <a:r>
              <a:rPr lang="en-US" dirty="0" err="1"/>
              <a:t>năm</a:t>
            </a:r>
            <a:r>
              <a:rPr lang="en-US" dirty="0"/>
              <a:t> </a:t>
            </a:r>
            <a:r>
              <a:rPr lang="vi-VN" dirty="0"/>
              <a:t>2009</a:t>
            </a:r>
            <a:r>
              <a:rPr lang="en-US" dirty="0"/>
              <a:t> </a:t>
            </a:r>
            <a:r>
              <a:rPr lang="en-US" dirty="0" err="1"/>
              <a:t>đến</a:t>
            </a:r>
            <a:r>
              <a:rPr lang="en-US" dirty="0"/>
              <a:t> </a:t>
            </a:r>
            <a:r>
              <a:rPr lang="en-US" dirty="0" err="1"/>
              <a:t>năm</a:t>
            </a:r>
            <a:r>
              <a:rPr lang="en-US" dirty="0"/>
              <a:t> 2020</a:t>
            </a:r>
            <a:endParaRPr lang="vi-VN" dirty="0"/>
          </a:p>
          <a:p>
            <a:r>
              <a:rPr lang="vi-VN" b="1" dirty="0"/>
              <a:t>Tầm nhìn tốt:</a:t>
            </a:r>
            <a:endParaRPr lang="vi-VN" dirty="0"/>
          </a:p>
          <a:p>
            <a:pPr lvl="1"/>
            <a:r>
              <a:rPr lang="vi-VN" dirty="0"/>
              <a:t>Tỷ lệ chiếm lớn với 89,4%, ở Tp HCM thời tiết luôn tốt không âm u</a:t>
            </a:r>
          </a:p>
          <a:p>
            <a:r>
              <a:rPr lang="vi-VN" b="1" dirty="0"/>
              <a:t>Tầm nhìn trung bình:</a:t>
            </a:r>
            <a:endParaRPr lang="vi-VN" dirty="0"/>
          </a:p>
          <a:p>
            <a:pPr lvl="1"/>
            <a:r>
              <a:rPr lang="vi-VN" dirty="0"/>
              <a:t>Tỷ lệ chiếm 5,32%</a:t>
            </a:r>
          </a:p>
          <a:p>
            <a:endParaRPr lang="vi-VN" dirty="0"/>
          </a:p>
        </p:txBody>
      </p:sp>
      <p:sp>
        <p:nvSpPr>
          <p:cNvPr id="3" name="Slide Number Placeholder 2">
            <a:extLst>
              <a:ext uri="{FF2B5EF4-FFF2-40B4-BE49-F238E27FC236}">
                <a16:creationId xmlns:a16="http://schemas.microsoft.com/office/drawing/2014/main" id="{94CE7622-D1E8-4D04-BBAA-55F11E7B5345}"/>
              </a:ext>
            </a:extLst>
          </p:cNvPr>
          <p:cNvSpPr>
            <a:spLocks noGrp="1"/>
          </p:cNvSpPr>
          <p:nvPr>
            <p:ph type="sldNum" sz="quarter" idx="12"/>
          </p:nvPr>
        </p:nvSpPr>
        <p:spPr/>
        <p:txBody>
          <a:bodyPr/>
          <a:lstStyle/>
          <a:p>
            <a:fld id="{519954A3-9DFD-4C44-94BA-B95130A3BA1C}" type="slidenum">
              <a:rPr lang="en-US" smtClean="0"/>
              <a:t>9</a:t>
            </a:fld>
            <a:endParaRPr lang="en-US" dirty="0"/>
          </a:p>
        </p:txBody>
      </p:sp>
    </p:spTree>
    <p:extLst>
      <p:ext uri="{BB962C8B-B14F-4D97-AF65-F5344CB8AC3E}">
        <p14:creationId xmlns:p14="http://schemas.microsoft.com/office/powerpoint/2010/main" val="1840093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531</TotalTime>
  <Words>1138</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Google Sans</vt:lpstr>
      <vt:lpstr>Söhne</vt:lpstr>
      <vt:lpstr>Arial</vt:lpstr>
      <vt:lpstr>Calibri</vt:lpstr>
      <vt:lpstr>Tahoma</vt:lpstr>
      <vt:lpstr>Trebuchet MS</vt:lpstr>
      <vt:lpstr>Wingdings 3</vt:lpstr>
      <vt:lpstr>Facet</vt:lpstr>
      <vt:lpstr>Đồ án chuyên đề chuyên sâu KHDL 2</vt:lpstr>
      <vt:lpstr>Dự liệu thời tiết năm 2009 đến 2020 của thành phố Hồ Chí Minh</vt:lpstr>
      <vt:lpstr>Bộ lọc theo năm</vt:lpstr>
      <vt:lpstr>Top 3 năm có lượng mưa cao nhất</vt:lpstr>
      <vt:lpstr>Tổng lượng mưa trung bình theo năm</vt:lpstr>
      <vt:lpstr>Lượng mưa và nhiệt độ trung bình theo năm</vt:lpstr>
      <vt:lpstr>Độ ẩm trung bình theo năm</vt:lpstr>
      <vt:lpstr>So sánh tốc độ trung bình gió và gió giật</vt:lpstr>
      <vt:lpstr>Đánh giá tầm nhìn thời tiết trong các năm</vt:lpstr>
      <vt:lpstr>Phân bố thời tiết theo phần trăm</vt:lpstr>
      <vt:lpstr>Tổng của nhiệt độ , Nhiệt độ cảm thấy và gió giật theo năm</vt:lpstr>
      <vt:lpstr>Tổng độ ẩm, lượng mưa và mật độ mây theo năm</vt:lpstr>
      <vt:lpstr>Dự đoán nhiệt độ bằng hồi quy tuyến tính đa biến</vt:lpstr>
      <vt:lpstr>Đánh giá kết quả dự đoán </vt:lpstr>
      <vt:lpstr>Dự đoán lượng mưa bằng hồi quy tuyến tính đa biến</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MSII</dc:creator>
  <cp:lastModifiedBy>MSII</cp:lastModifiedBy>
  <cp:revision>20</cp:revision>
  <dcterms:created xsi:type="dcterms:W3CDTF">2024-03-23T14:54:16Z</dcterms:created>
  <dcterms:modified xsi:type="dcterms:W3CDTF">2024-04-09T03:59:52Z</dcterms:modified>
</cp:coreProperties>
</file>