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9799300" cy="28800425"/>
  <p:notesSz cx="6858000" cy="9144000"/>
  <p:defaultTextStyle>
    <a:defPPr>
      <a:defRPr lang="zh-TW"/>
    </a:defPPr>
    <a:lvl1pPr marL="0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1pPr>
    <a:lvl2pPr marL="1166363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2pPr>
    <a:lvl3pPr marL="2332726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3pPr>
    <a:lvl4pPr marL="3499089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4pPr>
    <a:lvl5pPr marL="4665452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5pPr>
    <a:lvl6pPr marL="5831815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6pPr>
    <a:lvl7pPr marL="6998178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7pPr>
    <a:lvl8pPr marL="8164540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8pPr>
    <a:lvl9pPr marL="9330903" algn="l" defTabSz="2332726" rtl="0" eaLnBrk="1" latinLnBrk="0" hangingPunct="1">
      <a:defRPr sz="45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7" autoAdjust="0"/>
    <p:restoredTop sz="94660"/>
  </p:normalViewPr>
  <p:slideViewPr>
    <p:cSldViewPr snapToGrid="0">
      <p:cViewPr>
        <p:scale>
          <a:sx n="50" d="100"/>
          <a:sy n="50" d="100"/>
        </p:scale>
        <p:origin x="624" y="-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4713405"/>
            <a:ext cx="16829405" cy="10026815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15126892"/>
            <a:ext cx="14849475" cy="6953434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1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1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1533356"/>
            <a:ext cx="4269224" cy="2440702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1533356"/>
            <a:ext cx="12560181" cy="2440702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4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7180114"/>
            <a:ext cx="17076896" cy="11980175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9273626"/>
            <a:ext cx="17076896" cy="6300091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8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7666780"/>
            <a:ext cx="8414703" cy="1827360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7666780"/>
            <a:ext cx="8414703" cy="1827360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2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533362"/>
            <a:ext cx="17076896" cy="55667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7060106"/>
            <a:ext cx="8376031" cy="3460049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10520155"/>
            <a:ext cx="8376031" cy="1547356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7060106"/>
            <a:ext cx="8417281" cy="3460049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10520155"/>
            <a:ext cx="8417281" cy="1547356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8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1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920028"/>
            <a:ext cx="6385790" cy="672009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4146734"/>
            <a:ext cx="10023396" cy="20466969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8640127"/>
            <a:ext cx="6385790" cy="1600690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8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920028"/>
            <a:ext cx="6385790" cy="6720099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4146734"/>
            <a:ext cx="10023396" cy="20466969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8640127"/>
            <a:ext cx="6385790" cy="1600690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82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1533362"/>
            <a:ext cx="17076896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7666780"/>
            <a:ext cx="17076896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26693734"/>
            <a:ext cx="44548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703A-9A52-4B2F-8421-1A6C098F8070}" type="datetimeFigureOut">
              <a:rPr lang="zh-TW" altLang="en-US" smtClean="0"/>
              <a:t>2017/11/13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26693734"/>
            <a:ext cx="668226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26693734"/>
            <a:ext cx="44548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F691-0A9D-419F-AFEA-39A9E47D1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7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865947" y="2457208"/>
            <a:ext cx="17076896" cy="23147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900" b="1" dirty="0"/>
              <a:t>Panoramic image from raspberry pi</a:t>
            </a:r>
            <a:r>
              <a:rPr lang="zh-TW" altLang="zh-TW" sz="8900" dirty="0"/>
              <a:t/>
            </a:r>
            <a:br>
              <a:rPr lang="zh-TW" altLang="zh-TW" sz="8900" dirty="0"/>
            </a:br>
            <a:r>
              <a:rPr lang="zh-TW" altLang="zh-TW" sz="5600" dirty="0"/>
              <a:t>國立中正大學 資訊工程學系 </a:t>
            </a:r>
            <a:r>
              <a:rPr lang="en-US" altLang="zh-TW" sz="5600" dirty="0"/>
              <a:t>106</a:t>
            </a:r>
            <a:r>
              <a:rPr lang="zh-TW" altLang="zh-TW" sz="5600" dirty="0"/>
              <a:t>學年度 大學部</a:t>
            </a:r>
            <a:r>
              <a:rPr lang="zh-TW" altLang="zh-TW" sz="5600" dirty="0" smtClean="0"/>
              <a:t>專題</a:t>
            </a:r>
            <a:r>
              <a:rPr lang="en-US" altLang="zh-TW" sz="5600" dirty="0" smtClean="0"/>
              <a:t/>
            </a:r>
            <a:br>
              <a:rPr lang="en-US" altLang="zh-TW" sz="5600" dirty="0" smtClean="0"/>
            </a:br>
            <a:r>
              <a:rPr lang="zh-TW" altLang="zh-TW" sz="5600" dirty="0" smtClean="0"/>
              <a:t>指導</a:t>
            </a:r>
            <a:r>
              <a:rPr lang="zh-TW" altLang="zh-TW" sz="5600" dirty="0"/>
              <a:t>教授：游寶達 教授</a:t>
            </a:r>
            <a:br>
              <a:rPr lang="zh-TW" altLang="zh-TW" sz="5600" dirty="0"/>
            </a:br>
            <a:r>
              <a:rPr lang="zh-TW" altLang="zh-TW" sz="5600" dirty="0" smtClean="0"/>
              <a:t>專題</a:t>
            </a:r>
            <a:r>
              <a:rPr lang="zh-TW" altLang="zh-TW" sz="5600" dirty="0"/>
              <a:t>生：賴昀澤 李孟瑾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10528139" y="21780380"/>
            <a:ext cx="8414703" cy="1475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500" dirty="0" smtClean="0">
                <a:latin typeface="22"/>
              </a:rPr>
              <a:t>將展開後的兩張魚眼圖片，除去黑邊後，再將其中一張分成兩半接到另一張圖片的兩側，得到結果。</a:t>
            </a:r>
            <a:endParaRPr lang="en-US" altLang="zh-TW" sz="3500" dirty="0" smtClean="0">
              <a:latin typeface="22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>
          <a:xfrm>
            <a:off x="1088458" y="6948276"/>
            <a:ext cx="8414703" cy="11158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500" dirty="0">
                <a:latin typeface="22"/>
              </a:rPr>
              <a:t> </a:t>
            </a:r>
            <a:r>
              <a:rPr lang="zh-TW" altLang="en-US" sz="3500" dirty="0" smtClean="0">
                <a:latin typeface="22"/>
              </a:rPr>
              <a:t>       全景</a:t>
            </a:r>
            <a:r>
              <a:rPr lang="zh-TW" altLang="en-US" sz="3500" dirty="0">
                <a:latin typeface="22"/>
              </a:rPr>
              <a:t>拼圖</a:t>
            </a:r>
            <a:r>
              <a:rPr lang="en-US" altLang="zh-TW" sz="3500" dirty="0">
                <a:latin typeface="22"/>
              </a:rPr>
              <a:t>(Panorama</a:t>
            </a:r>
            <a:r>
              <a:rPr lang="zh-TW" altLang="en-US" sz="3500" dirty="0">
                <a:latin typeface="22"/>
              </a:rPr>
              <a:t> </a:t>
            </a:r>
            <a:r>
              <a:rPr lang="en-US" altLang="zh-TW" sz="3500" dirty="0">
                <a:latin typeface="22"/>
              </a:rPr>
              <a:t>Mosaic)</a:t>
            </a:r>
            <a:r>
              <a:rPr lang="zh-TW" altLang="en-US" sz="3500" dirty="0">
                <a:latin typeface="22"/>
              </a:rPr>
              <a:t> 是一種應用較廣的基於圖像繪製技術。在虛擬實境領域中，利用全景圖象表示實景可代替複雜的</a:t>
            </a:r>
            <a:r>
              <a:rPr lang="en-US" altLang="zh-TW" sz="3500" dirty="0">
                <a:latin typeface="22"/>
              </a:rPr>
              <a:t>3D</a:t>
            </a:r>
            <a:r>
              <a:rPr lang="zh-TW" altLang="en-US" sz="3500" dirty="0">
                <a:latin typeface="22"/>
              </a:rPr>
              <a:t>場景建模和繪製。通常有三種全景模式</a:t>
            </a:r>
            <a:r>
              <a:rPr lang="en-US" altLang="zh-TW" sz="3500" dirty="0">
                <a:latin typeface="22"/>
              </a:rPr>
              <a:t>:</a:t>
            </a:r>
            <a:r>
              <a:rPr lang="zh-TW" altLang="en-US" sz="3500" dirty="0">
                <a:latin typeface="22"/>
              </a:rPr>
              <a:t> 圓柱形全景模式，球形全景模式和立體全景模式。</a:t>
            </a:r>
            <a:endParaRPr lang="en-US" altLang="zh-TW" sz="3500" dirty="0">
              <a:latin typeface="22"/>
            </a:endParaRPr>
          </a:p>
          <a:p>
            <a:pPr marL="0" indent="0">
              <a:buNone/>
            </a:pPr>
            <a:r>
              <a:rPr lang="zh-TW" altLang="en-US" sz="3500" dirty="0">
                <a:latin typeface="22"/>
              </a:rPr>
              <a:t>        </a:t>
            </a:r>
            <a:r>
              <a:rPr lang="zh-TW" altLang="en-US" sz="3500" dirty="0" smtClean="0">
                <a:latin typeface="22"/>
              </a:rPr>
              <a:t>柱</a:t>
            </a:r>
            <a:r>
              <a:rPr lang="zh-TW" altLang="en-US" sz="3500" dirty="0">
                <a:latin typeface="22"/>
              </a:rPr>
              <a:t>面全景模式是討論最多也是相對較成熟的技術，但是在這種投影模式下，只能環顧四周，不能向上或向下進行查看。採用立方體全景模式和球形全景模式可以得到更多的觀察自由度。但是對於立方體全景模式，進行映射時需要對立方體</a:t>
            </a:r>
            <a:r>
              <a:rPr lang="en-US" altLang="zh-TW" sz="3500" dirty="0">
                <a:latin typeface="22"/>
              </a:rPr>
              <a:t>6</a:t>
            </a:r>
            <a:r>
              <a:rPr lang="zh-TW" altLang="en-US" sz="3500" dirty="0">
                <a:latin typeface="22"/>
              </a:rPr>
              <a:t>個面分別映射，而且獲取照片相對困難，另外在映射不僅有水平方向上的對齊，還要有上下方向的照片四周照片的對齊，所以拼接起來也相對較困難。</a:t>
            </a:r>
            <a:endParaRPr lang="en-US" altLang="zh-TW" sz="3500" dirty="0">
              <a:latin typeface="22"/>
            </a:endParaRPr>
          </a:p>
          <a:p>
            <a:pPr marL="0" indent="0">
              <a:buNone/>
            </a:pPr>
            <a:r>
              <a:rPr lang="zh-TW" altLang="en-US" sz="3500" dirty="0">
                <a:latin typeface="22"/>
              </a:rPr>
              <a:t>       </a:t>
            </a:r>
            <a:r>
              <a:rPr lang="zh-TW" altLang="en-US" sz="3500" dirty="0" smtClean="0">
                <a:latin typeface="22"/>
              </a:rPr>
              <a:t> </a:t>
            </a:r>
            <a:r>
              <a:rPr lang="zh-TW" altLang="en-US" sz="3500" dirty="0">
                <a:latin typeface="22"/>
              </a:rPr>
              <a:t>我們用的方法是採用視角為</a:t>
            </a:r>
            <a:r>
              <a:rPr lang="en-US" altLang="zh-TW" sz="3500" dirty="0">
                <a:latin typeface="22"/>
              </a:rPr>
              <a:t>180</a:t>
            </a:r>
            <a:r>
              <a:rPr lang="zh-TW" altLang="en-US" sz="3500" dirty="0">
                <a:latin typeface="22"/>
              </a:rPr>
              <a:t>的魚眼鏡頭拍攝，這樣只需要兩張魚眼照片就可以獲取整個場景的信息，將這兩張照片處理後投射在球體上，就可以得到再任意角度觀察的效果。對於這種方法需要解決的問題主要有</a:t>
            </a:r>
            <a:r>
              <a:rPr lang="en-US" altLang="zh-TW" sz="3500" dirty="0">
                <a:latin typeface="22"/>
              </a:rPr>
              <a:t>2</a:t>
            </a:r>
            <a:r>
              <a:rPr lang="zh-TW" altLang="en-US" sz="3500" dirty="0">
                <a:latin typeface="22"/>
              </a:rPr>
              <a:t>個方面</a:t>
            </a:r>
            <a:r>
              <a:rPr lang="en-US" altLang="zh-TW" sz="3500" dirty="0">
                <a:latin typeface="22"/>
              </a:rPr>
              <a:t>:</a:t>
            </a:r>
            <a:r>
              <a:rPr lang="zh-TW" altLang="en-US" sz="3500" dirty="0">
                <a:latin typeface="22"/>
              </a:rPr>
              <a:t>首先需要將得到的魚眼照片進行校正得到展開圖；次要對於展開圖進行拼接</a:t>
            </a:r>
            <a:r>
              <a:rPr lang="zh-TW" altLang="en-US" sz="3500" dirty="0" smtClean="0">
                <a:latin typeface="22"/>
              </a:rPr>
              <a:t>。</a:t>
            </a:r>
            <a:endParaRPr lang="en-US" altLang="zh-TW" sz="3500" dirty="0" smtClean="0">
              <a:latin typeface="22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156644" y="5495004"/>
            <a:ext cx="8346517" cy="131862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一、摘要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156644" y="19310801"/>
            <a:ext cx="8346517" cy="135752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二、魚眼圖片的展開方法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副標題 2"/>
          <p:cNvSpPr txBox="1">
            <a:spLocks/>
          </p:cNvSpPr>
          <p:nvPr/>
        </p:nvSpPr>
        <p:spPr>
          <a:xfrm>
            <a:off x="1088458" y="21176257"/>
            <a:ext cx="7773987" cy="31759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94988" indent="-494988" algn="l" defTabSz="1979950" rtl="0" eaLnBrk="1" latinLnBrk="0" hangingPunct="1">
              <a:lnSpc>
                <a:spcPct val="90000"/>
              </a:lnSpc>
              <a:spcBef>
                <a:spcPts val="2165"/>
              </a:spcBef>
              <a:buFont typeface="Arial" panose="020B0604020202020204" pitchFamily="34" charset="0"/>
              <a:buChar char="•"/>
              <a:defRPr sz="6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496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5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74938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43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6491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54888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486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34839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24814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14789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500" b="1" dirty="0" smtClean="0">
                <a:latin typeface="22"/>
              </a:rPr>
              <a:t>經緯映射法</a:t>
            </a:r>
            <a:r>
              <a:rPr lang="en-US" altLang="zh-TW" sz="3500" b="1" dirty="0" smtClean="0">
                <a:latin typeface="22"/>
              </a:rPr>
              <a:t>:</a:t>
            </a:r>
          </a:p>
          <a:p>
            <a:pPr marL="0" indent="0">
              <a:buNone/>
            </a:pPr>
            <a:r>
              <a:rPr lang="zh-TW" altLang="en-US" sz="3500" dirty="0">
                <a:latin typeface="22"/>
              </a:rPr>
              <a:t>假</a:t>
            </a:r>
            <a:r>
              <a:rPr lang="zh-TW" altLang="en-US" sz="3500" dirty="0" smtClean="0">
                <a:latin typeface="22"/>
              </a:rPr>
              <a:t>設球面上的任一點</a:t>
            </a:r>
            <a:r>
              <a:rPr lang="en-US" altLang="zh-TW" sz="3500" dirty="0" smtClean="0">
                <a:latin typeface="22"/>
              </a:rPr>
              <a:t>P</a:t>
            </a:r>
            <a:r>
              <a:rPr lang="zh-TW" altLang="en-US" sz="3500" dirty="0" smtClean="0">
                <a:latin typeface="22"/>
              </a:rPr>
              <a:t>，他的經緯映射為</a:t>
            </a:r>
            <a:r>
              <a:rPr lang="zh-TW" altLang="en-US" sz="3500" dirty="0">
                <a:latin typeface="22"/>
              </a:rPr>
              <a:t>矩形</a:t>
            </a:r>
            <a:r>
              <a:rPr lang="zh-TW" altLang="en-US" sz="3500" dirty="0" smtClean="0">
                <a:latin typeface="22"/>
              </a:rPr>
              <a:t>的水平座標，緯度映射為矩形的垂直座標，這樣整個球面映射得到的平面圖是一張</a:t>
            </a:r>
            <a:r>
              <a:rPr lang="en-US" altLang="zh-TW" sz="3500" dirty="0" smtClean="0">
                <a:latin typeface="22"/>
              </a:rPr>
              <a:t>2:1</a:t>
            </a:r>
            <a:r>
              <a:rPr lang="zh-TW" altLang="en-US" sz="3500" dirty="0" smtClean="0">
                <a:latin typeface="22"/>
              </a:rPr>
              <a:t>的矩形圖，半球面就是一張方形圖，如下圖所示</a:t>
            </a:r>
            <a:endParaRPr lang="en-US" altLang="zh-TW" sz="3500" dirty="0" smtClean="0">
              <a:latin typeface="22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58" y="24751687"/>
            <a:ext cx="7773987" cy="2920387"/>
          </a:xfrm>
          <a:prstGeom prst="rect">
            <a:avLst/>
          </a:prstGeom>
        </p:spPr>
      </p:pic>
      <p:sp>
        <p:nvSpPr>
          <p:cNvPr id="20" name="內容版面配置區 9"/>
          <p:cNvSpPr txBox="1">
            <a:spLocks/>
          </p:cNvSpPr>
          <p:nvPr/>
        </p:nvSpPr>
        <p:spPr>
          <a:xfrm>
            <a:off x="10528139" y="5372651"/>
            <a:ext cx="8414703" cy="2345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94988" indent="-494988" algn="l" defTabSz="1979950" rtl="0" eaLnBrk="1" latinLnBrk="0" hangingPunct="1">
              <a:lnSpc>
                <a:spcPct val="90000"/>
              </a:lnSpc>
              <a:spcBef>
                <a:spcPts val="2165"/>
              </a:spcBef>
              <a:buFont typeface="Arial" panose="020B0604020202020204" pitchFamily="34" charset="0"/>
              <a:buChar char="•"/>
              <a:defRPr sz="6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496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5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74938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43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6491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54888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486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34839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24814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14789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500" dirty="0" smtClean="0">
                <a:latin typeface="22"/>
              </a:rPr>
              <a:t>(</a:t>
            </a:r>
            <a:r>
              <a:rPr lang="zh-TW" altLang="en-US" sz="3500" dirty="0" smtClean="0">
                <a:latin typeface="22"/>
              </a:rPr>
              <a:t>一</a:t>
            </a:r>
            <a:r>
              <a:rPr lang="en-US" altLang="zh-TW" sz="3500" dirty="0" smtClean="0">
                <a:latin typeface="22"/>
              </a:rPr>
              <a:t>)</a:t>
            </a:r>
            <a:r>
              <a:rPr lang="zh-TW" altLang="en-US" sz="3500" dirty="0" smtClean="0">
                <a:latin typeface="22"/>
              </a:rPr>
              <a:t>首先根據魚眼的等距成像模型計算魚眼圖片上任一點</a:t>
            </a:r>
            <a:r>
              <a:rPr lang="en-US" altLang="zh-TW" sz="3500" dirty="0" smtClean="0">
                <a:latin typeface="22"/>
              </a:rPr>
              <a:t>(</a:t>
            </a:r>
            <a:r>
              <a:rPr lang="en-US" altLang="zh-TW" sz="3500" dirty="0" err="1" smtClean="0">
                <a:latin typeface="22"/>
              </a:rPr>
              <a:t>x,y</a:t>
            </a:r>
            <a:r>
              <a:rPr lang="en-US" altLang="zh-TW" sz="3500" dirty="0" smtClean="0">
                <a:latin typeface="22"/>
              </a:rPr>
              <a:t>)</a:t>
            </a:r>
            <a:r>
              <a:rPr lang="zh-TW" altLang="en-US" sz="3500" dirty="0" smtClean="0">
                <a:latin typeface="22"/>
              </a:rPr>
              <a:t>在單位球面上的座標，他們的關係如下算式</a:t>
            </a:r>
            <a:r>
              <a:rPr lang="en-US" altLang="zh-TW" sz="3500" dirty="0" smtClean="0">
                <a:latin typeface="22"/>
              </a:rPr>
              <a:t>(1)</a:t>
            </a:r>
            <a:r>
              <a:rPr lang="zh-TW" altLang="en-US" sz="3500" dirty="0" smtClean="0">
                <a:latin typeface="22"/>
              </a:rPr>
              <a:t>，其中</a:t>
            </a:r>
            <a:r>
              <a:rPr lang="en-US" altLang="zh-TW" sz="3500" dirty="0" smtClean="0">
                <a:latin typeface="22"/>
              </a:rPr>
              <a:t>f</a:t>
            </a:r>
            <a:r>
              <a:rPr lang="zh-TW" altLang="en-US" sz="3500" dirty="0" smtClean="0">
                <a:latin typeface="22"/>
              </a:rPr>
              <a:t>是焦距。在實踐中取</a:t>
            </a:r>
            <a:r>
              <a:rPr lang="zh-TW" altLang="en-US" sz="3500" dirty="0">
                <a:latin typeface="22"/>
              </a:rPr>
              <a:t>得</a:t>
            </a:r>
            <a:r>
              <a:rPr lang="zh-TW" altLang="en-US" sz="3500" dirty="0" smtClean="0">
                <a:latin typeface="22"/>
              </a:rPr>
              <a:t>單位球半徑作為</a:t>
            </a:r>
            <a:r>
              <a:rPr lang="en-US" altLang="zh-TW" sz="3500" dirty="0" smtClean="0">
                <a:latin typeface="22"/>
              </a:rPr>
              <a:t>f</a:t>
            </a:r>
            <a:r>
              <a:rPr lang="zh-TW" altLang="en-US" sz="3500" dirty="0" smtClean="0">
                <a:latin typeface="22"/>
              </a:rPr>
              <a:t>值，</a:t>
            </a:r>
            <a:r>
              <a:rPr lang="el-GR" altLang="zh-TW" sz="3500" dirty="0" smtClean="0"/>
              <a:t>θ</a:t>
            </a:r>
            <a:r>
              <a:rPr lang="zh-TW" altLang="en-US" sz="3500" dirty="0" smtClean="0"/>
              <a:t>和</a:t>
            </a:r>
            <a:r>
              <a:rPr lang="en-US" altLang="zh-TW" sz="3500" dirty="0"/>
              <a:t>φ</a:t>
            </a:r>
            <a:r>
              <a:rPr lang="zh-TW" altLang="en-US" sz="3500" dirty="0" smtClean="0"/>
              <a:t>為球面座標</a:t>
            </a:r>
            <a:r>
              <a:rPr lang="en-US" altLang="zh-TW" sz="3500" dirty="0" smtClean="0"/>
              <a:t>:</a:t>
            </a:r>
          </a:p>
          <a:p>
            <a:pPr marL="0" indent="0">
              <a:buNone/>
            </a:pPr>
            <a:endParaRPr lang="zh-TW" altLang="en-US" sz="3200" dirty="0">
              <a:latin typeface="22"/>
            </a:endParaRPr>
          </a:p>
        </p:txBody>
      </p:sp>
      <p:sp>
        <p:nvSpPr>
          <p:cNvPr id="21" name="內容版面配置區 9"/>
          <p:cNvSpPr txBox="1">
            <a:spLocks/>
          </p:cNvSpPr>
          <p:nvPr/>
        </p:nvSpPr>
        <p:spPr>
          <a:xfrm>
            <a:off x="10543396" y="11836629"/>
            <a:ext cx="8414703" cy="5652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94988" indent="-494988" algn="l" defTabSz="1979950" rtl="0" eaLnBrk="1" latinLnBrk="0" hangingPunct="1">
              <a:lnSpc>
                <a:spcPct val="90000"/>
              </a:lnSpc>
              <a:spcBef>
                <a:spcPts val="2165"/>
              </a:spcBef>
              <a:buFont typeface="Arial" panose="020B0604020202020204" pitchFamily="34" charset="0"/>
              <a:buChar char="•"/>
              <a:defRPr sz="6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8496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5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74938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43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6491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54888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4863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34839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24814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414789" indent="-494988" algn="l" defTabSz="197995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500" dirty="0" smtClean="0"/>
              <a:t>(</a:t>
            </a:r>
            <a:r>
              <a:rPr lang="zh-TW" altLang="en-US" sz="3500" dirty="0" smtClean="0"/>
              <a:t>二</a:t>
            </a:r>
            <a:r>
              <a:rPr lang="en-US" altLang="zh-TW" sz="3500" dirty="0" smtClean="0"/>
              <a:t>)</a:t>
            </a:r>
            <a:r>
              <a:rPr lang="zh-TW" altLang="en-US" sz="3500" dirty="0" smtClean="0"/>
              <a:t>建立經緯映射圖上的座標點</a:t>
            </a:r>
            <a:r>
              <a:rPr lang="en-US" altLang="zh-TW" sz="3500" dirty="0" smtClean="0"/>
              <a:t>P(</a:t>
            </a:r>
            <a:r>
              <a:rPr lang="en-US" altLang="zh-TW" sz="3500" dirty="0" err="1" smtClean="0"/>
              <a:t>x‘,y</a:t>
            </a:r>
            <a:r>
              <a:rPr lang="en-US" altLang="zh-TW" sz="3500" dirty="0" smtClean="0"/>
              <a:t>’)</a:t>
            </a:r>
            <a:r>
              <a:rPr lang="zh-TW" altLang="en-US" sz="3500" smtClean="0">
                <a:latin typeface="22"/>
              </a:rPr>
              <a:t>和</a:t>
            </a:r>
            <a:r>
              <a:rPr lang="zh-TW" altLang="en-US" sz="3500">
                <a:latin typeface="22"/>
              </a:rPr>
              <a:t>它</a:t>
            </a:r>
            <a:r>
              <a:rPr lang="zh-TW" altLang="en-US" sz="3500" smtClean="0">
                <a:latin typeface="22"/>
              </a:rPr>
              <a:t>在</a:t>
            </a:r>
            <a:r>
              <a:rPr lang="zh-TW" altLang="en-US" sz="3500" dirty="0" smtClean="0">
                <a:latin typeface="22"/>
              </a:rPr>
              <a:t>球面上對應的球面座標。</a:t>
            </a:r>
            <a:endParaRPr lang="en-US" altLang="zh-TW" sz="3500" dirty="0" smtClean="0">
              <a:latin typeface="22"/>
            </a:endParaRPr>
          </a:p>
          <a:p>
            <a:pPr marL="0" indent="0">
              <a:buNone/>
            </a:pPr>
            <a:r>
              <a:rPr lang="zh-TW" altLang="en-US" sz="3500" dirty="0" smtClean="0">
                <a:latin typeface="22"/>
              </a:rPr>
              <a:t>可以用算式</a:t>
            </a:r>
            <a:r>
              <a:rPr lang="en-US" altLang="zh-TW" sz="3500" dirty="0" smtClean="0">
                <a:latin typeface="22"/>
              </a:rPr>
              <a:t>(2)</a:t>
            </a:r>
            <a:r>
              <a:rPr lang="zh-TW" altLang="en-US" sz="3500" dirty="0" smtClean="0">
                <a:latin typeface="22"/>
              </a:rPr>
              <a:t>來計算，其中</a:t>
            </a:r>
            <a:endParaRPr lang="en-US" altLang="zh-TW" sz="3500" dirty="0" smtClean="0">
              <a:latin typeface="22"/>
            </a:endParaRPr>
          </a:p>
          <a:p>
            <a:pPr marL="0" indent="0">
              <a:buNone/>
            </a:pPr>
            <a:r>
              <a:rPr lang="en-US" altLang="zh-TW" sz="3500" dirty="0" smtClean="0">
                <a:latin typeface="22"/>
              </a:rPr>
              <a:t>f</a:t>
            </a:r>
            <a:r>
              <a:rPr lang="zh-TW" altLang="en-US" sz="3500" dirty="0" smtClean="0">
                <a:latin typeface="22"/>
              </a:rPr>
              <a:t>與算式</a:t>
            </a:r>
            <a:r>
              <a:rPr lang="en-US" altLang="zh-TW" sz="3500" dirty="0" smtClean="0">
                <a:latin typeface="22"/>
              </a:rPr>
              <a:t>(1)</a:t>
            </a:r>
            <a:r>
              <a:rPr lang="zh-TW" altLang="en-US" sz="3500" dirty="0" smtClean="0">
                <a:latin typeface="22"/>
              </a:rPr>
              <a:t>相同，</a:t>
            </a:r>
            <a:r>
              <a:rPr lang="en-US" altLang="zh-TW" sz="3500" dirty="0" smtClean="0">
                <a:latin typeface="22"/>
              </a:rPr>
              <a:t>α</a:t>
            </a:r>
            <a:r>
              <a:rPr lang="zh-TW" altLang="en-US" sz="3500" dirty="0" smtClean="0">
                <a:latin typeface="22"/>
              </a:rPr>
              <a:t>和</a:t>
            </a:r>
            <a:r>
              <a:rPr lang="en-US" altLang="zh-TW" sz="3500" dirty="0" smtClean="0">
                <a:latin typeface="22"/>
              </a:rPr>
              <a:t>β</a:t>
            </a:r>
            <a:r>
              <a:rPr lang="zh-TW" altLang="en-US" sz="3500" dirty="0" smtClean="0">
                <a:latin typeface="22"/>
              </a:rPr>
              <a:t>為</a:t>
            </a:r>
            <a:r>
              <a:rPr lang="en-US" altLang="zh-TW" sz="3500" dirty="0" smtClean="0">
                <a:latin typeface="22"/>
              </a:rPr>
              <a:t>P</a:t>
            </a:r>
          </a:p>
          <a:p>
            <a:pPr marL="0" indent="0">
              <a:buNone/>
            </a:pPr>
            <a:r>
              <a:rPr lang="zh-TW" altLang="en-US" sz="3500" dirty="0" smtClean="0">
                <a:latin typeface="22"/>
              </a:rPr>
              <a:t>對應的球面座標。</a:t>
            </a:r>
            <a:endParaRPr lang="en-US" altLang="zh-TW" sz="3500" dirty="0" smtClean="0">
              <a:latin typeface="22"/>
            </a:endParaRPr>
          </a:p>
          <a:p>
            <a:pPr marL="0" indent="0">
              <a:buNone/>
            </a:pPr>
            <a:r>
              <a:rPr lang="en-US" altLang="zh-TW" sz="3500" dirty="0" smtClean="0">
                <a:latin typeface="22"/>
              </a:rPr>
              <a:t>(</a:t>
            </a:r>
            <a:r>
              <a:rPr lang="zh-TW" altLang="en-US" sz="3500" dirty="0" smtClean="0">
                <a:latin typeface="22"/>
              </a:rPr>
              <a:t>三</a:t>
            </a:r>
            <a:r>
              <a:rPr lang="en-US" altLang="zh-TW" sz="3500" dirty="0" smtClean="0">
                <a:latin typeface="22"/>
              </a:rPr>
              <a:t>)</a:t>
            </a:r>
            <a:r>
              <a:rPr lang="zh-TW" altLang="en-US" sz="3500" dirty="0" smtClean="0">
                <a:latin typeface="22"/>
              </a:rPr>
              <a:t>最後以球面座標為中建起魚眼照片和經緯映射圖之間的關係。採用算式</a:t>
            </a:r>
            <a:r>
              <a:rPr lang="en-US" altLang="zh-TW" sz="3500" dirty="0" smtClean="0">
                <a:latin typeface="22"/>
              </a:rPr>
              <a:t>(3)</a:t>
            </a:r>
            <a:r>
              <a:rPr lang="zh-TW" altLang="en-US" sz="3500" dirty="0" smtClean="0">
                <a:latin typeface="22"/>
              </a:rPr>
              <a:t>將</a:t>
            </a:r>
            <a:r>
              <a:rPr lang="en-US" altLang="zh-TW" sz="3500" dirty="0" smtClean="0">
                <a:latin typeface="22"/>
              </a:rPr>
              <a:t>(</a:t>
            </a:r>
            <a:r>
              <a:rPr lang="en-US" altLang="zh-TW" sz="3500" dirty="0" err="1" smtClean="0">
                <a:latin typeface="22"/>
              </a:rPr>
              <a:t>θφ</a:t>
            </a:r>
            <a:r>
              <a:rPr lang="en-US" altLang="zh-TW" sz="3500" dirty="0" smtClean="0">
                <a:latin typeface="22"/>
              </a:rPr>
              <a:t>)</a:t>
            </a:r>
            <a:r>
              <a:rPr lang="zh-TW" altLang="en-US" sz="3500" dirty="0" smtClean="0">
                <a:latin typeface="22"/>
              </a:rPr>
              <a:t>和</a:t>
            </a:r>
            <a:r>
              <a:rPr lang="en-US" altLang="zh-TW" sz="3500" dirty="0" smtClean="0">
                <a:latin typeface="22"/>
              </a:rPr>
              <a:t>(αβ)</a:t>
            </a:r>
            <a:r>
              <a:rPr lang="zh-TW" altLang="en-US" sz="3500" dirty="0" smtClean="0">
                <a:latin typeface="22"/>
              </a:rPr>
              <a:t>進行相互轉換。他們的關係如右 上圖所示。</a:t>
            </a:r>
            <a:endParaRPr lang="en-US" altLang="zh-TW" sz="3500" dirty="0" smtClean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703" y="7717740"/>
            <a:ext cx="8277389" cy="375985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5284" y="12970191"/>
            <a:ext cx="2476500" cy="1704975"/>
          </a:xfrm>
          <a:prstGeom prst="rect">
            <a:avLst/>
          </a:prstGeom>
        </p:spPr>
      </p:pic>
      <p:sp>
        <p:nvSpPr>
          <p:cNvPr id="28" name="圓角矩形 27"/>
          <p:cNvSpPr/>
          <p:nvPr/>
        </p:nvSpPr>
        <p:spPr>
          <a:xfrm>
            <a:off x="10528139" y="20006277"/>
            <a:ext cx="8153645" cy="137788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、魚眼展開圖的拼接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45" y="25215620"/>
            <a:ext cx="4910378" cy="2456454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10335265" y="23498974"/>
            <a:ext cx="8346519" cy="1371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、實作結果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139" y="17830292"/>
            <a:ext cx="1773484" cy="1773484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308" y="17827166"/>
            <a:ext cx="1785969" cy="1785969"/>
          </a:xfrm>
          <a:prstGeom prst="rect">
            <a:avLst/>
          </a:prstGeom>
        </p:spPr>
      </p:pic>
      <p:sp>
        <p:nvSpPr>
          <p:cNvPr id="36" name="向右箭號 35"/>
          <p:cNvSpPr/>
          <p:nvPr/>
        </p:nvSpPr>
        <p:spPr>
          <a:xfrm>
            <a:off x="14459848" y="18503776"/>
            <a:ext cx="963611" cy="600234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030" y="17825272"/>
            <a:ext cx="1778504" cy="1778504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888" y="17825272"/>
            <a:ext cx="1778504" cy="17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535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22</vt:lpstr>
      <vt:lpstr>微軟正黑體</vt:lpstr>
      <vt:lpstr>新細明體</vt:lpstr>
      <vt:lpstr>Arial</vt:lpstr>
      <vt:lpstr>Calibri</vt:lpstr>
      <vt:lpstr>Calibri Light</vt:lpstr>
      <vt:lpstr>Office 佈景主題</vt:lpstr>
      <vt:lpstr>Panoramic image from raspberry pi 國立中正大學 資訊工程學系 106學年度 大學部專題 指導教授：游寶達 教授 專題生：賴昀澤 李孟瑾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lee孟瑾</dc:creator>
  <cp:lastModifiedBy>lee孟瑾</cp:lastModifiedBy>
  <cp:revision>16</cp:revision>
  <dcterms:created xsi:type="dcterms:W3CDTF">2017-11-13T06:18:17Z</dcterms:created>
  <dcterms:modified xsi:type="dcterms:W3CDTF">2017-11-13T09:06:53Z</dcterms:modified>
</cp:coreProperties>
</file>