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embeddedFontLst>
    <p:embeddedFont>
      <p:font typeface="IBM Plex Sans Medium"/>
      <p:regular r:id="rId14"/>
    </p:embeddedFont>
    <p:embeddedFont>
      <p:font typeface="IBM Plex Sans Medium"/>
      <p:regular r:id="rId15"/>
    </p:embeddedFont>
    <p:embeddedFont>
      <p:font typeface="IBM Plex Sans Medium"/>
      <p:regular r:id="rId16"/>
    </p:embeddedFont>
    <p:embeddedFont>
      <p:font typeface="IBM Plex Sans Medium"/>
      <p:regular r:id="rId17"/>
    </p:embeddedFont>
    <p:embeddedFont>
      <p:font typeface="Roboto"/>
      <p:regular r:id="rId18"/>
    </p:embeddedFont>
    <p:embeddedFont>
      <p:font typeface="Roboto"/>
      <p:regular r:id="rId19"/>
    </p:embeddedFont>
    <p:embeddedFont>
      <p:font typeface="Roboto"/>
      <p:regular r:id="rId20"/>
    </p:embeddedFont>
    <p:embeddedFont>
      <p:font typeface="Roboto"/>
      <p:regular r:id="rId21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openxmlformats.org/officeDocument/2006/relationships/font" Target="fonts/font1.fntdata"/><Relationship Id="rId15" Type="http://schemas.openxmlformats.org/officeDocument/2006/relationships/font" Target="fonts/font2.fntdata"/><Relationship Id="rId16" Type="http://schemas.openxmlformats.org/officeDocument/2006/relationships/font" Target="fonts/font3.fntdata"/><Relationship Id="rId17" Type="http://schemas.openxmlformats.org/officeDocument/2006/relationships/font" Target="fonts/font4.fntdata"/><Relationship Id="rId18" Type="http://schemas.openxmlformats.org/officeDocument/2006/relationships/font" Target="fonts/font5.fntdata"/><Relationship Id="rId19" Type="http://schemas.openxmlformats.org/officeDocument/2006/relationships/font" Target="fonts/font6.fntdata"/><Relationship Id="rId20" Type="http://schemas.openxmlformats.org/officeDocument/2006/relationships/font" Target="fonts/font7.fntdata"/><Relationship Id="rId2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slideLayout" Target="../slideLayouts/slideLayout3.xml"/><Relationship Id="rId6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slideLayout" Target="../slideLayouts/slideLayout4.xml"/><Relationship Id="rId7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png"/><Relationship Id="rId7" Type="http://schemas.openxmlformats.org/officeDocument/2006/relationships/slideLayout" Target="../slideLayouts/slideLayout8.xml"/><Relationship Id="rId8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96785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Основи Шифрування Повідомлень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2725579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Вітаємо вас на вступі до світу криптографії! У цій презентації ми розглянемо основні принципи шифрування та дешифрування повідомлень, використовуючи простий алгоритм шифрування. Ви дізнаєтесь, як захистити свої повідомлення від сторонніх очей та зрозумієте, як працюють базові криптографічні механізми.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4795242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Шифрування - це процес перетворення звичайного тексту в незрозумілий код, який можна прочитати лише за наявності спеціального ключа. Цей навик є фундаментальним у сучасному цифровому світі та використовується для захисту конфіденційної інформації.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6280190" y="6881813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4D4D51"/>
            </a:solidFill>
            <a:prstDash val="solid"/>
          </a:ln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810" y="6889433"/>
            <a:ext cx="347663" cy="347663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6756440" y="6864906"/>
            <a:ext cx="760928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D4D4D1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by o d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93750" y="609719"/>
            <a:ext cx="5575697" cy="6316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950"/>
              </a:lnSpc>
              <a:buNone/>
            </a:pPr>
            <a:r>
              <a:rPr lang="en-US" sz="39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Що Таке Шифрування?</a:t>
            </a:r>
            <a:endParaRPr lang="en-US" sz="3950" dirty="0"/>
          </a:p>
        </p:txBody>
      </p:sp>
      <p:sp>
        <p:nvSpPr>
          <p:cNvPr id="4" name="Text 1"/>
          <p:cNvSpPr/>
          <p:nvPr/>
        </p:nvSpPr>
        <p:spPr>
          <a:xfrm>
            <a:off x="6193750" y="1544479"/>
            <a:ext cx="7729299" cy="12934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Шифрування — це процес перетворення звичайного тексту (відкритого повідомлення) в незрозумілий набір символів (шифротекст) за допомогою певного алгоритму та ключа. Основна мета шифрування — забезпечити конфіденційність інформації, захищаючи її від несанкціонованого доступу.</a:t>
            </a:r>
            <a:endParaRPr lang="en-US" sz="1550" dirty="0"/>
          </a:p>
        </p:txBody>
      </p:sp>
      <p:sp>
        <p:nvSpPr>
          <p:cNvPr id="5" name="Text 2"/>
          <p:cNvSpPr/>
          <p:nvPr/>
        </p:nvSpPr>
        <p:spPr>
          <a:xfrm>
            <a:off x="6193750" y="3065264"/>
            <a:ext cx="7729299" cy="9701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У світі комп'ютерів шифрування базується на математичних функціях, які перетворюють вхідні дані таким чином, що відновити початкове повідомлення без знання ключа практично неможливо.</a:t>
            </a:r>
            <a:endParaRPr lang="en-US" sz="1550" dirty="0"/>
          </a:p>
        </p:txBody>
      </p:sp>
      <p:sp>
        <p:nvSpPr>
          <p:cNvPr id="6" name="Shape 3"/>
          <p:cNvSpPr/>
          <p:nvPr/>
        </p:nvSpPr>
        <p:spPr>
          <a:xfrm>
            <a:off x="6193750" y="4262676"/>
            <a:ext cx="454700" cy="454700"/>
          </a:xfrm>
          <a:prstGeom prst="roundRect">
            <a:avLst>
              <a:gd name="adj" fmla="val 6667"/>
            </a:avLst>
          </a:prstGeom>
          <a:solidFill>
            <a:srgbClr val="484B51"/>
          </a:solidFill>
          <a:ln/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474" y="4300538"/>
            <a:ext cx="303133" cy="378857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6850499" y="4332089"/>
            <a:ext cx="2526387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Ключ шифрування</a:t>
            </a:r>
            <a:endParaRPr lang="en-US" sz="1950" dirty="0"/>
          </a:p>
        </p:txBody>
      </p:sp>
      <p:sp>
        <p:nvSpPr>
          <p:cNvPr id="9" name="Text 5"/>
          <p:cNvSpPr/>
          <p:nvPr/>
        </p:nvSpPr>
        <p:spPr>
          <a:xfrm>
            <a:off x="6850499" y="4769048"/>
            <a:ext cx="3081695" cy="12934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Секретна інформація, що використовується для шифрування та дешифрування повідомлень</a:t>
            </a:r>
            <a:endParaRPr lang="en-US" sz="1550" dirty="0"/>
          </a:p>
        </p:txBody>
      </p:sp>
      <p:sp>
        <p:nvSpPr>
          <p:cNvPr id="10" name="Shape 6"/>
          <p:cNvSpPr/>
          <p:nvPr/>
        </p:nvSpPr>
        <p:spPr>
          <a:xfrm>
            <a:off x="10184725" y="4262676"/>
            <a:ext cx="454700" cy="454700"/>
          </a:xfrm>
          <a:prstGeom prst="roundRect">
            <a:avLst>
              <a:gd name="adj" fmla="val 6667"/>
            </a:avLst>
          </a:prstGeom>
          <a:solidFill>
            <a:srgbClr val="484B51"/>
          </a:solidFill>
          <a:ln/>
        </p:spPr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0449" y="4300538"/>
            <a:ext cx="303133" cy="37885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10841474" y="4332089"/>
            <a:ext cx="2526387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Шифротекст</a:t>
            </a:r>
            <a:endParaRPr lang="en-US" sz="1950" dirty="0"/>
          </a:p>
        </p:txBody>
      </p:sp>
      <p:sp>
        <p:nvSpPr>
          <p:cNvPr id="13" name="Text 8"/>
          <p:cNvSpPr/>
          <p:nvPr/>
        </p:nvSpPr>
        <p:spPr>
          <a:xfrm>
            <a:off x="10841474" y="4769048"/>
            <a:ext cx="3081695" cy="9701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Зашифроване повідомлення, яке виглядає як незрозумілий набір символів</a:t>
            </a:r>
            <a:endParaRPr lang="en-US" sz="1550" dirty="0"/>
          </a:p>
        </p:txBody>
      </p:sp>
      <p:sp>
        <p:nvSpPr>
          <p:cNvPr id="14" name="Shape 9"/>
          <p:cNvSpPr/>
          <p:nvPr/>
        </p:nvSpPr>
        <p:spPr>
          <a:xfrm>
            <a:off x="6193750" y="6466761"/>
            <a:ext cx="454700" cy="454700"/>
          </a:xfrm>
          <a:prstGeom prst="roundRect">
            <a:avLst>
              <a:gd name="adj" fmla="val 6667"/>
            </a:avLst>
          </a:prstGeom>
          <a:solidFill>
            <a:srgbClr val="484B51"/>
          </a:solidFill>
          <a:ln/>
        </p:spPr>
      </p:sp>
      <p:pic>
        <p:nvPicPr>
          <p:cNvPr id="1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474" y="6504623"/>
            <a:ext cx="303133" cy="378857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6850499" y="6536174"/>
            <a:ext cx="2526387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Дешифрування</a:t>
            </a:r>
            <a:endParaRPr lang="en-US" sz="1950" dirty="0"/>
          </a:p>
        </p:txBody>
      </p:sp>
      <p:sp>
        <p:nvSpPr>
          <p:cNvPr id="17" name="Text 11"/>
          <p:cNvSpPr/>
          <p:nvPr/>
        </p:nvSpPr>
        <p:spPr>
          <a:xfrm>
            <a:off x="6850499" y="6973133"/>
            <a:ext cx="7072551" cy="6467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Процес перетворення шифротексту назад у відкритий текст за допомогою ключа</a:t>
            </a:r>
            <a:endParaRPr lang="en-US" sz="15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5314" y="476250"/>
            <a:ext cx="4833818" cy="5405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250"/>
              </a:lnSpc>
              <a:buNone/>
            </a:pPr>
            <a:r>
              <a:rPr lang="en-US" sz="34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Алгоритм Шифрування</a:t>
            </a:r>
            <a:endParaRPr lang="en-US" sz="3400" dirty="0"/>
          </a:p>
        </p:txBody>
      </p:sp>
      <p:sp>
        <p:nvSpPr>
          <p:cNvPr id="4" name="Text 1"/>
          <p:cNvSpPr/>
          <p:nvPr/>
        </p:nvSpPr>
        <p:spPr>
          <a:xfrm>
            <a:off x="605314" y="1276231"/>
            <a:ext cx="7933373" cy="1106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Наш алгоритм шифрування базується на перетворенні символів повідомлення в їхні ASCII-коди з подальшою модифікацією цих кодів за допомогою ключа. ASCII (American Standard Code for Information Interchange) — це стандартна таблиця, яка присвоює числові значення символам, які використовуються в комп'ютерах.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605314" y="2577584"/>
            <a:ext cx="7933373" cy="8301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Кожен символ у вихідному повідомленні та ключі перетворюється в його ASCII-код. Потім код символу повідомлення додається до коду відповідного символу ключа, створюючи новий ASCII-код, який перетворюється назад у символ.</a:t>
            </a:r>
            <a:endParaRPr lang="en-US" sz="13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14" y="3602236"/>
            <a:ext cx="864751" cy="1037749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729502" y="3775115"/>
            <a:ext cx="2161937" cy="2702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7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Розбиття тексту</a:t>
            </a:r>
            <a:endParaRPr lang="en-US" sz="1700" dirty="0"/>
          </a:p>
        </p:txBody>
      </p:sp>
      <p:sp>
        <p:nvSpPr>
          <p:cNvPr id="8" name="Text 4"/>
          <p:cNvSpPr/>
          <p:nvPr/>
        </p:nvSpPr>
        <p:spPr>
          <a:xfrm>
            <a:off x="1729502" y="4149090"/>
            <a:ext cx="6809184" cy="2767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Розділяємо повідомлення та ключ на окремі символи</a:t>
            </a:r>
            <a:endParaRPr lang="en-US" sz="13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14" y="4639985"/>
            <a:ext cx="864751" cy="1037749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729502" y="4812863"/>
            <a:ext cx="2161937" cy="2702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7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Конвертація в ASCII</a:t>
            </a:r>
            <a:endParaRPr lang="en-US" sz="1700" dirty="0"/>
          </a:p>
        </p:txBody>
      </p:sp>
      <p:sp>
        <p:nvSpPr>
          <p:cNvPr id="11" name="Text 6"/>
          <p:cNvSpPr/>
          <p:nvPr/>
        </p:nvSpPr>
        <p:spPr>
          <a:xfrm>
            <a:off x="1729502" y="5186839"/>
            <a:ext cx="6809184" cy="2767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Перетворюємо кожен символ у відповідний ASCII-код</a:t>
            </a:r>
            <a:endParaRPr lang="en-US" sz="13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314" y="5677733"/>
            <a:ext cx="864751" cy="1037749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729502" y="5850612"/>
            <a:ext cx="2356128" cy="2702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7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Математична операція</a:t>
            </a:r>
            <a:endParaRPr lang="en-US" sz="1700" dirty="0"/>
          </a:p>
        </p:txBody>
      </p:sp>
      <p:sp>
        <p:nvSpPr>
          <p:cNvPr id="14" name="Text 8"/>
          <p:cNvSpPr/>
          <p:nvPr/>
        </p:nvSpPr>
        <p:spPr>
          <a:xfrm>
            <a:off x="1729502" y="6224588"/>
            <a:ext cx="6809184" cy="2767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Додаємо ASCII-коди повідомлення та ключа</a:t>
            </a:r>
            <a:endParaRPr lang="en-US" sz="1350" dirty="0"/>
          </a:p>
        </p:txBody>
      </p:sp>
      <p:pic>
        <p:nvPicPr>
          <p:cNvPr id="15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314" y="6715482"/>
            <a:ext cx="864751" cy="1037749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729502" y="6888361"/>
            <a:ext cx="2161937" cy="2702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7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Конвертація назад</a:t>
            </a:r>
            <a:endParaRPr lang="en-US" sz="1700" dirty="0"/>
          </a:p>
        </p:txBody>
      </p:sp>
      <p:sp>
        <p:nvSpPr>
          <p:cNvPr id="17" name="Text 10"/>
          <p:cNvSpPr/>
          <p:nvPr/>
        </p:nvSpPr>
        <p:spPr>
          <a:xfrm>
            <a:off x="1729502" y="7262336"/>
            <a:ext cx="6809184" cy="2767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Перетворюємо нові ASCII-коди назад у символи</a:t>
            </a:r>
            <a:endParaRPr lang="en-US" sz="13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6818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Необхідні функції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83059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Для реалізації нашого алгоритму шифрування потрібні такі JavaScript функції: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44864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split('')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— розбиває текст на масив символів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89084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charCodeAt(0)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— перетворює символ у ASCII-код (0-255)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33304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map()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— застосовує функцію до кожного елемента масиву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77524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String.fromCharCode()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— конвертує ASCII-код назад у символ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21743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join('')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— об'єднує масив символів у рядок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835491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Ці функції працюють послідовно, трансформуючи повідомлення у шифротекст через математичні операції з ASCII-кодами. При шифруванні коди додаються, при дешифруванні — віднімаються.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0787" y="456843"/>
            <a:ext cx="7977307" cy="5186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050"/>
              </a:lnSpc>
              <a:buNone/>
            </a:pPr>
            <a:r>
              <a:rPr lang="en-US" sz="32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Функції Шифрування та Дешифрування</a:t>
            </a:r>
            <a:endParaRPr lang="en-US" sz="3250" dirty="0"/>
          </a:p>
        </p:txBody>
      </p:sp>
      <p:sp>
        <p:nvSpPr>
          <p:cNvPr id="3" name="Text 1"/>
          <p:cNvSpPr/>
          <p:nvPr/>
        </p:nvSpPr>
        <p:spPr>
          <a:xfrm>
            <a:off x="580787" y="1307306"/>
            <a:ext cx="13468826" cy="5310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3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Для роботи з шифруванням нам потрібні дві основні функції: одна для шифрування повідомлення, інша для його дешифрування. Обидві функції працюють із символами та їхніми ASCII-кодами, але виконують протилежні операції.</a:t>
            </a:r>
            <a:endParaRPr lang="en-US" sz="1300" dirty="0"/>
          </a:p>
        </p:txBody>
      </p:sp>
      <p:sp>
        <p:nvSpPr>
          <p:cNvPr id="4" name="Text 2"/>
          <p:cNvSpPr/>
          <p:nvPr/>
        </p:nvSpPr>
        <p:spPr>
          <a:xfrm>
            <a:off x="580787" y="2025015"/>
            <a:ext cx="13468826" cy="5310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3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При шифруванні ми додаємо ASCII-коди, а при дешифруванні віднімаємо їх. Це дозволяє нам перетворити відкритий текст у шифротекст і навпаки, щоб отримати початкове повідомлення.</a:t>
            </a:r>
            <a:endParaRPr lang="en-US" sz="1300" dirty="0"/>
          </a:p>
        </p:txBody>
      </p:sp>
      <p:sp>
        <p:nvSpPr>
          <p:cNvPr id="5" name="Text 3"/>
          <p:cNvSpPr/>
          <p:nvPr/>
        </p:nvSpPr>
        <p:spPr>
          <a:xfrm>
            <a:off x="580787" y="2908578"/>
            <a:ext cx="2151459" cy="2591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Функція шифрування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580787" y="3354467"/>
            <a:ext cx="6532007" cy="4231481"/>
          </a:xfrm>
          <a:prstGeom prst="roundRect">
            <a:avLst>
              <a:gd name="adj" fmla="val 588"/>
            </a:avLst>
          </a:prstGeom>
          <a:solidFill>
            <a:srgbClr val="4D1F00"/>
          </a:solidFill>
          <a:ln/>
        </p:spPr>
      </p:sp>
      <p:sp>
        <p:nvSpPr>
          <p:cNvPr id="7" name="Shape 5"/>
          <p:cNvSpPr/>
          <p:nvPr/>
        </p:nvSpPr>
        <p:spPr>
          <a:xfrm>
            <a:off x="572572" y="3354467"/>
            <a:ext cx="6548438" cy="4231481"/>
          </a:xfrm>
          <a:prstGeom prst="roundRect">
            <a:avLst>
              <a:gd name="adj" fmla="val 588"/>
            </a:avLst>
          </a:prstGeom>
          <a:solidFill>
            <a:srgbClr val="4D1F00"/>
          </a:solidFill>
          <a:ln/>
        </p:spPr>
      </p:sp>
      <p:sp>
        <p:nvSpPr>
          <p:cNvPr id="8" name="Text 6"/>
          <p:cNvSpPr/>
          <p:nvPr/>
        </p:nvSpPr>
        <p:spPr>
          <a:xfrm>
            <a:off x="738426" y="3478887"/>
            <a:ext cx="6216729" cy="39826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300" dirty="0">
                <a:solidFill>
                  <a:srgbClr val="D4D4D1"/>
                </a:solidFill>
                <a:highlight>
                  <a:srgbClr val="4D1F0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function encryptMsg(msg, key) {</a:t>
            </a:r>
            <a:endParaRPr lang="en-US" sz="1300" dirty="0"/>
          </a:p>
          <a:p>
            <a:pPr algn="l" indent="0" marL="0">
              <a:lnSpc>
                <a:spcPts val="2050"/>
              </a:lnSpc>
              <a:buNone/>
            </a:pPr>
            <a:r>
              <a:rPr lang="en-US" sz="1300" dirty="0">
                <a:solidFill>
                  <a:srgbClr val="D4D4D1"/>
                </a:solidFill>
                <a:highlight>
                  <a:srgbClr val="4D1F0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const msgChars = msg.split('');</a:t>
            </a:r>
            <a:endParaRPr lang="en-US" sz="1300" dirty="0"/>
          </a:p>
          <a:p>
            <a:pPr algn="l" indent="0" marL="0">
              <a:lnSpc>
                <a:spcPts val="2050"/>
              </a:lnSpc>
              <a:buNone/>
            </a:pPr>
            <a:r>
              <a:rPr lang="en-US" sz="1300" dirty="0">
                <a:solidFill>
                  <a:srgbClr val="D4D4D1"/>
                </a:solidFill>
                <a:highlight>
                  <a:srgbClr val="4D1F0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const msgASCI = msgChars.map(</a:t>
            </a:r>
            <a:endParaRPr lang="en-US" sz="1300" dirty="0"/>
          </a:p>
          <a:p>
            <a:pPr algn="l" indent="0" marL="0">
              <a:lnSpc>
                <a:spcPts val="2050"/>
              </a:lnSpc>
              <a:buNone/>
            </a:pPr>
            <a:r>
              <a:rPr lang="en-US" sz="1300" dirty="0">
                <a:solidFill>
                  <a:srgbClr val="D4D4D1"/>
                </a:solidFill>
                <a:highlight>
                  <a:srgbClr val="4D1F0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item =&gt; item.charCodeAt(0));</a:t>
            </a:r>
            <a:endParaRPr lang="en-US" sz="1300" dirty="0"/>
          </a:p>
          <a:p>
            <a:pPr algn="l" indent="0" marL="0">
              <a:lnSpc>
                <a:spcPts val="2050"/>
              </a:lnSpc>
              <a:buNone/>
            </a:pPr>
            <a:r>
              <a:rPr lang="en-US" sz="1300" dirty="0">
                <a:solidFill>
                  <a:srgbClr val="D4D4D1"/>
                </a:solidFill>
                <a:highlight>
                  <a:srgbClr val="4D1F0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const keyASCI = key.split('').map(</a:t>
            </a:r>
            <a:endParaRPr lang="en-US" sz="1300" dirty="0"/>
          </a:p>
          <a:p>
            <a:pPr algn="l" indent="0" marL="0">
              <a:lnSpc>
                <a:spcPts val="2050"/>
              </a:lnSpc>
              <a:buNone/>
            </a:pPr>
            <a:r>
              <a:rPr lang="en-US" sz="1300" dirty="0">
                <a:solidFill>
                  <a:srgbClr val="D4D4D1"/>
                </a:solidFill>
                <a:highlight>
                  <a:srgbClr val="4D1F0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item =&gt; item.charCodeAt(0));</a:t>
            </a:r>
            <a:endParaRPr lang="en-US" sz="1300" dirty="0"/>
          </a:p>
          <a:p>
            <a:pPr algn="l" indent="0" marL="0">
              <a:lnSpc>
                <a:spcPts val="2050"/>
              </a:lnSpc>
              <a:buNone/>
            </a:pPr>
            <a:r>
              <a:rPr lang="en-US" sz="1300" dirty="0">
                <a:solidFill>
                  <a:srgbClr val="D4D4D1"/>
                </a:solidFill>
                <a:highlight>
                  <a:srgbClr val="4D1F0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const encryptedMsgASCI = msgASCI.map(</a:t>
            </a:r>
            <a:endParaRPr lang="en-US" sz="1300" dirty="0"/>
          </a:p>
          <a:p>
            <a:pPr algn="l" indent="0" marL="0">
              <a:lnSpc>
                <a:spcPts val="2050"/>
              </a:lnSpc>
              <a:buNone/>
            </a:pPr>
            <a:r>
              <a:rPr lang="en-US" sz="1300" dirty="0">
                <a:solidFill>
                  <a:srgbClr val="D4D4D1"/>
                </a:solidFill>
                <a:highlight>
                  <a:srgbClr val="4D1F0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(value, index) =&gt; </a:t>
            </a:r>
            <a:endParaRPr lang="en-US" sz="1300" dirty="0"/>
          </a:p>
          <a:p>
            <a:pPr algn="l" indent="0" marL="0">
              <a:lnSpc>
                <a:spcPts val="2050"/>
              </a:lnSpc>
              <a:buNone/>
            </a:pPr>
            <a:r>
              <a:rPr lang="en-US" sz="1300" dirty="0">
                <a:solidFill>
                  <a:srgbClr val="D4D4D1"/>
                </a:solidFill>
                <a:highlight>
                  <a:srgbClr val="4D1F0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value + keyASCI[index]);</a:t>
            </a:r>
            <a:endParaRPr lang="en-US" sz="1300" dirty="0"/>
          </a:p>
          <a:p>
            <a:pPr algn="l" indent="0" marL="0">
              <a:lnSpc>
                <a:spcPts val="2050"/>
              </a:lnSpc>
              <a:buNone/>
            </a:pPr>
            <a:r>
              <a:rPr lang="en-US" sz="1300" dirty="0">
                <a:solidFill>
                  <a:srgbClr val="D4D4D1"/>
                </a:solidFill>
                <a:highlight>
                  <a:srgbClr val="4D1F0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const encryptedMsg = encryptedMsgASCI</a:t>
            </a:r>
            <a:endParaRPr lang="en-US" sz="1300" dirty="0"/>
          </a:p>
          <a:p>
            <a:pPr algn="l" indent="0" marL="0">
              <a:lnSpc>
                <a:spcPts val="2050"/>
              </a:lnSpc>
              <a:buNone/>
            </a:pPr>
            <a:r>
              <a:rPr lang="en-US" sz="1300" dirty="0">
                <a:solidFill>
                  <a:srgbClr val="D4D4D1"/>
                </a:solidFill>
                <a:highlight>
                  <a:srgbClr val="4D1F0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.map(value =&gt; </a:t>
            </a:r>
            <a:endParaRPr lang="en-US" sz="1300" dirty="0"/>
          </a:p>
          <a:p>
            <a:pPr algn="l" indent="0" marL="0">
              <a:lnSpc>
                <a:spcPts val="2050"/>
              </a:lnSpc>
              <a:buNone/>
            </a:pPr>
            <a:r>
              <a:rPr lang="en-US" sz="1300" dirty="0">
                <a:solidFill>
                  <a:srgbClr val="D4D4D1"/>
                </a:solidFill>
                <a:highlight>
                  <a:srgbClr val="4D1F0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String.fromCharCode(value))</a:t>
            </a:r>
            <a:endParaRPr lang="en-US" sz="1300" dirty="0"/>
          </a:p>
          <a:p>
            <a:pPr algn="l" indent="0" marL="0">
              <a:lnSpc>
                <a:spcPts val="2050"/>
              </a:lnSpc>
              <a:buNone/>
            </a:pPr>
            <a:r>
              <a:rPr lang="en-US" sz="1300" dirty="0">
                <a:solidFill>
                  <a:srgbClr val="D4D4D1"/>
                </a:solidFill>
                <a:highlight>
                  <a:srgbClr val="4D1F0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.join('');</a:t>
            </a:r>
            <a:endParaRPr lang="en-US" sz="1300" dirty="0"/>
          </a:p>
          <a:p>
            <a:pPr algn="l" indent="0" marL="0">
              <a:lnSpc>
                <a:spcPts val="2050"/>
              </a:lnSpc>
              <a:buNone/>
            </a:pPr>
            <a:r>
              <a:rPr lang="en-US" sz="1300" dirty="0">
                <a:solidFill>
                  <a:srgbClr val="D4D4D1"/>
                </a:solidFill>
                <a:highlight>
                  <a:srgbClr val="4D1F0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return encryptedMsg;</a:t>
            </a:r>
            <a:endParaRPr lang="en-US" sz="1300" dirty="0"/>
          </a:p>
          <a:p>
            <a:pPr algn="l" indent="0" marL="0">
              <a:lnSpc>
                <a:spcPts val="2050"/>
              </a:lnSpc>
              <a:buNone/>
            </a:pPr>
            <a:r>
              <a:rPr lang="en-US" sz="1300" dirty="0">
                <a:solidFill>
                  <a:srgbClr val="D4D4D1"/>
                </a:solidFill>
                <a:highlight>
                  <a:srgbClr val="4D1F0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300" dirty="0"/>
          </a:p>
        </p:txBody>
      </p:sp>
      <p:sp>
        <p:nvSpPr>
          <p:cNvPr id="9" name="Text 7"/>
          <p:cNvSpPr/>
          <p:nvPr/>
        </p:nvSpPr>
        <p:spPr>
          <a:xfrm>
            <a:off x="7525226" y="2908578"/>
            <a:ext cx="2395418" cy="2591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Функція дешифрування</a:t>
            </a:r>
            <a:endParaRPr lang="en-US" sz="1600" dirty="0"/>
          </a:p>
        </p:txBody>
      </p:sp>
      <p:sp>
        <p:nvSpPr>
          <p:cNvPr id="10" name="Shape 8"/>
          <p:cNvSpPr/>
          <p:nvPr/>
        </p:nvSpPr>
        <p:spPr>
          <a:xfrm>
            <a:off x="7525226" y="3354467"/>
            <a:ext cx="6532007" cy="4231481"/>
          </a:xfrm>
          <a:prstGeom prst="roundRect">
            <a:avLst>
              <a:gd name="adj" fmla="val 588"/>
            </a:avLst>
          </a:prstGeom>
          <a:solidFill>
            <a:srgbClr val="4D1F00"/>
          </a:solidFill>
          <a:ln/>
        </p:spPr>
      </p:sp>
      <p:sp>
        <p:nvSpPr>
          <p:cNvPr id="11" name="Shape 9"/>
          <p:cNvSpPr/>
          <p:nvPr/>
        </p:nvSpPr>
        <p:spPr>
          <a:xfrm>
            <a:off x="7517011" y="3354467"/>
            <a:ext cx="6548438" cy="4231481"/>
          </a:xfrm>
          <a:prstGeom prst="roundRect">
            <a:avLst>
              <a:gd name="adj" fmla="val 588"/>
            </a:avLst>
          </a:prstGeom>
          <a:solidFill>
            <a:srgbClr val="4D1F00"/>
          </a:solidFill>
          <a:ln/>
        </p:spPr>
      </p:sp>
      <p:sp>
        <p:nvSpPr>
          <p:cNvPr id="12" name="Text 10"/>
          <p:cNvSpPr/>
          <p:nvPr/>
        </p:nvSpPr>
        <p:spPr>
          <a:xfrm>
            <a:off x="7682865" y="3478887"/>
            <a:ext cx="6216729" cy="39826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300" dirty="0">
                <a:solidFill>
                  <a:srgbClr val="D4D4D1"/>
                </a:solidFill>
                <a:highlight>
                  <a:srgbClr val="4D1F0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function decryptMsg(msg, key) {</a:t>
            </a:r>
            <a:endParaRPr lang="en-US" sz="1300" dirty="0"/>
          </a:p>
          <a:p>
            <a:pPr algn="l" indent="0" marL="0">
              <a:lnSpc>
                <a:spcPts val="2050"/>
              </a:lnSpc>
              <a:buNone/>
            </a:pPr>
            <a:r>
              <a:rPr lang="en-US" sz="1300" dirty="0">
                <a:solidFill>
                  <a:srgbClr val="D4D4D1"/>
                </a:solidFill>
                <a:highlight>
                  <a:srgbClr val="4D1F0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const msgChars = msg.split('');</a:t>
            </a:r>
            <a:endParaRPr lang="en-US" sz="1300" dirty="0"/>
          </a:p>
          <a:p>
            <a:pPr algn="l" indent="0" marL="0">
              <a:lnSpc>
                <a:spcPts val="2050"/>
              </a:lnSpc>
              <a:buNone/>
            </a:pPr>
            <a:r>
              <a:rPr lang="en-US" sz="1300" dirty="0">
                <a:solidFill>
                  <a:srgbClr val="D4D4D1"/>
                </a:solidFill>
                <a:highlight>
                  <a:srgbClr val="4D1F0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const msgASCI = msgChars.map(</a:t>
            </a:r>
            <a:endParaRPr lang="en-US" sz="1300" dirty="0"/>
          </a:p>
          <a:p>
            <a:pPr algn="l" indent="0" marL="0">
              <a:lnSpc>
                <a:spcPts val="2050"/>
              </a:lnSpc>
              <a:buNone/>
            </a:pPr>
            <a:r>
              <a:rPr lang="en-US" sz="1300" dirty="0">
                <a:solidFill>
                  <a:srgbClr val="D4D4D1"/>
                </a:solidFill>
                <a:highlight>
                  <a:srgbClr val="4D1F0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item =&gt; item.charCodeAt(0));</a:t>
            </a:r>
            <a:endParaRPr lang="en-US" sz="1300" dirty="0"/>
          </a:p>
          <a:p>
            <a:pPr algn="l" indent="0" marL="0">
              <a:lnSpc>
                <a:spcPts val="2050"/>
              </a:lnSpc>
              <a:buNone/>
            </a:pPr>
            <a:r>
              <a:rPr lang="en-US" sz="1300" dirty="0">
                <a:solidFill>
                  <a:srgbClr val="D4D4D1"/>
                </a:solidFill>
                <a:highlight>
                  <a:srgbClr val="4D1F0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const keyASCI = key.split('').map(</a:t>
            </a:r>
            <a:endParaRPr lang="en-US" sz="1300" dirty="0"/>
          </a:p>
          <a:p>
            <a:pPr algn="l" indent="0" marL="0">
              <a:lnSpc>
                <a:spcPts val="2050"/>
              </a:lnSpc>
              <a:buNone/>
            </a:pPr>
            <a:r>
              <a:rPr lang="en-US" sz="1300" dirty="0">
                <a:solidFill>
                  <a:srgbClr val="D4D4D1"/>
                </a:solidFill>
                <a:highlight>
                  <a:srgbClr val="4D1F0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item =&gt; item.charCodeAt(0));</a:t>
            </a:r>
            <a:endParaRPr lang="en-US" sz="1300" dirty="0"/>
          </a:p>
          <a:p>
            <a:pPr algn="l" indent="0" marL="0">
              <a:lnSpc>
                <a:spcPts val="2050"/>
              </a:lnSpc>
              <a:buNone/>
            </a:pPr>
            <a:r>
              <a:rPr lang="en-US" sz="1300" dirty="0">
                <a:solidFill>
                  <a:srgbClr val="D4D4D1"/>
                </a:solidFill>
                <a:highlight>
                  <a:srgbClr val="4D1F0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const decryptedMsgASCI = msgASCI.map(</a:t>
            </a:r>
            <a:endParaRPr lang="en-US" sz="1300" dirty="0"/>
          </a:p>
          <a:p>
            <a:pPr algn="l" indent="0" marL="0">
              <a:lnSpc>
                <a:spcPts val="2050"/>
              </a:lnSpc>
              <a:buNone/>
            </a:pPr>
            <a:r>
              <a:rPr lang="en-US" sz="1300" dirty="0">
                <a:solidFill>
                  <a:srgbClr val="D4D4D1"/>
                </a:solidFill>
                <a:highlight>
                  <a:srgbClr val="4D1F0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(value, index) =&gt; </a:t>
            </a:r>
            <a:endParaRPr lang="en-US" sz="1300" dirty="0"/>
          </a:p>
          <a:p>
            <a:pPr algn="l" indent="0" marL="0">
              <a:lnSpc>
                <a:spcPts val="2050"/>
              </a:lnSpc>
              <a:buNone/>
            </a:pPr>
            <a:r>
              <a:rPr lang="en-US" sz="1300" dirty="0">
                <a:solidFill>
                  <a:srgbClr val="D4D4D1"/>
                </a:solidFill>
                <a:highlight>
                  <a:srgbClr val="4D1F0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value - keyASCI[index]);</a:t>
            </a:r>
            <a:endParaRPr lang="en-US" sz="1300" dirty="0"/>
          </a:p>
          <a:p>
            <a:pPr algn="l" indent="0" marL="0">
              <a:lnSpc>
                <a:spcPts val="2050"/>
              </a:lnSpc>
              <a:buNone/>
            </a:pPr>
            <a:r>
              <a:rPr lang="en-US" sz="1300" dirty="0">
                <a:solidFill>
                  <a:srgbClr val="D4D4D1"/>
                </a:solidFill>
                <a:highlight>
                  <a:srgbClr val="4D1F0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const decryptedMsg = decryptedMsgASCI</a:t>
            </a:r>
            <a:endParaRPr lang="en-US" sz="1300" dirty="0"/>
          </a:p>
          <a:p>
            <a:pPr algn="l" indent="0" marL="0">
              <a:lnSpc>
                <a:spcPts val="2050"/>
              </a:lnSpc>
              <a:buNone/>
            </a:pPr>
            <a:r>
              <a:rPr lang="en-US" sz="1300" dirty="0">
                <a:solidFill>
                  <a:srgbClr val="D4D4D1"/>
                </a:solidFill>
                <a:highlight>
                  <a:srgbClr val="4D1F0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.map(value =&gt; </a:t>
            </a:r>
            <a:endParaRPr lang="en-US" sz="1300" dirty="0"/>
          </a:p>
          <a:p>
            <a:pPr algn="l" indent="0" marL="0">
              <a:lnSpc>
                <a:spcPts val="2050"/>
              </a:lnSpc>
              <a:buNone/>
            </a:pPr>
            <a:r>
              <a:rPr lang="en-US" sz="1300" dirty="0">
                <a:solidFill>
                  <a:srgbClr val="D4D4D1"/>
                </a:solidFill>
                <a:highlight>
                  <a:srgbClr val="4D1F0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String.fromCharCode(value))</a:t>
            </a:r>
            <a:endParaRPr lang="en-US" sz="1300" dirty="0"/>
          </a:p>
          <a:p>
            <a:pPr algn="l" indent="0" marL="0">
              <a:lnSpc>
                <a:spcPts val="2050"/>
              </a:lnSpc>
              <a:buNone/>
            </a:pPr>
            <a:r>
              <a:rPr lang="en-US" sz="1300" dirty="0">
                <a:solidFill>
                  <a:srgbClr val="D4D4D1"/>
                </a:solidFill>
                <a:highlight>
                  <a:srgbClr val="4D1F0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.join('');</a:t>
            </a:r>
            <a:endParaRPr lang="en-US" sz="1300" dirty="0"/>
          </a:p>
          <a:p>
            <a:pPr algn="l" indent="0" marL="0">
              <a:lnSpc>
                <a:spcPts val="2050"/>
              </a:lnSpc>
              <a:buNone/>
            </a:pPr>
            <a:r>
              <a:rPr lang="en-US" sz="1300" dirty="0">
                <a:solidFill>
                  <a:srgbClr val="D4D4D1"/>
                </a:solidFill>
                <a:highlight>
                  <a:srgbClr val="4D1F0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return decryptedMsg;</a:t>
            </a:r>
            <a:endParaRPr lang="en-US" sz="1300" dirty="0"/>
          </a:p>
          <a:p>
            <a:pPr algn="l" indent="0" marL="0">
              <a:lnSpc>
                <a:spcPts val="2050"/>
              </a:lnSpc>
              <a:buNone/>
            </a:pPr>
            <a:r>
              <a:rPr lang="en-US" sz="1300" dirty="0">
                <a:solidFill>
                  <a:srgbClr val="D4D4D1"/>
                </a:solidFill>
                <a:highlight>
                  <a:srgbClr val="4D1F0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3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55069" y="436840"/>
            <a:ext cx="5236369" cy="4956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900"/>
              </a:lnSpc>
              <a:buNone/>
            </a:pPr>
            <a:r>
              <a:rPr lang="en-US" sz="31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Приклад Роботи Алгоритму</a:t>
            </a:r>
            <a:endParaRPr lang="en-US" sz="3100" dirty="0"/>
          </a:p>
        </p:txBody>
      </p:sp>
      <p:sp>
        <p:nvSpPr>
          <p:cNvPr id="3" name="Text 1"/>
          <p:cNvSpPr/>
          <p:nvPr/>
        </p:nvSpPr>
        <p:spPr>
          <a:xfrm>
            <a:off x="555069" y="1249680"/>
            <a:ext cx="13520261" cy="5074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Розглянемо приклад роботи нашого алгоритму шифрування на практиці. Припустимо, у нас є повідомлення "hello World" і ключ "hello Its my key". Процес шифрування відбуватиметься за описаним алгоритмом.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555069" y="1935480"/>
            <a:ext cx="13520261" cy="5074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Зверніть увагу, що довжина ключа має бути не меншою за довжину повідомлення. У нашому випадку ключ довший, що забезпечує надійне шифрування кожного символу повідомлення.</a:t>
            </a:r>
            <a:endParaRPr lang="en-US" sz="1200" dirty="0"/>
          </a:p>
        </p:txBody>
      </p:sp>
      <p:sp>
        <p:nvSpPr>
          <p:cNvPr id="5" name="Shape 3"/>
          <p:cNvSpPr/>
          <p:nvPr/>
        </p:nvSpPr>
        <p:spPr>
          <a:xfrm>
            <a:off x="555069" y="2621280"/>
            <a:ext cx="118943" cy="945475"/>
          </a:xfrm>
          <a:prstGeom prst="roundRect">
            <a:avLst>
              <a:gd name="adj" fmla="val 20004"/>
            </a:avLst>
          </a:prstGeom>
          <a:solidFill>
            <a:srgbClr val="484B51"/>
          </a:solidFill>
          <a:ln/>
        </p:spPr>
      </p:sp>
      <p:sp>
        <p:nvSpPr>
          <p:cNvPr id="6" name="Text 4"/>
          <p:cNvSpPr/>
          <p:nvPr/>
        </p:nvSpPr>
        <p:spPr>
          <a:xfrm>
            <a:off x="911900" y="2621280"/>
            <a:ext cx="1982629" cy="2477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5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Вхідні дані</a:t>
            </a:r>
            <a:endParaRPr lang="en-US" sz="1550" dirty="0"/>
          </a:p>
        </p:txBody>
      </p:sp>
      <p:sp>
        <p:nvSpPr>
          <p:cNvPr id="7" name="Text 5"/>
          <p:cNvSpPr/>
          <p:nvPr/>
        </p:nvSpPr>
        <p:spPr>
          <a:xfrm>
            <a:off x="911900" y="2964180"/>
            <a:ext cx="13163431" cy="2537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Повідомлення: "hello World"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911900" y="3313033"/>
            <a:ext cx="13163431" cy="2537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Ключ: "hello Its my key"</a:t>
            </a:r>
            <a:endParaRPr lang="en-US" sz="1200" dirty="0"/>
          </a:p>
        </p:txBody>
      </p:sp>
      <p:sp>
        <p:nvSpPr>
          <p:cNvPr id="9" name="Shape 7"/>
          <p:cNvSpPr/>
          <p:nvPr/>
        </p:nvSpPr>
        <p:spPr>
          <a:xfrm>
            <a:off x="792956" y="3725347"/>
            <a:ext cx="118943" cy="945475"/>
          </a:xfrm>
          <a:prstGeom prst="roundRect">
            <a:avLst>
              <a:gd name="adj" fmla="val 20004"/>
            </a:avLst>
          </a:prstGeom>
          <a:solidFill>
            <a:srgbClr val="484B51"/>
          </a:solidFill>
          <a:ln/>
        </p:spPr>
      </p:sp>
      <p:sp>
        <p:nvSpPr>
          <p:cNvPr id="10" name="Text 8"/>
          <p:cNvSpPr/>
          <p:nvPr/>
        </p:nvSpPr>
        <p:spPr>
          <a:xfrm>
            <a:off x="1149787" y="3725347"/>
            <a:ext cx="2003227" cy="2477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5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Розбиття на символи</a:t>
            </a:r>
            <a:endParaRPr lang="en-US" sz="1550" dirty="0"/>
          </a:p>
        </p:txBody>
      </p:sp>
      <p:sp>
        <p:nvSpPr>
          <p:cNvPr id="11" name="Text 9"/>
          <p:cNvSpPr/>
          <p:nvPr/>
        </p:nvSpPr>
        <p:spPr>
          <a:xfrm>
            <a:off x="1149787" y="4068247"/>
            <a:ext cx="12925544" cy="2537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Повідомлення: ['h','e','l','l','o',' ','W','o','r','l','d']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1149787" y="4417100"/>
            <a:ext cx="12925544" cy="2537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Ключ: ['h','e','l','l','o',' ','I','t','s',' ','m','y',' ','k','e','y']</a:t>
            </a:r>
            <a:endParaRPr lang="en-US" sz="1200" dirty="0"/>
          </a:p>
        </p:txBody>
      </p:sp>
      <p:sp>
        <p:nvSpPr>
          <p:cNvPr id="13" name="Shape 11"/>
          <p:cNvSpPr/>
          <p:nvPr/>
        </p:nvSpPr>
        <p:spPr>
          <a:xfrm>
            <a:off x="1030843" y="4829413"/>
            <a:ext cx="118943" cy="945475"/>
          </a:xfrm>
          <a:prstGeom prst="roundRect">
            <a:avLst>
              <a:gd name="adj" fmla="val 20004"/>
            </a:avLst>
          </a:prstGeom>
          <a:solidFill>
            <a:srgbClr val="484B51"/>
          </a:solidFill>
          <a:ln/>
        </p:spPr>
      </p:sp>
      <p:sp>
        <p:nvSpPr>
          <p:cNvPr id="14" name="Text 12"/>
          <p:cNvSpPr/>
          <p:nvPr/>
        </p:nvSpPr>
        <p:spPr>
          <a:xfrm>
            <a:off x="1387673" y="4829413"/>
            <a:ext cx="1982629" cy="2477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5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Конвертація в ASCII</a:t>
            </a:r>
            <a:endParaRPr lang="en-US" sz="1550" dirty="0"/>
          </a:p>
        </p:txBody>
      </p:sp>
      <p:sp>
        <p:nvSpPr>
          <p:cNvPr id="15" name="Text 13"/>
          <p:cNvSpPr/>
          <p:nvPr/>
        </p:nvSpPr>
        <p:spPr>
          <a:xfrm>
            <a:off x="1387673" y="5172313"/>
            <a:ext cx="12687657" cy="2537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Повідомлення: [104,101,108,108,111,32,87,111,114,108,100]</a:t>
            </a:r>
            <a:endParaRPr lang="en-US" sz="1200" dirty="0"/>
          </a:p>
        </p:txBody>
      </p:sp>
      <p:sp>
        <p:nvSpPr>
          <p:cNvPr id="16" name="Text 14"/>
          <p:cNvSpPr/>
          <p:nvPr/>
        </p:nvSpPr>
        <p:spPr>
          <a:xfrm>
            <a:off x="1387673" y="5521166"/>
            <a:ext cx="12687657" cy="2537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Ключ: [104,101,108,108,111,32,73,116,115,32,109,121,32,107,101,121]</a:t>
            </a:r>
            <a:endParaRPr lang="en-US" sz="1200" dirty="0"/>
          </a:p>
        </p:txBody>
      </p:sp>
      <p:sp>
        <p:nvSpPr>
          <p:cNvPr id="17" name="Shape 15"/>
          <p:cNvSpPr/>
          <p:nvPr/>
        </p:nvSpPr>
        <p:spPr>
          <a:xfrm>
            <a:off x="1268849" y="5933480"/>
            <a:ext cx="118943" cy="596622"/>
          </a:xfrm>
          <a:prstGeom prst="roundRect">
            <a:avLst>
              <a:gd name="adj" fmla="val 20004"/>
            </a:avLst>
          </a:prstGeom>
          <a:solidFill>
            <a:srgbClr val="484B51"/>
          </a:solidFill>
          <a:ln/>
        </p:spPr>
      </p:sp>
      <p:sp>
        <p:nvSpPr>
          <p:cNvPr id="18" name="Text 16"/>
          <p:cNvSpPr/>
          <p:nvPr/>
        </p:nvSpPr>
        <p:spPr>
          <a:xfrm>
            <a:off x="1625679" y="5933480"/>
            <a:ext cx="2229683" cy="2477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5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Додавання ASCII-кодів</a:t>
            </a:r>
            <a:endParaRPr lang="en-US" sz="1550" dirty="0"/>
          </a:p>
        </p:txBody>
      </p:sp>
      <p:sp>
        <p:nvSpPr>
          <p:cNvPr id="19" name="Text 17"/>
          <p:cNvSpPr/>
          <p:nvPr/>
        </p:nvSpPr>
        <p:spPr>
          <a:xfrm>
            <a:off x="1625679" y="6276380"/>
            <a:ext cx="12449651" cy="2537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[208,202,216,216,222,64,160,227,229,140,209]</a:t>
            </a:r>
            <a:endParaRPr lang="en-US" sz="1200" dirty="0"/>
          </a:p>
        </p:txBody>
      </p:sp>
      <p:sp>
        <p:nvSpPr>
          <p:cNvPr id="20" name="Shape 18"/>
          <p:cNvSpPr/>
          <p:nvPr/>
        </p:nvSpPr>
        <p:spPr>
          <a:xfrm>
            <a:off x="1030843" y="6688693"/>
            <a:ext cx="118943" cy="945475"/>
          </a:xfrm>
          <a:prstGeom prst="roundRect">
            <a:avLst>
              <a:gd name="adj" fmla="val 20004"/>
            </a:avLst>
          </a:prstGeom>
          <a:solidFill>
            <a:srgbClr val="484B51"/>
          </a:solidFill>
          <a:ln/>
        </p:spPr>
      </p:sp>
      <p:sp>
        <p:nvSpPr>
          <p:cNvPr id="21" name="Text 19"/>
          <p:cNvSpPr/>
          <p:nvPr/>
        </p:nvSpPr>
        <p:spPr>
          <a:xfrm>
            <a:off x="1387673" y="6688693"/>
            <a:ext cx="2201704" cy="2477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5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Результат шифрування</a:t>
            </a:r>
            <a:endParaRPr lang="en-US" sz="1550" dirty="0"/>
          </a:p>
        </p:txBody>
      </p:sp>
      <p:sp>
        <p:nvSpPr>
          <p:cNvPr id="22" name="Text 20"/>
          <p:cNvSpPr/>
          <p:nvPr/>
        </p:nvSpPr>
        <p:spPr>
          <a:xfrm>
            <a:off x="1387673" y="7031593"/>
            <a:ext cx="12687657" cy="2537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Зашифроване повідомлення: "ÐÊØØÞ@ åå"</a:t>
            </a:r>
            <a:endParaRPr lang="en-US" sz="1200" dirty="0"/>
          </a:p>
        </p:txBody>
      </p:sp>
      <p:sp>
        <p:nvSpPr>
          <p:cNvPr id="23" name="Text 21"/>
          <p:cNvSpPr/>
          <p:nvPr/>
        </p:nvSpPr>
        <p:spPr>
          <a:xfrm>
            <a:off x="1387673" y="7380446"/>
            <a:ext cx="12687657" cy="2537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Після дешифрування: "hello World"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3900" y="569595"/>
            <a:ext cx="9388673" cy="6462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050"/>
              </a:lnSpc>
              <a:buNone/>
            </a:pPr>
            <a:r>
              <a:rPr lang="en-US" sz="40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Практичне Застосування та Висновки</a:t>
            </a:r>
            <a:endParaRPr lang="en-US" sz="4050" dirty="0"/>
          </a:p>
        </p:txBody>
      </p:sp>
      <p:sp>
        <p:nvSpPr>
          <p:cNvPr id="3" name="Text 1"/>
          <p:cNvSpPr/>
          <p:nvPr/>
        </p:nvSpPr>
        <p:spPr>
          <a:xfrm>
            <a:off x="723900" y="1629489"/>
            <a:ext cx="13182600" cy="6617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Шифрування відіграє критичну роль у захисті конфіденційності та безпеки інформації в цифровому світі. Хоча наш алгоритм є простим прикладом, він демонструє фундаментальні принципи, на яких базуються сучасні криптографічні системи.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723900" y="2523887"/>
            <a:ext cx="13182600" cy="6617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Важливо розуміти, що реальні системи шифрування використовують набагато складніші алгоритми і ключі. Проте, вивчення основ допомагає краще зрозуміти, як працює захист інформації.</a:t>
            </a:r>
            <a:endParaRPr lang="en-US" sz="160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1914" y="3418284"/>
            <a:ext cx="2175034" cy="1191577"/>
          </a:xfrm>
          <a:prstGeom prst="rect">
            <a:avLst/>
          </a:prstGeom>
        </p:spPr>
      </p:pic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056" y="3979902"/>
            <a:ext cx="290751" cy="36349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313759" y="3625096"/>
            <a:ext cx="2585323" cy="323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Експертний рівень</a:t>
            </a:r>
            <a:endParaRPr lang="en-US" sz="2000" dirty="0"/>
          </a:p>
        </p:txBody>
      </p:sp>
      <p:sp>
        <p:nvSpPr>
          <p:cNvPr id="8" name="Text 4"/>
          <p:cNvSpPr/>
          <p:nvPr/>
        </p:nvSpPr>
        <p:spPr>
          <a:xfrm>
            <a:off x="5313759" y="4072176"/>
            <a:ext cx="5452705" cy="3308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Асиметричне шифрування та криптографічні протоколи</a:t>
            </a:r>
            <a:endParaRPr lang="en-US" sz="1600" dirty="0"/>
          </a:p>
        </p:txBody>
      </p:sp>
      <p:sp>
        <p:nvSpPr>
          <p:cNvPr id="9" name="Shape 5"/>
          <p:cNvSpPr/>
          <p:nvPr/>
        </p:nvSpPr>
        <p:spPr>
          <a:xfrm>
            <a:off x="5158621" y="4626173"/>
            <a:ext cx="8696206" cy="11430"/>
          </a:xfrm>
          <a:prstGeom prst="roundRect">
            <a:avLst>
              <a:gd name="adj" fmla="val 271431"/>
            </a:avLst>
          </a:prstGeom>
          <a:solidFill>
            <a:srgbClr val="61646A"/>
          </a:solidFill>
          <a:ln/>
        </p:spPr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397" y="4661535"/>
            <a:ext cx="4350187" cy="1191577"/>
          </a:xfrm>
          <a:prstGeom prst="rect">
            <a:avLst/>
          </a:prstGeom>
        </p:spPr>
      </p:pic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056" y="5075515"/>
            <a:ext cx="290751" cy="363498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6401395" y="4868347"/>
            <a:ext cx="2585323" cy="323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Середній рівень</a:t>
            </a:r>
            <a:endParaRPr lang="en-US" sz="2000" dirty="0"/>
          </a:p>
        </p:txBody>
      </p:sp>
      <p:sp>
        <p:nvSpPr>
          <p:cNvPr id="13" name="Text 7"/>
          <p:cNvSpPr/>
          <p:nvPr/>
        </p:nvSpPr>
        <p:spPr>
          <a:xfrm>
            <a:off x="6401395" y="5315426"/>
            <a:ext cx="3188018" cy="3308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Складніші алгоритми з ключами</a:t>
            </a:r>
            <a:endParaRPr lang="en-US" sz="1600" dirty="0"/>
          </a:p>
        </p:txBody>
      </p:sp>
      <p:sp>
        <p:nvSpPr>
          <p:cNvPr id="14" name="Shape 8"/>
          <p:cNvSpPr/>
          <p:nvPr/>
        </p:nvSpPr>
        <p:spPr>
          <a:xfrm>
            <a:off x="6246257" y="5869424"/>
            <a:ext cx="7608570" cy="11430"/>
          </a:xfrm>
          <a:prstGeom prst="roundRect">
            <a:avLst>
              <a:gd name="adj" fmla="val 271431"/>
            </a:avLst>
          </a:prstGeom>
          <a:solidFill>
            <a:srgbClr val="61646A"/>
          </a:solidFill>
          <a:ln/>
        </p:spPr>
      </p:sp>
      <p:pic>
        <p:nvPicPr>
          <p:cNvPr id="15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761" y="5904786"/>
            <a:ext cx="6525339" cy="1191577"/>
          </a:xfrm>
          <a:prstGeom prst="rect">
            <a:avLst/>
          </a:prstGeom>
        </p:spPr>
      </p:pic>
      <p:pic>
        <p:nvPicPr>
          <p:cNvPr id="16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4056" y="6318766"/>
            <a:ext cx="290751" cy="363498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7488912" y="6111597"/>
            <a:ext cx="2585323" cy="323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Початковий рівень</a:t>
            </a:r>
            <a:endParaRPr lang="en-US" sz="2000" dirty="0"/>
          </a:p>
        </p:txBody>
      </p:sp>
      <p:sp>
        <p:nvSpPr>
          <p:cNvPr id="18" name="Text 10"/>
          <p:cNvSpPr/>
          <p:nvPr/>
        </p:nvSpPr>
        <p:spPr>
          <a:xfrm>
            <a:off x="7488912" y="6558677"/>
            <a:ext cx="3475434" cy="3308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Базове шифрування з ASCII-кодами</a:t>
            </a:r>
            <a:endParaRPr lang="en-US" sz="1600" dirty="0"/>
          </a:p>
        </p:txBody>
      </p:sp>
      <p:sp>
        <p:nvSpPr>
          <p:cNvPr id="19" name="Text 11"/>
          <p:cNvSpPr/>
          <p:nvPr/>
        </p:nvSpPr>
        <p:spPr>
          <a:xfrm>
            <a:off x="723900" y="7329011"/>
            <a:ext cx="13182600" cy="3308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2025-04-30T13:54:01Z</dcterms:created>
  <dcterms:modified xsi:type="dcterms:W3CDTF">2025-04-30T13:54:01Z</dcterms:modified>
</cp:coreProperties>
</file>