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83" r:id="rId4"/>
    <p:sldId id="284" r:id="rId5"/>
    <p:sldId id="257" r:id="rId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84" d="100"/>
          <a:sy n="84" d="100"/>
        </p:scale>
        <p:origin x="19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66228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ing…"/>
          <p:cNvSpPr txBox="1">
            <a:spLocks noGrp="1"/>
          </p:cNvSpPr>
          <p:nvPr>
            <p:ph type="ctrTitle"/>
          </p:nvPr>
        </p:nvSpPr>
        <p:spPr>
          <a:xfrm>
            <a:off x="1117600" y="5226473"/>
            <a:ext cx="10464800" cy="3302001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>
              <a:lnSpc>
                <a:spcPts val="10800"/>
              </a:lnSpc>
              <a:defRPr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Machine Learning</a:t>
            </a:r>
            <a:endParaRPr dirty="0"/>
          </a:p>
          <a:p>
            <a:pPr algn="l">
              <a:lnSpc>
                <a:spcPts val="10800"/>
              </a:lnSpc>
              <a:defRPr sz="124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sz="10700" dirty="0"/>
              <a:t>ВСТУП</a:t>
            </a:r>
            <a:endParaRPr sz="10700" dirty="0"/>
          </a:p>
        </p:txBody>
      </p:sp>
      <p:sp>
        <p:nvSpPr>
          <p:cNvPr id="121" name="Rectangle"/>
          <p:cNvSpPr/>
          <p:nvPr/>
        </p:nvSpPr>
        <p:spPr>
          <a:xfrm>
            <a:off x="2595880" y="518384"/>
            <a:ext cx="10769600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20" name="Jason Yingling (@jason_yingling)"/>
          <p:cNvSpPr txBox="1">
            <a:spLocks noGrp="1"/>
          </p:cNvSpPr>
          <p:nvPr>
            <p:ph type="subTitle" sz="quarter" idx="1"/>
          </p:nvPr>
        </p:nvSpPr>
        <p:spPr>
          <a:xfrm>
            <a:off x="1117600" y="8293100"/>
            <a:ext cx="10464800" cy="1130300"/>
          </a:xfrm>
          <a:prstGeom prst="rect">
            <a:avLst/>
          </a:prstGeom>
        </p:spPr>
        <p:txBody>
          <a:bodyPr/>
          <a:lstStyle>
            <a:lvl1pPr algn="l">
              <a:defRPr sz="2600">
                <a:solidFill>
                  <a:srgbClr val="929292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IT STEP – </a:t>
            </a:r>
            <a:r>
              <a:rPr lang="uk-UA" dirty="0"/>
              <a:t>11</a:t>
            </a:r>
            <a:endParaRPr lang="en-US" dirty="0"/>
          </a:p>
          <a:p>
            <a:r>
              <a:rPr lang="en-US" dirty="0"/>
              <a:t>O.DEN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dirty="0"/>
              <a:t>ТЕРМІНИ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Feature OUTCOME</a:t>
            </a:r>
            <a:endParaRPr dirty="0"/>
          </a:p>
        </p:txBody>
      </p:sp>
      <p:sp>
        <p:nvSpPr>
          <p:cNvPr id="135" name="The grid container is the parent of all grid items. It is declared with the display: grid; rule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У нас є ряд ознак і невідомий результат, який ми хочемо передбачити.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1906E2-83C0-5EBD-BCC0-8A7DB09E0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691" y="6062921"/>
            <a:ext cx="10448949" cy="18027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CD81D-BF02-64B3-2BD7-F545E48F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>
            <a:extLst>
              <a:ext uri="{FF2B5EF4-FFF2-40B4-BE49-F238E27FC236}">
                <a16:creationId xmlns:a16="http://schemas.microsoft.com/office/drawing/2014/main" id="{4A88AC2D-8F8D-4B01-1D3A-675AC83909F7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Grid…">
            <a:extLst>
              <a:ext uri="{FF2B5EF4-FFF2-40B4-BE49-F238E27FC236}">
                <a16:creationId xmlns:a16="http://schemas.microsoft.com/office/drawing/2014/main" id="{E2E304E4-FE31-2EF0-392A-312F40FC60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dirty="0"/>
              <a:t>Постановка задачі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FEATURE AND OUTCOME</a:t>
            </a:r>
            <a:endParaRPr dirty="0"/>
          </a:p>
        </p:txBody>
      </p:sp>
      <p:sp>
        <p:nvSpPr>
          <p:cNvPr id="135" name="The grid container is the parent of all grid items. It is declared with the display: grid; rule.">
            <a:extLst>
              <a:ext uri="{FF2B5EF4-FFF2-40B4-BE49-F238E27FC236}">
                <a16:creationId xmlns:a16="http://schemas.microsoft.com/office/drawing/2014/main" id="{DB3F6BC7-21A0-0157-297C-617310D521D2}"/>
              </a:ext>
            </a:extLst>
          </p:cNvPr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Щоб побудувати модель, яка дає прогноз для будь-якого набору спостережуваних значень</a:t>
            </a:r>
            <a:r>
              <a:rPr lang="en-GB" dirty="0"/>
              <a:t>, </a:t>
            </a:r>
            <a:r>
              <a:rPr lang="uk-UA" dirty="0"/>
              <a:t>ми збираємо дані, для яких нам відомий результат.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DF7FDE-C72E-33EE-44F5-678ADF494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020" y="5060223"/>
            <a:ext cx="10929630" cy="396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89852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D30E4-CED2-4226-45A7-EBF00DE8F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>
            <a:extLst>
              <a:ext uri="{FF2B5EF4-FFF2-40B4-BE49-F238E27FC236}">
                <a16:creationId xmlns:a16="http://schemas.microsoft.com/office/drawing/2014/main" id="{CEF11FFA-E434-2F36-6424-F1C31D861998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Grid…">
            <a:extLst>
              <a:ext uri="{FF2B5EF4-FFF2-40B4-BE49-F238E27FC236}">
                <a16:creationId xmlns:a16="http://schemas.microsoft.com/office/drawing/2014/main" id="{B99970BF-EE28-C2DA-28DF-2D05E2DA1EF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dirty="0"/>
              <a:t>Постановка задачі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dirty="0" err="1"/>
              <a:t>Неперевні</a:t>
            </a:r>
            <a:r>
              <a:rPr lang="uk-UA" dirty="0"/>
              <a:t> дані</a:t>
            </a:r>
            <a:endParaRPr dirty="0"/>
          </a:p>
        </p:txBody>
      </p:sp>
      <p:sp>
        <p:nvSpPr>
          <p:cNvPr id="135" name="The grid container is the parent of all grid items. It is declared with the display: grid; rule.">
            <a:extLst>
              <a:ext uri="{FF2B5EF4-FFF2-40B4-BE49-F238E27FC236}">
                <a16:creationId xmlns:a16="http://schemas.microsoft.com/office/drawing/2014/main" id="{0BB4DC6A-53F1-7D96-F4A9-1F251F783BBD}"/>
              </a:ext>
            </a:extLst>
          </p:cNvPr>
          <p:cNvSpPr txBox="1"/>
          <p:nvPr/>
        </p:nvSpPr>
        <p:spPr>
          <a:xfrm>
            <a:off x="927100" y="2586565"/>
            <a:ext cx="8340593" cy="6087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Коли результат є неперервним, завдання машинного навчання називається прогнозуванням.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Основний вихід моделі — це функція  </a:t>
            </a:r>
            <a:r>
              <a:rPr lang="en-GB" dirty="0"/>
              <a:t>f , </a:t>
            </a:r>
            <a:r>
              <a:rPr lang="uk-UA" dirty="0"/>
              <a:t>яка автоматично створює передбачення, позначене як 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r>
              <a:rPr lang="uk-UA" dirty="0"/>
              <a:t>Термін “фактичний результат” використовується для позначення того, що ми реально спостерігаємо. Визначимо похибку як різницю між передбаченням і фактичним результатом</a:t>
            </a:r>
          </a:p>
          <a:p>
            <a: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pP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15D58C-DF05-6D2C-08DD-01E81ECB1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7693" y="3126772"/>
            <a:ext cx="3712742" cy="7339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1281FA-A5A1-7E7C-2971-EA50E55E5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7693" y="4421794"/>
            <a:ext cx="368300" cy="495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0076BF-1B56-0C46-E6B0-7427866FD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693" y="6591020"/>
            <a:ext cx="1369827" cy="75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7298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What Is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Loss Functions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dirty="0"/>
              <a:t>Функція втрат</a:t>
            </a:r>
            <a:endParaRPr dirty="0"/>
          </a:p>
        </p:txBody>
      </p:sp>
      <p:sp>
        <p:nvSpPr>
          <p:cNvPr id="125" name="CSS Grid is a 2 dimensional layout system that can handle both columns and rows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 fontScale="92500" lnSpcReduction="10000"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uk-UA" dirty="0">
                <a:solidFill>
                  <a:srgbClr val="0E0E0E"/>
                </a:solidFill>
                <a:effectLst/>
                <a:latin typeface="Raleway" pitchFamily="2" charset="77"/>
              </a:rPr>
              <a:t>У машинному навчанні основне завдання — знайти модель, яка мінімізує функцію втрат.</a:t>
            </a:r>
          </a:p>
          <a:p>
            <a:endParaRPr lang="uk-UA" dirty="0">
              <a:solidFill>
                <a:srgbClr val="0E0E0E"/>
              </a:solidFill>
              <a:latin typeface="Raleway" pitchFamily="2" charset="77"/>
            </a:endParaRPr>
          </a:p>
          <a:p>
            <a:r>
              <a:rPr lang="uk-UA" dirty="0">
                <a:solidFill>
                  <a:srgbClr val="0E0E0E"/>
                </a:solidFill>
                <a:latin typeface="Raleway" pitchFamily="2" charset="77"/>
              </a:rPr>
              <a:t>Н</a:t>
            </a:r>
            <a:r>
              <a:rPr lang="uk-UA" dirty="0">
                <a:solidFill>
                  <a:srgbClr val="0E0E0E"/>
                </a:solidFill>
                <a:effectLst/>
                <a:latin typeface="Raleway" pitchFamily="2" charset="77"/>
              </a:rPr>
              <a:t>айчастіше це середньоквадратична помилка (</a:t>
            </a:r>
            <a:r>
              <a:rPr lang="en-GB" dirty="0">
                <a:solidFill>
                  <a:srgbClr val="0E0E0E"/>
                </a:solidFill>
                <a:effectLst/>
                <a:latin typeface="Raleway" pitchFamily="2" charset="77"/>
              </a:rPr>
              <a:t>MSE).</a:t>
            </a:r>
          </a:p>
        </p:txBody>
      </p:sp>
      <p:pic>
        <p:nvPicPr>
          <p:cNvPr id="126" name="CSS Gri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2900" y="6562154"/>
            <a:ext cx="11391900" cy="15652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134</Words>
  <Application>Microsoft Macintosh PowerPoint</Application>
  <PresentationFormat>Custom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Helvetica Light</vt:lpstr>
      <vt:lpstr>Helvetica Neue</vt:lpstr>
      <vt:lpstr>Helvetica Neue Light</vt:lpstr>
      <vt:lpstr>Helvetica Neue Medium</vt:lpstr>
      <vt:lpstr>Helvetica Neue Thin</vt:lpstr>
      <vt:lpstr>Raleway</vt:lpstr>
      <vt:lpstr>White</vt:lpstr>
      <vt:lpstr>Machine Learning ВСТУП</vt:lpstr>
      <vt:lpstr>ТЕРМІНИ Feature OUTCOME</vt:lpstr>
      <vt:lpstr>Постановка задачі FEATURE AND OUTCOME</vt:lpstr>
      <vt:lpstr>Постановка задачі Неперевні дані</vt:lpstr>
      <vt:lpstr>Loss Functions Функція втрат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denishchuk_o</cp:lastModifiedBy>
  <cp:revision>3</cp:revision>
  <dcterms:modified xsi:type="dcterms:W3CDTF">2024-10-08T20:11:25Z</dcterms:modified>
</cp:coreProperties>
</file>