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198042-55EF-47A5-A656-5CADA202D73B}" type="doc">
      <dgm:prSet loTypeId="urn:microsoft.com/office/officeart/2005/8/layout/matrix3" loCatId="matrix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D3C9736-99CE-4051-BE67-8F8DF505CB30}">
      <dgm:prSet/>
      <dgm:spPr/>
      <dgm:t>
        <a:bodyPr/>
        <a:lstStyle/>
        <a:p>
          <a:r>
            <a:rPr lang="en-US"/>
            <a:t>- Легкість створення адаптивного дизайну.</a:t>
          </a:r>
        </a:p>
      </dgm:t>
    </dgm:pt>
    <dgm:pt modelId="{99398EEF-103A-4569-B24C-0AAEEF088FF0}" type="parTrans" cxnId="{ABB8B30C-C919-430B-893B-2CF4F026FE73}">
      <dgm:prSet/>
      <dgm:spPr/>
      <dgm:t>
        <a:bodyPr/>
        <a:lstStyle/>
        <a:p>
          <a:endParaRPr lang="en-US"/>
        </a:p>
      </dgm:t>
    </dgm:pt>
    <dgm:pt modelId="{4AA5236B-9A2E-46AB-9E1E-506090B9D1EE}" type="sibTrans" cxnId="{ABB8B30C-C919-430B-893B-2CF4F026FE73}">
      <dgm:prSet/>
      <dgm:spPr/>
      <dgm:t>
        <a:bodyPr/>
        <a:lstStyle/>
        <a:p>
          <a:endParaRPr lang="en-US"/>
        </a:p>
      </dgm:t>
    </dgm:pt>
    <dgm:pt modelId="{E7FBF775-641A-4D43-91AC-2A62DC440C8E}">
      <dgm:prSet/>
      <dgm:spPr/>
      <dgm:t>
        <a:bodyPr/>
        <a:lstStyle/>
        <a:p>
          <a:r>
            <a:rPr lang="en-US"/>
            <a:t>- Оптимізовані відступи та вирівнювання.</a:t>
          </a:r>
        </a:p>
      </dgm:t>
    </dgm:pt>
    <dgm:pt modelId="{13C0B37C-0713-4427-AC45-FF8E9BFF702C}" type="parTrans" cxnId="{6B69AAF4-F27B-43CC-B591-9B68D7CA4197}">
      <dgm:prSet/>
      <dgm:spPr/>
      <dgm:t>
        <a:bodyPr/>
        <a:lstStyle/>
        <a:p>
          <a:endParaRPr lang="en-US"/>
        </a:p>
      </dgm:t>
    </dgm:pt>
    <dgm:pt modelId="{F9798C6E-6A45-42A1-8D45-CB2439D083A3}" type="sibTrans" cxnId="{6B69AAF4-F27B-43CC-B591-9B68D7CA4197}">
      <dgm:prSet/>
      <dgm:spPr/>
      <dgm:t>
        <a:bodyPr/>
        <a:lstStyle/>
        <a:p>
          <a:endParaRPr lang="en-US"/>
        </a:p>
      </dgm:t>
    </dgm:pt>
    <dgm:pt modelId="{2E228C88-CE12-41BD-A5EF-9D0051C146CE}">
      <dgm:prSet/>
      <dgm:spPr/>
      <dgm:t>
        <a:bodyPr/>
        <a:lstStyle/>
        <a:p>
          <a:r>
            <a:rPr lang="en-US"/>
            <a:t>- Гнучкість для різних розмірів екранів.</a:t>
          </a:r>
        </a:p>
      </dgm:t>
    </dgm:pt>
    <dgm:pt modelId="{535B1CDC-48AB-4476-88EC-1D30695C6069}" type="parTrans" cxnId="{9B3C8EC9-90BF-44CB-BEF1-EA0FE3C918BA}">
      <dgm:prSet/>
      <dgm:spPr/>
      <dgm:t>
        <a:bodyPr/>
        <a:lstStyle/>
        <a:p>
          <a:endParaRPr lang="en-US"/>
        </a:p>
      </dgm:t>
    </dgm:pt>
    <dgm:pt modelId="{98A6942C-A25F-4E53-A52A-BA0EF4F5E833}" type="sibTrans" cxnId="{9B3C8EC9-90BF-44CB-BEF1-EA0FE3C918BA}">
      <dgm:prSet/>
      <dgm:spPr/>
      <dgm:t>
        <a:bodyPr/>
        <a:lstStyle/>
        <a:p>
          <a:endParaRPr lang="en-US"/>
        </a:p>
      </dgm:t>
    </dgm:pt>
    <dgm:pt modelId="{A2E8ADC9-CAB3-44DA-8A15-90FB29BF0B5F}">
      <dgm:prSet/>
      <dgm:spPr/>
      <dgm:t>
        <a:bodyPr/>
        <a:lstStyle/>
        <a:p>
          <a:r>
            <a:rPr lang="en-US"/>
            <a:t>- Можливість комбінувати різні типи контейнерів.</a:t>
          </a:r>
        </a:p>
      </dgm:t>
    </dgm:pt>
    <dgm:pt modelId="{C306A758-AF7E-443E-8ED8-8DF288535A71}" type="parTrans" cxnId="{937E8622-5D69-4D36-9400-34F3B183300A}">
      <dgm:prSet/>
      <dgm:spPr/>
      <dgm:t>
        <a:bodyPr/>
        <a:lstStyle/>
        <a:p>
          <a:endParaRPr lang="en-US"/>
        </a:p>
      </dgm:t>
    </dgm:pt>
    <dgm:pt modelId="{9F898658-092A-4D6D-8AD0-EB8E4CCF6A5D}" type="sibTrans" cxnId="{937E8622-5D69-4D36-9400-34F3B183300A}">
      <dgm:prSet/>
      <dgm:spPr/>
      <dgm:t>
        <a:bodyPr/>
        <a:lstStyle/>
        <a:p>
          <a:endParaRPr lang="en-US"/>
        </a:p>
      </dgm:t>
    </dgm:pt>
    <dgm:pt modelId="{98D15C0B-5B51-AF43-BC36-6DE269E9BF37}" type="pres">
      <dgm:prSet presAssocID="{34198042-55EF-47A5-A656-5CADA202D73B}" presName="matrix" presStyleCnt="0">
        <dgm:presLayoutVars>
          <dgm:chMax val="1"/>
          <dgm:dir/>
          <dgm:resizeHandles val="exact"/>
        </dgm:presLayoutVars>
      </dgm:prSet>
      <dgm:spPr/>
    </dgm:pt>
    <dgm:pt modelId="{64A7C9C3-D9A6-3E4B-89D7-5CDDE8762109}" type="pres">
      <dgm:prSet presAssocID="{34198042-55EF-47A5-A656-5CADA202D73B}" presName="diamond" presStyleLbl="bgShp" presStyleIdx="0" presStyleCnt="1"/>
      <dgm:spPr/>
    </dgm:pt>
    <dgm:pt modelId="{5D337553-3EF3-2543-97BF-D4BB8234C4DE}" type="pres">
      <dgm:prSet presAssocID="{34198042-55EF-47A5-A656-5CADA202D73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A5B22FB-536F-5A40-8CF5-42778E7C6225}" type="pres">
      <dgm:prSet presAssocID="{34198042-55EF-47A5-A656-5CADA202D73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2CB8276-E612-AE47-A473-E7BFEE3D53D8}" type="pres">
      <dgm:prSet presAssocID="{34198042-55EF-47A5-A656-5CADA202D73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553687C-114F-E949-938C-B0BBC4346460}" type="pres">
      <dgm:prSet presAssocID="{34198042-55EF-47A5-A656-5CADA202D73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BB8B30C-C919-430B-893B-2CF4F026FE73}" srcId="{34198042-55EF-47A5-A656-5CADA202D73B}" destId="{DD3C9736-99CE-4051-BE67-8F8DF505CB30}" srcOrd="0" destOrd="0" parTransId="{99398EEF-103A-4569-B24C-0AAEEF088FF0}" sibTransId="{4AA5236B-9A2E-46AB-9E1E-506090B9D1EE}"/>
    <dgm:cxn modelId="{937E8622-5D69-4D36-9400-34F3B183300A}" srcId="{34198042-55EF-47A5-A656-5CADA202D73B}" destId="{A2E8ADC9-CAB3-44DA-8A15-90FB29BF0B5F}" srcOrd="3" destOrd="0" parTransId="{C306A758-AF7E-443E-8ED8-8DF288535A71}" sibTransId="{9F898658-092A-4D6D-8AD0-EB8E4CCF6A5D}"/>
    <dgm:cxn modelId="{98D73726-3FB6-CC4C-B944-82D8B3FDA8F3}" type="presOf" srcId="{DD3C9736-99CE-4051-BE67-8F8DF505CB30}" destId="{5D337553-3EF3-2543-97BF-D4BB8234C4DE}" srcOrd="0" destOrd="0" presId="urn:microsoft.com/office/officeart/2005/8/layout/matrix3"/>
    <dgm:cxn modelId="{9D55AD28-DA1F-614D-B7E7-2472F960BB9F}" type="presOf" srcId="{2E228C88-CE12-41BD-A5EF-9D0051C146CE}" destId="{62CB8276-E612-AE47-A473-E7BFEE3D53D8}" srcOrd="0" destOrd="0" presId="urn:microsoft.com/office/officeart/2005/8/layout/matrix3"/>
    <dgm:cxn modelId="{D6A93A6F-5F35-C04F-9BB6-082BEF90B6EA}" type="presOf" srcId="{34198042-55EF-47A5-A656-5CADA202D73B}" destId="{98D15C0B-5B51-AF43-BC36-6DE269E9BF37}" srcOrd="0" destOrd="0" presId="urn:microsoft.com/office/officeart/2005/8/layout/matrix3"/>
    <dgm:cxn modelId="{7C7D1782-D759-9642-BFE1-4E573434EB47}" type="presOf" srcId="{A2E8ADC9-CAB3-44DA-8A15-90FB29BF0B5F}" destId="{A553687C-114F-E949-938C-B0BBC4346460}" srcOrd="0" destOrd="0" presId="urn:microsoft.com/office/officeart/2005/8/layout/matrix3"/>
    <dgm:cxn modelId="{9B3C8EC9-90BF-44CB-BEF1-EA0FE3C918BA}" srcId="{34198042-55EF-47A5-A656-5CADA202D73B}" destId="{2E228C88-CE12-41BD-A5EF-9D0051C146CE}" srcOrd="2" destOrd="0" parTransId="{535B1CDC-48AB-4476-88EC-1D30695C6069}" sibTransId="{98A6942C-A25F-4E53-A52A-BA0EF4F5E833}"/>
    <dgm:cxn modelId="{7224BDEA-5E79-0F46-A246-B2BBE61BA5FF}" type="presOf" srcId="{E7FBF775-641A-4D43-91AC-2A62DC440C8E}" destId="{BA5B22FB-536F-5A40-8CF5-42778E7C6225}" srcOrd="0" destOrd="0" presId="urn:microsoft.com/office/officeart/2005/8/layout/matrix3"/>
    <dgm:cxn modelId="{6B69AAF4-F27B-43CC-B591-9B68D7CA4197}" srcId="{34198042-55EF-47A5-A656-5CADA202D73B}" destId="{E7FBF775-641A-4D43-91AC-2A62DC440C8E}" srcOrd="1" destOrd="0" parTransId="{13C0B37C-0713-4427-AC45-FF8E9BFF702C}" sibTransId="{F9798C6E-6A45-42A1-8D45-CB2439D083A3}"/>
    <dgm:cxn modelId="{AF46FFF8-01A9-0840-B7C4-018CB625355C}" type="presParOf" srcId="{98D15C0B-5B51-AF43-BC36-6DE269E9BF37}" destId="{64A7C9C3-D9A6-3E4B-89D7-5CDDE8762109}" srcOrd="0" destOrd="0" presId="urn:microsoft.com/office/officeart/2005/8/layout/matrix3"/>
    <dgm:cxn modelId="{86E6540D-60DB-1649-864D-543E7C15E9CA}" type="presParOf" srcId="{98D15C0B-5B51-AF43-BC36-6DE269E9BF37}" destId="{5D337553-3EF3-2543-97BF-D4BB8234C4DE}" srcOrd="1" destOrd="0" presId="urn:microsoft.com/office/officeart/2005/8/layout/matrix3"/>
    <dgm:cxn modelId="{8E31EF56-FE10-CC44-8A18-3FCB6D30DA28}" type="presParOf" srcId="{98D15C0B-5B51-AF43-BC36-6DE269E9BF37}" destId="{BA5B22FB-536F-5A40-8CF5-42778E7C6225}" srcOrd="2" destOrd="0" presId="urn:microsoft.com/office/officeart/2005/8/layout/matrix3"/>
    <dgm:cxn modelId="{9874FF73-9A91-B449-BF34-292D16ADB14B}" type="presParOf" srcId="{98D15C0B-5B51-AF43-BC36-6DE269E9BF37}" destId="{62CB8276-E612-AE47-A473-E7BFEE3D53D8}" srcOrd="3" destOrd="0" presId="urn:microsoft.com/office/officeart/2005/8/layout/matrix3"/>
    <dgm:cxn modelId="{988BFF67-B363-1F44-8FC3-F830673A1DDD}" type="presParOf" srcId="{98D15C0B-5B51-AF43-BC36-6DE269E9BF37}" destId="{A553687C-114F-E949-938C-B0BBC434646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7C9C3-D9A6-3E4B-89D7-5CDDE8762109}">
      <dsp:nvSpPr>
        <dsp:cNvPr id="0" name=""/>
        <dsp:cNvSpPr/>
      </dsp:nvSpPr>
      <dsp:spPr>
        <a:xfrm>
          <a:off x="0" y="226897"/>
          <a:ext cx="5000124" cy="500012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D337553-3EF3-2543-97BF-D4BB8234C4DE}">
      <dsp:nvSpPr>
        <dsp:cNvPr id="0" name=""/>
        <dsp:cNvSpPr/>
      </dsp:nvSpPr>
      <dsp:spPr>
        <a:xfrm>
          <a:off x="475011" y="701909"/>
          <a:ext cx="1950048" cy="195004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Легкість створення адаптивного дизайну.</a:t>
          </a:r>
        </a:p>
      </dsp:txBody>
      <dsp:txXfrm>
        <a:off x="570204" y="797102"/>
        <a:ext cx="1759662" cy="1759662"/>
      </dsp:txXfrm>
    </dsp:sp>
    <dsp:sp modelId="{BA5B22FB-536F-5A40-8CF5-42778E7C6225}">
      <dsp:nvSpPr>
        <dsp:cNvPr id="0" name=""/>
        <dsp:cNvSpPr/>
      </dsp:nvSpPr>
      <dsp:spPr>
        <a:xfrm>
          <a:off x="2575063" y="701909"/>
          <a:ext cx="1950048" cy="195004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Оптимізовані відступи та вирівнювання.</a:t>
          </a:r>
        </a:p>
      </dsp:txBody>
      <dsp:txXfrm>
        <a:off x="2670256" y="797102"/>
        <a:ext cx="1759662" cy="1759662"/>
      </dsp:txXfrm>
    </dsp:sp>
    <dsp:sp modelId="{62CB8276-E612-AE47-A473-E7BFEE3D53D8}">
      <dsp:nvSpPr>
        <dsp:cNvPr id="0" name=""/>
        <dsp:cNvSpPr/>
      </dsp:nvSpPr>
      <dsp:spPr>
        <a:xfrm>
          <a:off x="475011" y="2801961"/>
          <a:ext cx="1950048" cy="195004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Гнучкість для різних розмірів екранів.</a:t>
          </a:r>
        </a:p>
      </dsp:txBody>
      <dsp:txXfrm>
        <a:off x="570204" y="2897154"/>
        <a:ext cx="1759662" cy="1759662"/>
      </dsp:txXfrm>
    </dsp:sp>
    <dsp:sp modelId="{A553687C-114F-E949-938C-B0BBC4346460}">
      <dsp:nvSpPr>
        <dsp:cNvPr id="0" name=""/>
        <dsp:cNvSpPr/>
      </dsp:nvSpPr>
      <dsp:spPr>
        <a:xfrm>
          <a:off x="2575063" y="2801961"/>
          <a:ext cx="1950048" cy="1950048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Можливість комбінувати різні типи контейнерів.</a:t>
          </a:r>
        </a:p>
      </dsp:txBody>
      <dsp:txXfrm>
        <a:off x="2670256" y="2897154"/>
        <a:ext cx="1759662" cy="1759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uk-UA" sz="3500">
                <a:solidFill>
                  <a:schemeClr val="tx2"/>
                </a:solidFill>
              </a:rPr>
              <a:t>Контейнери в </a:t>
            </a:r>
            <a:r>
              <a:rPr lang="en-GB" sz="3500">
                <a:solidFill>
                  <a:schemeClr val="tx2"/>
                </a:solidFill>
              </a:rPr>
              <a:t>Bootstrap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uk-UA" sz="1700">
                <a:solidFill>
                  <a:schemeClr val="tx2"/>
                </a:solidFill>
              </a:rPr>
              <a:t>Основи створення макета</a:t>
            </a:r>
          </a:p>
        </p:txBody>
      </p:sp>
      <p:pic>
        <p:nvPicPr>
          <p:cNvPr id="7" name="Graphic 6" descr="Tick">
            <a:extLst>
              <a:ext uri="{FF2B5EF4-FFF2-40B4-BE49-F238E27FC236}">
                <a16:creationId xmlns:a16="http://schemas.microsoft.com/office/drawing/2014/main" id="{5B4EBEB2-63A6-C685-C513-6B17353BAF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6397" y="508838"/>
            <a:ext cx="3913467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1243013"/>
            <a:ext cx="2891790" cy="4371974"/>
          </a:xfrm>
        </p:spPr>
        <p:txBody>
          <a:bodyPr>
            <a:normAutofit/>
          </a:bodyPr>
          <a:lstStyle/>
          <a:p>
            <a:r>
              <a:rPr lang="uk-UA" sz="3100">
                <a:solidFill>
                  <a:schemeClr val="tx2"/>
                </a:solidFill>
              </a:rPr>
              <a:t>Що таке контейнери?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9150" y="804672"/>
            <a:ext cx="3915918" cy="523036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uk-UA" sz="1600" dirty="0">
                <a:solidFill>
                  <a:schemeClr val="tx2"/>
                </a:solidFill>
              </a:rPr>
              <a:t>- Контейнери — це основний елемент для створення макета.</a:t>
            </a:r>
          </a:p>
          <a:p>
            <a:pPr marL="0" indent="0">
              <a:buNone/>
            </a:pPr>
            <a:r>
              <a:rPr lang="uk-UA" sz="1600" dirty="0">
                <a:solidFill>
                  <a:schemeClr val="tx2"/>
                </a:solidFill>
              </a:rPr>
              <a:t>- Вони містять, вирівнюють і додають відступи до вмісту.</a:t>
            </a:r>
          </a:p>
          <a:p>
            <a:pPr marL="0" indent="0">
              <a:buNone/>
            </a:pPr>
            <a:r>
              <a:rPr lang="uk-UA" sz="1600" dirty="0">
                <a:solidFill>
                  <a:schemeClr val="tx2"/>
                </a:solidFill>
              </a:rPr>
              <a:t>- Контейнери необхідні для використання сітки </a:t>
            </a:r>
            <a:r>
              <a:rPr lang="en-GB" sz="1600" dirty="0">
                <a:solidFill>
                  <a:schemeClr val="tx2"/>
                </a:solidFill>
              </a:rPr>
              <a:t>Bootstrap.</a:t>
            </a:r>
          </a:p>
          <a:p>
            <a:r>
              <a:rPr lang="en-GB" sz="1600" dirty="0">
                <a:solidFill>
                  <a:schemeClr val="tx2"/>
                </a:solidFill>
              </a:rPr>
              <a:t>- </a:t>
            </a:r>
            <a:r>
              <a:rPr lang="uk-UA" sz="1600" dirty="0">
                <a:solidFill>
                  <a:schemeClr val="tx2"/>
                </a:solidFill>
              </a:rPr>
              <a:t>Види контейнерів:</a:t>
            </a:r>
          </a:p>
          <a:p>
            <a:r>
              <a:rPr lang="uk-UA" sz="1600" dirty="0">
                <a:solidFill>
                  <a:schemeClr val="tx2"/>
                </a:solidFill>
              </a:rPr>
              <a:t>  1. .</a:t>
            </a:r>
            <a:r>
              <a:rPr lang="en-GB" sz="1600" dirty="0">
                <a:solidFill>
                  <a:schemeClr val="tx2"/>
                </a:solidFill>
              </a:rPr>
              <a:t>container (</a:t>
            </a:r>
            <a:r>
              <a:rPr lang="uk-UA" sz="1600" dirty="0">
                <a:solidFill>
                  <a:schemeClr val="tx2"/>
                </a:solidFill>
              </a:rPr>
              <a:t>фіксована ширина)</a:t>
            </a:r>
          </a:p>
          <a:p>
            <a:r>
              <a:rPr lang="uk-UA" sz="1600" dirty="0">
                <a:solidFill>
                  <a:schemeClr val="tx2"/>
                </a:solidFill>
              </a:rPr>
              <a:t>  2. .</a:t>
            </a:r>
            <a:r>
              <a:rPr lang="en-GB" sz="1600" dirty="0">
                <a:solidFill>
                  <a:schemeClr val="tx2"/>
                </a:solidFill>
              </a:rPr>
              <a:t>container-{breakpoint} (</a:t>
            </a:r>
            <a:r>
              <a:rPr lang="uk-UA" sz="1600" dirty="0">
                <a:solidFill>
                  <a:schemeClr val="tx2"/>
                </a:solidFill>
              </a:rPr>
              <a:t>адаптивна ширина)</a:t>
            </a:r>
          </a:p>
          <a:p>
            <a:r>
              <a:rPr lang="uk-UA" sz="1600" dirty="0">
                <a:solidFill>
                  <a:schemeClr val="tx2"/>
                </a:solidFill>
              </a:rPr>
              <a:t>  3. .</a:t>
            </a:r>
            <a:r>
              <a:rPr lang="en-GB" sz="1600" dirty="0">
                <a:solidFill>
                  <a:schemeClr val="tx2"/>
                </a:solidFill>
              </a:rPr>
              <a:t>container-fluid (</a:t>
            </a:r>
            <a:r>
              <a:rPr lang="uk-UA" sz="1600" dirty="0">
                <a:solidFill>
                  <a:schemeClr val="tx2"/>
                </a:solidFill>
              </a:rPr>
              <a:t>повна ширина)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133778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13312"/>
            <a:ext cx="3028950" cy="5431376"/>
          </a:xfrm>
        </p:spPr>
        <p:txBody>
          <a:bodyPr>
            <a:normAutofit/>
          </a:bodyPr>
          <a:lstStyle/>
          <a:p>
            <a:r>
              <a:rPr dirty="0" err="1"/>
              <a:t>Фіксований</a:t>
            </a:r>
            <a:r>
              <a:rPr dirty="0"/>
              <a:t> </a:t>
            </a:r>
            <a:r>
              <a:rPr dirty="0" err="1"/>
              <a:t>контейнер</a:t>
            </a:r>
            <a:r>
              <a:rPr dirty="0"/>
              <a:t> (.container)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713313"/>
            <a:ext cx="3943351" cy="543137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uk-UA" sz="1700" b="1" dirty="0"/>
              <a:t>- Фіксована ширина залежно від </a:t>
            </a:r>
            <a:r>
              <a:rPr lang="en-GB" sz="1700" b="1" dirty="0"/>
              <a:t>breakpoint.</a:t>
            </a:r>
          </a:p>
          <a:p>
            <a:pPr marL="0" indent="0">
              <a:buNone/>
            </a:pPr>
            <a:r>
              <a:rPr lang="en-GB" sz="1700" dirty="0"/>
              <a:t>- </a:t>
            </a:r>
            <a:r>
              <a:rPr lang="uk-UA" sz="1700" dirty="0"/>
              <a:t>Приклад коду:</a:t>
            </a:r>
          </a:p>
          <a:p>
            <a:r>
              <a:rPr lang="uk-UA" sz="1700" dirty="0"/>
              <a:t>&lt;</a:t>
            </a:r>
            <a:r>
              <a:rPr lang="en-GB" sz="1700" dirty="0"/>
              <a:t>div class="container"&gt;</a:t>
            </a:r>
          </a:p>
          <a:p>
            <a:r>
              <a:rPr lang="en-GB" sz="1700" dirty="0"/>
              <a:t>  &lt;!-- </a:t>
            </a:r>
            <a:r>
              <a:rPr lang="uk-UA" sz="1700" dirty="0"/>
              <a:t>Вміст тут --&gt;</a:t>
            </a:r>
          </a:p>
          <a:p>
            <a:r>
              <a:rPr lang="uk-UA" sz="1700" dirty="0"/>
              <a:t>&lt;/</a:t>
            </a:r>
            <a:r>
              <a:rPr lang="en-GB" sz="1700" dirty="0"/>
              <a:t>div&gt;</a:t>
            </a:r>
          </a:p>
          <a:p>
            <a:pPr marL="0" indent="0">
              <a:buNone/>
            </a:pPr>
            <a:r>
              <a:rPr lang="en-GB" sz="1700" b="1" dirty="0"/>
              <a:t>- </a:t>
            </a:r>
            <a:r>
              <a:rPr lang="uk-UA" sz="1700" b="1" dirty="0"/>
              <a:t>Ширина змінюється відповідно до:</a:t>
            </a:r>
          </a:p>
          <a:p>
            <a:pPr marL="0" indent="0">
              <a:buNone/>
            </a:pPr>
            <a:r>
              <a:rPr lang="uk-UA" sz="1700" dirty="0"/>
              <a:t>  </a:t>
            </a:r>
            <a:r>
              <a:rPr lang="en-GB" sz="1700" dirty="0" err="1"/>
              <a:t>xs</a:t>
            </a:r>
            <a:r>
              <a:rPr lang="en-GB" sz="1700" dirty="0"/>
              <a:t>: 100%</a:t>
            </a:r>
          </a:p>
          <a:p>
            <a:pPr marL="0" indent="0">
              <a:buNone/>
            </a:pPr>
            <a:r>
              <a:rPr lang="en-GB" sz="1700" dirty="0"/>
              <a:t>  </a:t>
            </a:r>
            <a:r>
              <a:rPr lang="en-GB" sz="1700" dirty="0" err="1"/>
              <a:t>sm</a:t>
            </a:r>
            <a:r>
              <a:rPr lang="en-GB" sz="1700" dirty="0"/>
              <a:t>: 540px</a:t>
            </a:r>
          </a:p>
          <a:p>
            <a:pPr marL="0" indent="0">
              <a:buNone/>
            </a:pPr>
            <a:r>
              <a:rPr lang="en-GB" sz="1700" dirty="0"/>
              <a:t>  md: 720px</a:t>
            </a:r>
          </a:p>
          <a:p>
            <a:pPr marL="0" indent="0">
              <a:buNone/>
            </a:pPr>
            <a:r>
              <a:rPr lang="en-GB" sz="1700" dirty="0"/>
              <a:t>  </a:t>
            </a:r>
            <a:r>
              <a:rPr lang="en-GB" sz="1700" dirty="0" err="1"/>
              <a:t>lg</a:t>
            </a:r>
            <a:r>
              <a:rPr lang="en-GB" sz="1700" dirty="0"/>
              <a:t>: 960px</a:t>
            </a:r>
          </a:p>
          <a:p>
            <a:pPr marL="0" indent="0">
              <a:buNone/>
            </a:pPr>
            <a:r>
              <a:rPr lang="en-GB" sz="1700" dirty="0"/>
              <a:t>  xl: 1140px</a:t>
            </a:r>
          </a:p>
          <a:p>
            <a:pPr marL="0" indent="0">
              <a:buNone/>
            </a:pPr>
            <a:r>
              <a:rPr lang="en-GB" sz="1700" dirty="0"/>
              <a:t>  </a:t>
            </a:r>
            <a:r>
              <a:rPr lang="en-GB" sz="1700" dirty="0" err="1"/>
              <a:t>xxl</a:t>
            </a:r>
            <a:r>
              <a:rPr lang="en-GB" sz="1700" dirty="0"/>
              <a:t>: 1320px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argo shipping containers in a pile and on a semi-truck at a harbour">
            <a:extLst>
              <a:ext uri="{FF2B5EF4-FFF2-40B4-BE49-F238E27FC236}">
                <a16:creationId xmlns:a16="http://schemas.microsoft.com/office/drawing/2014/main" id="{FDC7CA7A-060F-96B6-5301-AC016E253E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362" r="18263"/>
          <a:stretch/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uk-UA" sz="3200"/>
              <a:t>Адаптивні контейнери (.</a:t>
            </a:r>
            <a:r>
              <a:rPr lang="en-GB" sz="3200"/>
              <a:t>container-{breakpoint})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uk-UA" sz="1700" b="1" dirty="0"/>
              <a:t>- Ширина 100% до досягнення заданого </a:t>
            </a:r>
            <a:r>
              <a:rPr lang="en-GB" sz="1700" b="1" dirty="0"/>
              <a:t>breakpoint.</a:t>
            </a:r>
          </a:p>
          <a:p>
            <a:pPr marL="0" indent="0">
              <a:buNone/>
            </a:pPr>
            <a:r>
              <a:rPr lang="en-GB" sz="1700" b="1" dirty="0"/>
              <a:t>- </a:t>
            </a:r>
            <a:r>
              <a:rPr lang="uk-UA" sz="1700" b="1" dirty="0"/>
              <a:t>Приклад:</a:t>
            </a:r>
          </a:p>
          <a:p>
            <a:r>
              <a:rPr lang="uk-UA" sz="1700" dirty="0"/>
              <a:t>&lt;</a:t>
            </a:r>
            <a:r>
              <a:rPr lang="en-GB" sz="1700" dirty="0"/>
              <a:t>div class="container-</a:t>
            </a:r>
            <a:r>
              <a:rPr lang="en-GB" sz="1700" dirty="0" err="1"/>
              <a:t>sm</a:t>
            </a:r>
            <a:r>
              <a:rPr lang="en-GB" sz="1700" dirty="0"/>
              <a:t>"&gt;...&lt;/div&gt;</a:t>
            </a:r>
          </a:p>
          <a:p>
            <a:r>
              <a:rPr lang="en-GB" sz="1700" dirty="0"/>
              <a:t>&lt;div class="container-md"&gt;...&lt;/div&gt;</a:t>
            </a:r>
          </a:p>
          <a:p>
            <a:r>
              <a:rPr lang="en-GB" sz="1700" dirty="0"/>
              <a:t>&lt;div class="container-</a:t>
            </a:r>
            <a:r>
              <a:rPr lang="en-GB" sz="1700" dirty="0" err="1"/>
              <a:t>lg</a:t>
            </a:r>
            <a:r>
              <a:rPr lang="en-GB" sz="1700" dirty="0"/>
              <a:t>"&gt;...&lt;/div&gt;</a:t>
            </a:r>
          </a:p>
          <a:p>
            <a:r>
              <a:rPr lang="en-GB" sz="1700" dirty="0"/>
              <a:t>&lt;div class="container-xl"&gt;...&lt;/div&gt;</a:t>
            </a:r>
          </a:p>
          <a:p>
            <a:r>
              <a:rPr lang="en-GB" sz="1700" dirty="0"/>
              <a:t>&lt;div class="container-</a:t>
            </a:r>
            <a:r>
              <a:rPr lang="en-GB" sz="1700" dirty="0" err="1"/>
              <a:t>xxl</a:t>
            </a:r>
            <a:r>
              <a:rPr lang="en-GB" sz="1700" dirty="0"/>
              <a:t>"&gt;...&lt;/div&gt;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3623F37-A8C4-480F-BCB1-CF9E49F0C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EA3E6C2-0820-41EE-816A-5D9A9CB330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4674534" cy="6857997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0" y="1170431"/>
            <a:ext cx="3656928" cy="5138923"/>
          </a:xfrm>
        </p:spPr>
        <p:txBody>
          <a:bodyPr anchor="ctr">
            <a:normAutofit/>
          </a:bodyPr>
          <a:lstStyle/>
          <a:p>
            <a:pPr algn="l"/>
            <a:r>
              <a:rPr lang="uk-UA" sz="4700">
                <a:solidFill>
                  <a:schemeClr val="tx2"/>
                </a:solidFill>
              </a:rPr>
              <a:t>Контейнери повної ширини (.</a:t>
            </a:r>
            <a:r>
              <a:rPr lang="en-GB" sz="4700">
                <a:solidFill>
                  <a:schemeClr val="tx2"/>
                </a:solidFill>
              </a:rPr>
              <a:t>container-fluid)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CF87F1-3B54-482D-A798-9F4A99449E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49426" y="246028"/>
            <a:ext cx="191621" cy="546559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6580" y="1170432"/>
            <a:ext cx="3751641" cy="513892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uk-UA" sz="1600" b="1" dirty="0">
                <a:solidFill>
                  <a:schemeClr val="tx2"/>
                </a:solidFill>
              </a:rPr>
              <a:t>- Заповнюють всю ширину </a:t>
            </a:r>
            <a:r>
              <a:rPr lang="en-GB" sz="1600" b="1" dirty="0">
                <a:solidFill>
                  <a:schemeClr val="tx2"/>
                </a:solidFill>
              </a:rPr>
              <a:t>viewport.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tx2"/>
                </a:solidFill>
              </a:rPr>
              <a:t>- </a:t>
            </a:r>
            <a:r>
              <a:rPr lang="uk-UA" sz="1600" b="1" dirty="0">
                <a:solidFill>
                  <a:schemeClr val="tx2"/>
                </a:solidFill>
              </a:rPr>
              <a:t>Приклад коду:</a:t>
            </a:r>
          </a:p>
          <a:p>
            <a:r>
              <a:rPr lang="uk-UA" sz="1600" dirty="0">
                <a:solidFill>
                  <a:schemeClr val="tx2"/>
                </a:solidFill>
              </a:rPr>
              <a:t>&lt;</a:t>
            </a:r>
            <a:r>
              <a:rPr lang="en-GB" sz="1600" dirty="0">
                <a:solidFill>
                  <a:schemeClr val="tx2"/>
                </a:solidFill>
              </a:rPr>
              <a:t>div class="container-fluid"&gt;</a:t>
            </a:r>
          </a:p>
          <a:p>
            <a:r>
              <a:rPr lang="en-GB" sz="1600" dirty="0">
                <a:solidFill>
                  <a:schemeClr val="tx2"/>
                </a:solidFill>
              </a:rPr>
              <a:t>  &lt;!-- </a:t>
            </a:r>
            <a:r>
              <a:rPr lang="uk-UA" sz="1600" dirty="0">
                <a:solidFill>
                  <a:schemeClr val="tx2"/>
                </a:solidFill>
              </a:rPr>
              <a:t>Вміст тут --&gt;</a:t>
            </a:r>
          </a:p>
          <a:p>
            <a:r>
              <a:rPr lang="uk-UA" sz="1600" dirty="0">
                <a:solidFill>
                  <a:schemeClr val="tx2"/>
                </a:solidFill>
              </a:rPr>
              <a:t>&lt;/</a:t>
            </a:r>
            <a:r>
              <a:rPr lang="en-GB" sz="1600" dirty="0">
                <a:solidFill>
                  <a:schemeClr val="tx2"/>
                </a:solidFill>
              </a:rPr>
              <a:t>div&gt;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2"/>
                </a:solidFill>
              </a:rPr>
              <a:t>- </a:t>
            </a:r>
            <a:r>
              <a:rPr lang="uk-UA" sz="1600" b="1" dirty="0">
                <a:solidFill>
                  <a:schemeClr val="tx2"/>
                </a:solidFill>
              </a:rPr>
              <a:t>Використовуються для макетів, що займають весь екран.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994C9B-C550-4E20-89C5-83F12CB5A9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30330" y="6522756"/>
            <a:ext cx="8037891" cy="0"/>
          </a:xfrm>
          <a:prstGeom prst="line">
            <a:avLst/>
          </a:prstGeom>
          <a:ln w="12700" cap="sq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16AE491-4898-437E-9E32-86A2F19209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644791" y="6400800"/>
            <a:ext cx="338328" cy="240175"/>
            <a:chOff x="4089400" y="933450"/>
            <a:chExt cx="338328" cy="34193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7F55C76-861C-49BA-925A-099CA01184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258564" y="933450"/>
              <a:ext cx="0" cy="341938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494BE9A-C1C3-41FE-B2E9-6DBE5EBA2E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089400" y="1104419"/>
              <a:ext cx="338328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uk-UA" sz="2700">
                <a:solidFill>
                  <a:srgbClr val="FFFFFF"/>
                </a:solidFill>
              </a:rPr>
              <a:t>Переваги використання контейнерів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0DBD872-A61C-4B97-C92D-E4E807CD0C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16898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262</Words>
  <Application>Microsoft Macintosh PowerPoint</Application>
  <PresentationFormat>On-screen Show (4:3)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Контейнери в Bootstrap</vt:lpstr>
      <vt:lpstr>Що таке контейнери?</vt:lpstr>
      <vt:lpstr>Фіксований контейнер (.container)</vt:lpstr>
      <vt:lpstr>Адаптивні контейнери (.container-{breakpoint})</vt:lpstr>
      <vt:lpstr>Контейнери повної ширини (.container-fluid)</vt:lpstr>
      <vt:lpstr>Переваги використання контейнерів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denishchuk_o</cp:lastModifiedBy>
  <cp:revision>3</cp:revision>
  <dcterms:created xsi:type="dcterms:W3CDTF">2013-01-27T09:14:16Z</dcterms:created>
  <dcterms:modified xsi:type="dcterms:W3CDTF">2024-12-09T08:34:26Z</dcterms:modified>
  <cp:category/>
</cp:coreProperties>
</file>