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216" y="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51A4-2CD2-492E-9BA9-7CB0F35BE902}" type="datetimeFigureOut">
              <a:rPr lang="en-IN" smtClean="0"/>
              <a:t>13/10/24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87BF43E-1E2D-4B67-8148-5FC266375A8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7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51A4-2CD2-492E-9BA9-7CB0F35BE902}" type="datetimeFigureOut">
              <a:rPr lang="en-IN" smtClean="0"/>
              <a:t>13/10/24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F43E-1E2D-4B67-8148-5FC266375A8F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59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51A4-2CD2-492E-9BA9-7CB0F35BE902}" type="datetimeFigureOut">
              <a:rPr lang="en-IN" smtClean="0"/>
              <a:t>13/10/24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F43E-1E2D-4B67-8148-5FC266375A8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72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51A4-2CD2-492E-9BA9-7CB0F35BE902}" type="datetimeFigureOut">
              <a:rPr lang="en-IN" smtClean="0"/>
              <a:t>13/10/24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F43E-1E2D-4B67-8148-5FC266375A8F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81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51A4-2CD2-492E-9BA9-7CB0F35BE902}" type="datetimeFigureOut">
              <a:rPr lang="en-IN" smtClean="0"/>
              <a:t>13/10/24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F43E-1E2D-4B67-8148-5FC266375A8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91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51A4-2CD2-492E-9BA9-7CB0F35BE902}" type="datetimeFigureOut">
              <a:rPr lang="en-IN" smtClean="0"/>
              <a:t>13/10/24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F43E-1E2D-4B67-8148-5FC266375A8F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16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51A4-2CD2-492E-9BA9-7CB0F35BE902}" type="datetimeFigureOut">
              <a:rPr lang="en-IN" smtClean="0"/>
              <a:t>13/10/24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F43E-1E2D-4B67-8148-5FC266375A8F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862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51A4-2CD2-492E-9BA9-7CB0F35BE902}" type="datetimeFigureOut">
              <a:rPr lang="en-IN" smtClean="0"/>
              <a:t>13/10/24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F43E-1E2D-4B67-8148-5FC266375A8F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32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51A4-2CD2-492E-9BA9-7CB0F35BE902}" type="datetimeFigureOut">
              <a:rPr lang="en-IN" smtClean="0"/>
              <a:t>13/10/24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F43E-1E2D-4B67-8148-5FC266375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6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951A4-2CD2-492E-9BA9-7CB0F35BE902}" type="datetimeFigureOut">
              <a:rPr lang="en-IN" smtClean="0"/>
              <a:t>13/10/24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F43E-1E2D-4B67-8148-5FC266375A8F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6951A4-2CD2-492E-9BA9-7CB0F35BE902}" type="datetimeFigureOut">
              <a:rPr lang="en-IN" smtClean="0"/>
              <a:t>13/10/24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BF43E-1E2D-4B67-8148-5FC266375A8F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7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951A4-2CD2-492E-9BA9-7CB0F35BE902}" type="datetimeFigureOut">
              <a:rPr lang="en-IN" smtClean="0"/>
              <a:t>13/10/24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87BF43E-1E2D-4B67-8148-5FC266375A8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68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mac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01CD2A0-13CB-415E-8E1F-1C38BEA10C73}"/>
              </a:ext>
            </a:extLst>
          </p:cNvPr>
          <p:cNvSpPr/>
          <p:nvPr/>
        </p:nvSpPr>
        <p:spPr>
          <a:xfrm>
            <a:off x="2788636" y="3427813"/>
            <a:ext cx="6301725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uk-UA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Git </a:t>
            </a:r>
            <a:r>
              <a:rPr lang="uk-UA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та </a:t>
            </a:r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GitHub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221020-0F3F-8DC0-B502-0D5812D79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860" y="162560"/>
            <a:ext cx="3807460" cy="380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5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41370F-1F07-48A7-A4AA-5EA5D773A280}"/>
              </a:ext>
            </a:extLst>
          </p:cNvPr>
          <p:cNvSpPr/>
          <p:nvPr/>
        </p:nvSpPr>
        <p:spPr>
          <a:xfrm>
            <a:off x="360720" y="156402"/>
            <a:ext cx="102979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Як створити репозиторій *вручну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D9883-E668-41DF-BD89-1D33FC3EF7AB}"/>
              </a:ext>
            </a:extLst>
          </p:cNvPr>
          <p:cNvSpPr txBox="1"/>
          <p:nvPr/>
        </p:nvSpPr>
        <p:spPr>
          <a:xfrm>
            <a:off x="254000" y="1359131"/>
            <a:ext cx="9779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>
                <a:solidFill>
                  <a:srgbClr val="000000"/>
                </a:solidFill>
                <a:effectLst/>
                <a:latin typeface=".SF NS"/>
              </a:rPr>
              <a:t>Щоб створити репозиторій, спершу потрібно створити каталог або папку. </a:t>
            </a:r>
            <a:r>
              <a:rPr lang="uk-UA" sz="1600" dirty="0">
                <a:solidFill>
                  <a:srgbClr val="000000"/>
                </a:solidFill>
                <a:latin typeface=".SF NS"/>
              </a:rPr>
              <a:t>Для прикладу </a:t>
            </a:r>
            <a:r>
              <a:rPr lang="en-GB" sz="1600" i="1" dirty="0">
                <a:solidFill>
                  <a:srgbClr val="000000"/>
                </a:solidFill>
                <a:effectLst/>
                <a:latin typeface=".SF NS"/>
              </a:rPr>
              <a:t>first-repo</a:t>
            </a:r>
            <a:br>
              <a:rPr lang="en-GB" sz="1600" dirty="0">
                <a:effectLst/>
                <a:latin typeface="Helvetica" pitchFamily="2" charset="0"/>
              </a:rPr>
            </a:br>
            <a:endParaRPr lang="en-GB" sz="1600" dirty="0">
              <a:effectLst/>
              <a:latin typeface="Helvetica" pitchFamily="2" charset="0"/>
            </a:endParaRPr>
          </a:p>
          <a:p>
            <a:r>
              <a:rPr lang="uk-UA" sz="1600" dirty="0">
                <a:solidFill>
                  <a:srgbClr val="000000"/>
                </a:solidFill>
                <a:effectLst/>
                <a:latin typeface=".SF NS"/>
              </a:rPr>
              <a:t>1. </a:t>
            </a:r>
            <a:r>
              <a:rPr lang="uk-UA" sz="1600" dirty="0" err="1">
                <a:solidFill>
                  <a:srgbClr val="000000"/>
                </a:solidFill>
                <a:effectLst/>
                <a:latin typeface=".SF NS"/>
              </a:rPr>
              <a:t>Ініціалізуємо</a:t>
            </a:r>
            <a:r>
              <a:rPr lang="uk-UA" sz="1600" dirty="0">
                <a:solidFill>
                  <a:srgbClr val="000000"/>
                </a:solidFill>
                <a:effectLst/>
                <a:latin typeface=".SF NS"/>
              </a:rPr>
              <a:t> репозиторій:</a:t>
            </a:r>
          </a:p>
          <a:p>
            <a:r>
              <a:rPr lang="uk-UA" sz="1600" b="1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$ 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git 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init</a:t>
            </a:r>
            <a:endParaRPr lang="en-GB" sz="1600" b="1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br>
              <a:rPr lang="en-GB" sz="1600" dirty="0">
                <a:effectLst/>
                <a:latin typeface="Helvetica" pitchFamily="2" charset="0"/>
              </a:rPr>
            </a:br>
            <a:r>
              <a:rPr lang="uk-UA" sz="1600" dirty="0">
                <a:effectLst/>
                <a:latin typeface="Helvetica" pitchFamily="2" charset="0"/>
              </a:rPr>
              <a:t>2. </a:t>
            </a:r>
            <a:r>
              <a:rPr lang="uk-UA" sz="1600" dirty="0" err="1">
                <a:solidFill>
                  <a:srgbClr val="000000"/>
                </a:solidFill>
                <a:effectLst/>
                <a:latin typeface=".SF NS"/>
              </a:rPr>
              <a:t>Додайємо</a:t>
            </a:r>
            <a:r>
              <a:rPr lang="uk-UA" sz="1600" dirty="0">
                <a:solidFill>
                  <a:srgbClr val="000000"/>
                </a:solidFill>
                <a:effectLst/>
                <a:latin typeface=".SF NS"/>
              </a:rPr>
              <a:t> файли</a:t>
            </a:r>
            <a:br>
              <a:rPr lang="en-GB" sz="1600" dirty="0">
                <a:effectLst/>
                <a:latin typeface="Helvetica" pitchFamily="2" charset="0"/>
              </a:rPr>
            </a:b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$ git 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add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HelloWorld.</a:t>
            </a:r>
            <a:r>
              <a:rPr lang="en-US" sz="1600" dirty="0">
                <a:solidFill>
                  <a:srgbClr val="000000"/>
                </a:solidFill>
                <a:latin typeface="Courier" panose="02070309020205020404" pitchFamily="49" charset="0"/>
              </a:rPr>
              <a:t>html</a:t>
            </a:r>
            <a:endParaRPr lang="en-GB" sz="16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br>
              <a:rPr lang="en-GB" sz="1600" dirty="0">
                <a:effectLst/>
                <a:latin typeface="Helvetica" pitchFamily="2" charset="0"/>
              </a:rPr>
            </a:br>
            <a:r>
              <a:rPr lang="uk-UA" sz="1600" dirty="0">
                <a:effectLst/>
                <a:latin typeface="Helvetica" pitchFamily="2" charset="0"/>
              </a:rPr>
              <a:t>3. </a:t>
            </a:r>
            <a:r>
              <a:rPr lang="uk-UA" sz="1600" dirty="0">
                <a:solidFill>
                  <a:srgbClr val="000000"/>
                </a:solidFill>
                <a:effectLst/>
                <a:latin typeface=".SF NS"/>
              </a:rPr>
              <a:t>Перевіряємо статус</a:t>
            </a:r>
            <a:endParaRPr lang="en-GB" sz="1600" dirty="0">
              <a:solidFill>
                <a:srgbClr val="000000"/>
              </a:solidFill>
              <a:effectLst/>
              <a:latin typeface=".SF NS"/>
            </a:endParaRP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$ git 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status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.SF NS"/>
            </a:endParaRPr>
          </a:p>
          <a:p>
            <a:r>
              <a:rPr lang="uk-UA" sz="1600" dirty="0">
                <a:solidFill>
                  <a:srgbClr val="000000"/>
                </a:solidFill>
                <a:effectLst/>
                <a:latin typeface=".SF NS"/>
              </a:rPr>
              <a:t>4. Фіксуємо </a:t>
            </a:r>
            <a:r>
              <a:rPr lang="uk-UA" sz="1600" dirty="0" err="1">
                <a:solidFill>
                  <a:srgbClr val="000000"/>
                </a:solidFill>
                <a:effectLst/>
                <a:latin typeface=".SF NS"/>
              </a:rPr>
              <a:t>змінти</a:t>
            </a:r>
            <a:endParaRPr lang="uk-UA" sz="1600" dirty="0">
              <a:solidFill>
                <a:srgbClr val="000000"/>
              </a:solidFill>
              <a:effectLst/>
              <a:latin typeface=".SF NS"/>
            </a:endParaRPr>
          </a:p>
          <a:p>
            <a:r>
              <a:rPr lang="uk-UA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$ 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git 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commit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-m </a:t>
            </a:r>
            <a:r>
              <a:rPr lang="en-GB" sz="1600" dirty="0">
                <a:solidFill>
                  <a:srgbClr val="B50013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uk-UA" sz="1600" dirty="0">
                <a:solidFill>
                  <a:srgbClr val="B50013"/>
                </a:solidFill>
                <a:effectLst/>
                <a:latin typeface="Courier" panose="02070309020205020404" pitchFamily="49" charset="0"/>
              </a:rPr>
              <a:t>Мій перший </a:t>
            </a:r>
            <a:r>
              <a:rPr lang="uk-UA" sz="1600" dirty="0" err="1">
                <a:solidFill>
                  <a:srgbClr val="B50013"/>
                </a:solidFill>
                <a:effectLst/>
                <a:latin typeface="Courier" panose="02070309020205020404" pitchFamily="49" charset="0"/>
              </a:rPr>
              <a:t>коміт</a:t>
            </a:r>
            <a:r>
              <a:rPr lang="uk-UA" sz="1600" dirty="0">
                <a:solidFill>
                  <a:srgbClr val="B50013"/>
                </a:solidFill>
                <a:effectLst/>
                <a:latin typeface="Courier" panose="02070309020205020404" pitchFamily="49" charset="0"/>
              </a:rPr>
              <a:t>"</a:t>
            </a:r>
          </a:p>
          <a:p>
            <a:br>
              <a:rPr lang="uk-UA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G</a:t>
            </a:r>
            <a:r>
              <a:rPr lang="uk-UA" sz="16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римітка</a:t>
            </a:r>
            <a:r>
              <a:rPr lang="uk-UA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: </a:t>
            </a:r>
            <a:r>
              <a:rPr lang="uk-UA" sz="1600" dirty="0">
                <a:solidFill>
                  <a:srgbClr val="B50013"/>
                </a:solidFill>
                <a:effectLst/>
                <a:latin typeface="Courier" panose="02070309020205020404" pitchFamily="49" charset="0"/>
              </a:rPr>
              <a:t>"Мій перший </a:t>
            </a:r>
            <a:r>
              <a:rPr lang="uk-UA" sz="1600" dirty="0" err="1">
                <a:solidFill>
                  <a:srgbClr val="B50013"/>
                </a:solidFill>
                <a:effectLst/>
                <a:latin typeface="Courier" panose="02070309020205020404" pitchFamily="49" charset="0"/>
              </a:rPr>
              <a:t>коміт</a:t>
            </a:r>
            <a:r>
              <a:rPr lang="uk-UA" sz="1600" dirty="0">
                <a:solidFill>
                  <a:srgbClr val="B50013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uk-UA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— це повідомлення, яке ми додали до нашого </a:t>
            </a:r>
            <a:r>
              <a:rPr lang="uk-UA" sz="16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коміту</a:t>
            </a:r>
            <a:r>
              <a:rPr lang="uk-UA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. Воно використовується для відстеження історії.</a:t>
            </a:r>
          </a:p>
        </p:txBody>
      </p:sp>
    </p:spTree>
    <p:extLst>
      <p:ext uri="{BB962C8B-B14F-4D97-AF65-F5344CB8AC3E}">
        <p14:creationId xmlns:p14="http://schemas.microsoft.com/office/powerpoint/2010/main" val="413424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A21B2-5E44-6319-BCCC-70F381B64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E62459-4E54-C533-24D0-ADD9312EE170}"/>
              </a:ext>
            </a:extLst>
          </p:cNvPr>
          <p:cNvSpPr/>
          <p:nvPr/>
        </p:nvSpPr>
        <p:spPr>
          <a:xfrm>
            <a:off x="3008595" y="156402"/>
            <a:ext cx="50022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Робота з </a:t>
            </a:r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github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A83F2-7067-6226-AA9B-57C8758A0874}"/>
              </a:ext>
            </a:extLst>
          </p:cNvPr>
          <p:cNvSpPr txBox="1"/>
          <p:nvPr/>
        </p:nvSpPr>
        <p:spPr>
          <a:xfrm>
            <a:off x="254000" y="1359131"/>
            <a:ext cx="9779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>
                <a:solidFill>
                  <a:srgbClr val="000000"/>
                </a:solidFill>
                <a:effectLst/>
                <a:latin typeface=".SF NS"/>
              </a:rPr>
              <a:t>	</a:t>
            </a:r>
            <a:r>
              <a:rPr lang="en-US" sz="1600" dirty="0">
                <a:solidFill>
                  <a:srgbClr val="000000"/>
                </a:solidFill>
                <a:effectLst/>
                <a:latin typeface=".SF NS"/>
              </a:rPr>
              <a:t>5</a:t>
            </a:r>
            <a:r>
              <a:rPr lang="uk-UA" sz="1600" dirty="0">
                <a:solidFill>
                  <a:srgbClr val="000000"/>
                </a:solidFill>
                <a:effectLst/>
                <a:latin typeface=".SF NS"/>
              </a:rPr>
              <a:t>.	Підключення до віддаленого репозиторію: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.SF NS"/>
              </a:rPr>
              <a:t>	git remote add origin https://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.SF NS"/>
              </a:rPr>
              <a:t>github.com</a:t>
            </a:r>
            <a:r>
              <a:rPr lang="en-GB" sz="1600" b="1" dirty="0">
                <a:solidFill>
                  <a:srgbClr val="000000"/>
                </a:solidFill>
                <a:effectLst/>
                <a:latin typeface=".SF NS"/>
              </a:rPr>
              <a:t>/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.SF NS"/>
              </a:rPr>
              <a:t>yourusername</a:t>
            </a:r>
            <a:r>
              <a:rPr lang="en-GB" sz="1600" b="1" dirty="0">
                <a:solidFill>
                  <a:srgbClr val="000000"/>
                </a:solidFill>
                <a:effectLst/>
                <a:latin typeface=".SF NS"/>
              </a:rPr>
              <a:t>/repository-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.SF NS"/>
              </a:rPr>
              <a:t>name.git</a:t>
            </a:r>
            <a:endParaRPr lang="en-GB" sz="1600" b="1" dirty="0">
              <a:solidFill>
                <a:srgbClr val="000000"/>
              </a:solidFill>
              <a:effectLst/>
              <a:latin typeface=".SF NS"/>
            </a:endParaRPr>
          </a:p>
          <a:p>
            <a:endParaRPr lang="en-GB" sz="1600" dirty="0">
              <a:solidFill>
                <a:srgbClr val="000000"/>
              </a:solidFill>
              <a:effectLst/>
              <a:latin typeface=".SF NS"/>
            </a:endParaRP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.SF NS"/>
              </a:rPr>
              <a:t>	6.	</a:t>
            </a:r>
            <a:r>
              <a:rPr lang="uk-UA" sz="1600" dirty="0">
                <a:solidFill>
                  <a:srgbClr val="000000"/>
                </a:solidFill>
                <a:effectLst/>
                <a:latin typeface=".SF NS"/>
              </a:rPr>
              <a:t>Відправка змін на </a:t>
            </a:r>
            <a:r>
              <a:rPr lang="en-GB" sz="1600" dirty="0">
                <a:solidFill>
                  <a:srgbClr val="000000"/>
                </a:solidFill>
                <a:effectLst/>
                <a:latin typeface=".SF NS"/>
              </a:rPr>
              <a:t>GitHub (push):</a:t>
            </a:r>
            <a:r>
              <a:rPr lang="uk-UA" sz="1600" dirty="0">
                <a:solidFill>
                  <a:srgbClr val="000000"/>
                </a:solidFill>
                <a:effectLst/>
                <a:latin typeface=".SF NS"/>
              </a:rPr>
              <a:t> (для прикладу гілка </a:t>
            </a:r>
            <a:r>
              <a:rPr lang="en-US" sz="1600" dirty="0">
                <a:solidFill>
                  <a:srgbClr val="000000"/>
                </a:solidFill>
                <a:effectLst/>
                <a:latin typeface=".SF NS"/>
              </a:rPr>
              <a:t>master)</a:t>
            </a:r>
            <a:endParaRPr lang="en-GB" sz="1600" dirty="0">
              <a:solidFill>
                <a:srgbClr val="000000"/>
              </a:solidFill>
              <a:effectLst/>
              <a:latin typeface=".SF NS"/>
            </a:endParaRP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.SF NS"/>
              </a:rPr>
              <a:t>	git push -u origin master</a:t>
            </a:r>
          </a:p>
          <a:p>
            <a:endParaRPr lang="en-GB" sz="1600" dirty="0">
              <a:solidFill>
                <a:srgbClr val="000000"/>
              </a:solidFill>
              <a:effectLst/>
              <a:latin typeface=".SF NS"/>
            </a:endParaRP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.SF NS"/>
              </a:rPr>
              <a:t>	7.	</a:t>
            </a:r>
            <a:r>
              <a:rPr lang="uk-UA" sz="1600" dirty="0">
                <a:solidFill>
                  <a:srgbClr val="000000"/>
                </a:solidFill>
                <a:effectLst/>
                <a:latin typeface=".SF NS"/>
              </a:rPr>
              <a:t>Оновлення локального репозиторію (</a:t>
            </a:r>
            <a:r>
              <a:rPr lang="en-GB" sz="1600" dirty="0">
                <a:solidFill>
                  <a:srgbClr val="000000"/>
                </a:solidFill>
                <a:effectLst/>
                <a:latin typeface=".SF NS"/>
              </a:rPr>
              <a:t>pull): </a:t>
            </a:r>
            <a:r>
              <a:rPr lang="uk-UA" sz="1600" dirty="0">
                <a:solidFill>
                  <a:srgbClr val="000000"/>
                </a:solidFill>
                <a:effectLst/>
                <a:latin typeface=".SF NS"/>
              </a:rPr>
              <a:t>(для прикладу гілка </a:t>
            </a:r>
            <a:r>
              <a:rPr lang="en-US" sz="1600" dirty="0">
                <a:solidFill>
                  <a:srgbClr val="000000"/>
                </a:solidFill>
                <a:effectLst/>
                <a:latin typeface=".SF NS"/>
              </a:rPr>
              <a:t>master)</a:t>
            </a:r>
            <a:endParaRPr lang="en-GB" sz="1600" dirty="0">
              <a:solidFill>
                <a:srgbClr val="000000"/>
              </a:solidFill>
              <a:effectLst/>
              <a:latin typeface=".SF NS"/>
            </a:endParaRP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.SF NS"/>
              </a:rPr>
              <a:t>	git pull origin master</a:t>
            </a:r>
          </a:p>
          <a:p>
            <a:endParaRPr lang="en-GB" sz="1600" dirty="0">
              <a:solidFill>
                <a:srgbClr val="000000"/>
              </a:solidFill>
              <a:effectLst/>
              <a:latin typeface=".SF NS"/>
            </a:endParaRP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.SF NS"/>
              </a:rPr>
              <a:t>	</a:t>
            </a:r>
            <a:endParaRPr lang="uk-UA" sz="160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8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81276-3F4D-DE2D-F1A8-8E0DF7167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9E3057-8379-1CDE-967C-5FB832444B3D}"/>
              </a:ext>
            </a:extLst>
          </p:cNvPr>
          <p:cNvSpPr/>
          <p:nvPr/>
        </p:nvSpPr>
        <p:spPr>
          <a:xfrm>
            <a:off x="2869520" y="156402"/>
            <a:ext cx="5280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Робота з гілками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DD3C7-6CA6-94FE-1C7E-484D94424256}"/>
              </a:ext>
            </a:extLst>
          </p:cNvPr>
          <p:cNvSpPr txBox="1"/>
          <p:nvPr/>
        </p:nvSpPr>
        <p:spPr>
          <a:xfrm>
            <a:off x="254000" y="1359131"/>
            <a:ext cx="9779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>
                <a:solidFill>
                  <a:srgbClr val="000000"/>
                </a:solidFill>
                <a:effectLst/>
                <a:latin typeface=".SF NS"/>
              </a:rPr>
              <a:t>	•	Створення нової гілки: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.SF NS"/>
              </a:rPr>
              <a:t>git branch new-branch</a:t>
            </a:r>
          </a:p>
          <a:p>
            <a:endParaRPr lang="en-GB" sz="1600" dirty="0">
              <a:solidFill>
                <a:srgbClr val="000000"/>
              </a:solidFill>
              <a:effectLst/>
              <a:latin typeface=".SF NS"/>
            </a:endParaRP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.SF NS"/>
              </a:rPr>
              <a:t>	•	</a:t>
            </a:r>
            <a:r>
              <a:rPr lang="uk-UA" sz="1600" dirty="0">
                <a:solidFill>
                  <a:srgbClr val="000000"/>
                </a:solidFill>
                <a:effectLst/>
                <a:latin typeface=".SF NS"/>
              </a:rPr>
              <a:t>Перехід до гілки: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.SF NS"/>
              </a:rPr>
              <a:t>git checkout new-branch</a:t>
            </a:r>
          </a:p>
          <a:p>
            <a:endParaRPr lang="en-GB" sz="1600" dirty="0">
              <a:solidFill>
                <a:srgbClr val="000000"/>
              </a:solidFill>
              <a:effectLst/>
              <a:latin typeface=".SF NS"/>
            </a:endParaRPr>
          </a:p>
          <a:p>
            <a:r>
              <a:rPr lang="en-GB" sz="1600" dirty="0">
                <a:solidFill>
                  <a:srgbClr val="000000"/>
                </a:solidFill>
                <a:effectLst/>
                <a:latin typeface=".SF NS"/>
              </a:rPr>
              <a:t>	•	</a:t>
            </a:r>
            <a:r>
              <a:rPr lang="uk-UA" sz="1600" dirty="0">
                <a:solidFill>
                  <a:srgbClr val="000000"/>
                </a:solidFill>
                <a:effectLst/>
                <a:latin typeface=".SF NS"/>
              </a:rPr>
              <a:t>Після завершення роботи над гілкою поверніться на основну гілку (</a:t>
            </a:r>
            <a:r>
              <a:rPr lang="en-GB" sz="1600" dirty="0">
                <a:solidFill>
                  <a:srgbClr val="000000"/>
                </a:solidFill>
                <a:effectLst/>
                <a:latin typeface=".SF NS"/>
              </a:rPr>
              <a:t>master) </a:t>
            </a:r>
            <a:r>
              <a:rPr lang="uk-UA" sz="1600" dirty="0">
                <a:solidFill>
                  <a:srgbClr val="000000"/>
                </a:solidFill>
                <a:effectLst/>
                <a:latin typeface=".SF NS"/>
              </a:rPr>
              <a:t>та виконайте злиття: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.SF NS"/>
              </a:rPr>
              <a:t>git checkout master</a:t>
            </a: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.SF NS"/>
              </a:rPr>
              <a:t>git merge new-branch</a:t>
            </a:r>
          </a:p>
          <a:p>
            <a:endParaRPr lang="en-GB" sz="1600" dirty="0">
              <a:solidFill>
                <a:srgbClr val="000000"/>
              </a:solidFill>
              <a:effectLst/>
              <a:latin typeface=".SF NS"/>
            </a:endParaRPr>
          </a:p>
          <a:p>
            <a:r>
              <a:rPr lang="uk-UA" sz="1600" dirty="0">
                <a:solidFill>
                  <a:srgbClr val="000000"/>
                </a:solidFill>
                <a:effectLst/>
                <a:latin typeface=".SF NS"/>
              </a:rPr>
              <a:t>	•	 Оновлення віддаленого репозиторію після злиття</a:t>
            </a:r>
            <a:endParaRPr lang="en-GB" sz="1600" dirty="0">
              <a:solidFill>
                <a:srgbClr val="000000"/>
              </a:solidFill>
              <a:effectLst/>
              <a:latin typeface=".SF NS"/>
            </a:endParaRPr>
          </a:p>
          <a:p>
            <a:r>
              <a:rPr lang="en-GB" sz="1600" b="1" dirty="0">
                <a:solidFill>
                  <a:srgbClr val="000000"/>
                </a:solidFill>
                <a:effectLst/>
                <a:latin typeface=".SF NS"/>
              </a:rPr>
              <a:t>git push origin master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.SF NS"/>
            </a:endParaRPr>
          </a:p>
          <a:p>
            <a:r>
              <a:rPr lang="uk-UA" sz="1600" dirty="0">
                <a:solidFill>
                  <a:srgbClr val="000000"/>
                </a:solidFill>
                <a:effectLst/>
                <a:latin typeface=".SF NS"/>
              </a:rPr>
              <a:t>	•	Якщо працюєте в команді, використовуйте </a:t>
            </a:r>
            <a:r>
              <a:rPr lang="en-GB" sz="1600" dirty="0">
                <a:solidFill>
                  <a:srgbClr val="000000"/>
                </a:solidFill>
                <a:effectLst/>
                <a:latin typeface=".SF NS"/>
              </a:rPr>
              <a:t>pull request </a:t>
            </a:r>
            <a:r>
              <a:rPr lang="uk-UA" sz="1600" dirty="0">
                <a:solidFill>
                  <a:srgbClr val="000000"/>
                </a:solidFill>
                <a:effectLst/>
                <a:latin typeface=".SF NS"/>
              </a:rPr>
              <a:t>на </a:t>
            </a:r>
            <a:r>
              <a:rPr lang="en-GB" sz="1600" dirty="0">
                <a:solidFill>
                  <a:srgbClr val="000000"/>
                </a:solidFill>
                <a:effectLst/>
                <a:latin typeface=".SF NS"/>
              </a:rPr>
              <a:t>GitHub </a:t>
            </a:r>
            <a:r>
              <a:rPr lang="uk-UA" sz="1600" dirty="0">
                <a:solidFill>
                  <a:srgbClr val="000000"/>
                </a:solidFill>
                <a:effectLst/>
                <a:latin typeface=".SF NS"/>
              </a:rPr>
              <a:t>для внесення змін з різних гілок до основної гілки проекту.</a:t>
            </a:r>
            <a:endParaRPr lang="en-US" sz="1600" dirty="0">
              <a:solidFill>
                <a:srgbClr val="000000"/>
              </a:solidFill>
              <a:effectLst/>
              <a:latin typeface=".SF NS"/>
            </a:endParaRPr>
          </a:p>
          <a:p>
            <a:r>
              <a:rPr lang="uk-UA" sz="1600" b="1" dirty="0">
                <a:solidFill>
                  <a:srgbClr val="0E0E0E"/>
                </a:solidFill>
                <a:effectLst/>
                <a:latin typeface=".SF NS"/>
              </a:rPr>
              <a:t>На сайті </a:t>
            </a:r>
            <a:r>
              <a:rPr lang="en-US" sz="1600" b="1" dirty="0">
                <a:solidFill>
                  <a:srgbClr val="0E0E0E"/>
                </a:solidFill>
                <a:effectLst/>
                <a:latin typeface=".SF NS"/>
              </a:rPr>
              <a:t>GitHub </a:t>
            </a:r>
            <a:r>
              <a:rPr lang="en-US" sz="1600" b="1" dirty="0">
                <a:solidFill>
                  <a:srgbClr val="0E0E0E"/>
                </a:solidFill>
                <a:latin typeface=".SF NS"/>
              </a:rPr>
              <a:t>y</a:t>
            </a:r>
            <a:r>
              <a:rPr lang="uk-UA" sz="1600" dirty="0" err="1">
                <a:solidFill>
                  <a:srgbClr val="0E0E0E"/>
                </a:solidFill>
                <a:effectLst/>
                <a:latin typeface=".SF NS"/>
              </a:rPr>
              <a:t>атисніть</a:t>
            </a:r>
            <a:r>
              <a:rPr lang="uk-UA" sz="16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sz="1600" b="1" dirty="0">
                <a:solidFill>
                  <a:srgbClr val="0E0E0E"/>
                </a:solidFill>
                <a:effectLst/>
                <a:latin typeface=".SF NS"/>
              </a:rPr>
              <a:t>Create pull request</a:t>
            </a:r>
            <a:r>
              <a:rPr lang="en-GB" sz="16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uk-UA" sz="1600" dirty="0">
                <a:solidFill>
                  <a:srgbClr val="0E0E0E"/>
                </a:solidFill>
                <a:effectLst/>
                <a:latin typeface=".SF NS"/>
              </a:rPr>
              <a:t>для створення запиту на злиття гілки.</a:t>
            </a:r>
          </a:p>
          <a:p>
            <a:endParaRPr lang="en-GB" sz="1600" b="1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sz="1600" b="1" dirty="0">
              <a:solidFill>
                <a:srgbClr val="000000"/>
              </a:solidFill>
              <a:effectLst/>
              <a:latin typeface=".SF NS"/>
            </a:endParaRPr>
          </a:p>
          <a:p>
            <a:endParaRPr lang="uk-UA" sz="1600" dirty="0">
              <a:solidFill>
                <a:srgbClr val="000000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38051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995063-AF4E-49E3-8074-B2D62E1D7CEC}"/>
              </a:ext>
            </a:extLst>
          </p:cNvPr>
          <p:cNvSpPr/>
          <p:nvPr/>
        </p:nvSpPr>
        <p:spPr>
          <a:xfrm>
            <a:off x="3031292" y="393469"/>
            <a:ext cx="4808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GitHub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, </a:t>
            </a:r>
            <a:r>
              <a:rPr lang="uk-UA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зараз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A217E-FAF5-4FEE-A801-1864B81F8E4D}"/>
              </a:ext>
            </a:extLst>
          </p:cNvPr>
          <p:cNvSpPr txBox="1"/>
          <p:nvPr/>
        </p:nvSpPr>
        <p:spPr>
          <a:xfrm>
            <a:off x="1888082" y="1826104"/>
            <a:ext cx="6779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Це, по суті, найбільша платформа для веб-хостингу, яка дозволяє розміщувати віддалені репозиторії, і нещодавно була придбана компанією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Microsoft.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Наразі існують альтернативи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GitHub,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найпопулярніші з них —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GitLab </a:t>
            </a:r>
            <a:r>
              <a:rPr lang="uk-UA" sz="2400" dirty="0">
                <a:latin typeface="Arial" panose="020B0604020202020204" pitchFamily="34" charset="0"/>
                <a:cs typeface="Arial" panose="020B0604020202020204" pitchFamily="34" charset="0"/>
              </a:rPr>
              <a:t>та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Bitbucket.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954EDD-1FCE-4CE8-BBBF-EC621679EC71}"/>
              </a:ext>
            </a:extLst>
          </p:cNvPr>
          <p:cNvSpPr/>
          <p:nvPr/>
        </p:nvSpPr>
        <p:spPr>
          <a:xfrm>
            <a:off x="4840433" y="286888"/>
            <a:ext cx="17043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План</a:t>
            </a:r>
            <a:endParaRPr lang="en-US" sz="5400" b="1" u="sng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AFFFB-646C-4AE7-AEC3-511886995A61}"/>
              </a:ext>
            </a:extLst>
          </p:cNvPr>
          <p:cNvSpPr txBox="1"/>
          <p:nvPr/>
        </p:nvSpPr>
        <p:spPr>
          <a:xfrm>
            <a:off x="184150" y="2834550"/>
            <a:ext cx="11423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	Встановлення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та створення облікового запису на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Що таке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Git?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Важливі терміни в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Що таке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GitHub?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Швидкий приклад використання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sz="2800" dirty="0"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5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531F68-8231-40E9-854C-860C7C26C9E9}"/>
              </a:ext>
            </a:extLst>
          </p:cNvPr>
          <p:cNvSpPr/>
          <p:nvPr/>
        </p:nvSpPr>
        <p:spPr>
          <a:xfrm>
            <a:off x="3947818" y="159966"/>
            <a:ext cx="4296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Інсталяція 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B5364-81DB-464B-B09E-FBEBAAE7C1C7}"/>
              </a:ext>
            </a:extLst>
          </p:cNvPr>
          <p:cNvSpPr txBox="1"/>
          <p:nvPr/>
        </p:nvSpPr>
        <p:spPr>
          <a:xfrm>
            <a:off x="2695074" y="1941095"/>
            <a:ext cx="680185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https://git-scm.com/download/win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Mac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https://git-scm.com/download/mac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Linux (Debian based distro)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$ sudo apt install git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Linux (Arch based distro)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$ sudo pacman –S git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6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68CE2A-E403-49C9-A1A4-BE74EB3A7574}"/>
              </a:ext>
            </a:extLst>
          </p:cNvPr>
          <p:cNvSpPr/>
          <p:nvPr/>
        </p:nvSpPr>
        <p:spPr>
          <a:xfrm>
            <a:off x="1737275" y="256219"/>
            <a:ext cx="87174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Створення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GitHub account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E8540-19DF-48E4-9EAF-8277AC269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590" y="1421337"/>
            <a:ext cx="6995447" cy="44120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6EAE5E-D315-492F-A427-3E7CC7B9988D}"/>
              </a:ext>
            </a:extLst>
          </p:cNvPr>
          <p:cNvSpPr txBox="1"/>
          <p:nvPr/>
        </p:nvSpPr>
        <p:spPr>
          <a:xfrm>
            <a:off x="324597" y="1271675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Visit: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Click sign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Enter your email id and password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94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978FBD-240F-4EC9-824A-4578D96C6E1F}"/>
              </a:ext>
            </a:extLst>
          </p:cNvPr>
          <p:cNvSpPr/>
          <p:nvPr/>
        </p:nvSpPr>
        <p:spPr>
          <a:xfrm>
            <a:off x="1840881" y="258001"/>
            <a:ext cx="39721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Що таке 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84A87-DFE7-4962-AEA6-2A4C96EAE3C0}"/>
              </a:ext>
            </a:extLst>
          </p:cNvPr>
          <p:cNvSpPr txBox="1"/>
          <p:nvPr/>
        </p:nvSpPr>
        <p:spPr>
          <a:xfrm>
            <a:off x="1871131" y="1464734"/>
            <a:ext cx="66886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 —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це інструмент контролю версій</a:t>
            </a:r>
          </a:p>
          <a:p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Що таке контроль версій?</a:t>
            </a:r>
          </a:p>
          <a:p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	•	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Система, яка зберігає записи ваших змін.</a:t>
            </a:r>
          </a:p>
          <a:p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	•	Дозволяє спільно працювати над розробкою.</a:t>
            </a:r>
          </a:p>
          <a:p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	•	Дозволяє знати, хто і коли </a:t>
            </a:r>
            <a:r>
              <a:rPr lang="uk-UA" sz="2000" dirty="0" err="1">
                <a:latin typeface="Arial" panose="020B0604020202020204" pitchFamily="34" charset="0"/>
                <a:cs typeface="Arial" panose="020B0604020202020204" pitchFamily="34" charset="0"/>
              </a:rPr>
              <a:t>вніс</a:t>
            </a:r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 які зміни.</a:t>
            </a:r>
          </a:p>
          <a:p>
            <a:r>
              <a:rPr lang="uk-UA" sz="2000" dirty="0">
                <a:latin typeface="Arial" panose="020B0604020202020204" pitchFamily="34" charset="0"/>
                <a:cs typeface="Arial" panose="020B0604020202020204" pitchFamily="34" charset="0"/>
              </a:rPr>
              <a:t>	•	Дозволяє відкотити будь-які зміни та повернутися до попереднього стану.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6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DE68D6-26D6-4174-8D1C-3DC5F532216A}"/>
              </a:ext>
            </a:extLst>
          </p:cNvPr>
          <p:cNvSpPr/>
          <p:nvPr/>
        </p:nvSpPr>
        <p:spPr>
          <a:xfrm>
            <a:off x="3152005" y="308801"/>
            <a:ext cx="4787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Хто створив </a:t>
            </a:r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git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71BBDE-773A-4157-B08A-863BDE2C519C}"/>
              </a:ext>
            </a:extLst>
          </p:cNvPr>
          <p:cNvSpPr txBox="1"/>
          <p:nvPr/>
        </p:nvSpPr>
        <p:spPr>
          <a:xfrm>
            <a:off x="2243667" y="1515534"/>
            <a:ext cx="424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Linus Torvald (founder of Linux kernel)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для допомоги в розробці ядра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2005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рік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BF3A95-659E-4CA0-8D2B-E632494258F8}"/>
              </a:ext>
            </a:extLst>
          </p:cNvPr>
          <p:cNvSpPr/>
          <p:nvPr/>
        </p:nvSpPr>
        <p:spPr>
          <a:xfrm>
            <a:off x="1123591" y="2710399"/>
            <a:ext cx="7681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Ключові особливості 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A2D48-B485-4690-8520-FBC06455EE3D}"/>
              </a:ext>
            </a:extLst>
          </p:cNvPr>
          <p:cNvSpPr txBox="1"/>
          <p:nvPr/>
        </p:nvSpPr>
        <p:spPr>
          <a:xfrm>
            <a:off x="2243667" y="3831503"/>
            <a:ext cx="73892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Використовує контрольну суму для забезпечення цілісності даних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Розподілена система контролю версій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Безкоштовний та з відкритим вихідним кодом!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Кросплатформенний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відстежує зміни, а не версії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9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D3009C-68F1-4C99-9335-1F19E1FA3847}"/>
              </a:ext>
            </a:extLst>
          </p:cNvPr>
          <p:cNvSpPr/>
          <p:nvPr/>
        </p:nvSpPr>
        <p:spPr>
          <a:xfrm>
            <a:off x="1464170" y="461202"/>
            <a:ext cx="7197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Ключові концепції </a:t>
            </a:r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Git: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1E255-E2C6-4B28-8852-4AEB9EF1FCB0}"/>
              </a:ext>
            </a:extLst>
          </p:cNvPr>
          <p:cNvSpPr txBox="1"/>
          <p:nvPr/>
        </p:nvSpPr>
        <p:spPr>
          <a:xfrm>
            <a:off x="1320799" y="1503065"/>
            <a:ext cx="4538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Snapshots: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зберігає запис усіх ваших файлів та їхньої історії, що дозволяє повернутися до попередніх знімків стану.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9AB2D-B188-41AD-82BA-DF01875055CF}"/>
              </a:ext>
            </a:extLst>
          </p:cNvPr>
          <p:cNvSpPr txBox="1"/>
          <p:nvPr/>
        </p:nvSpPr>
        <p:spPr>
          <a:xfrm>
            <a:off x="6096000" y="2861860"/>
            <a:ext cx="436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Commit: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Команда для створення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snapshot.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86862-2277-47FB-A280-8DB036F65469}"/>
              </a:ext>
            </a:extLst>
          </p:cNvPr>
          <p:cNvSpPr txBox="1"/>
          <p:nvPr/>
        </p:nvSpPr>
        <p:spPr>
          <a:xfrm>
            <a:off x="1320799" y="4377267"/>
            <a:ext cx="345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Команда для того, щоб додати файл до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снепшоту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21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3E76E0-FDA1-4811-BC60-183437029B4C}"/>
              </a:ext>
            </a:extLst>
          </p:cNvPr>
          <p:cNvSpPr/>
          <p:nvPr/>
        </p:nvSpPr>
        <p:spPr>
          <a:xfrm>
            <a:off x="1546459" y="258002"/>
            <a:ext cx="90990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Продовжуємо з концепціями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81B22A-5F96-4AF1-B9F6-EECF4402A044}"/>
              </a:ext>
            </a:extLst>
          </p:cNvPr>
          <p:cNvSpPr txBox="1"/>
          <p:nvPr/>
        </p:nvSpPr>
        <p:spPr>
          <a:xfrm>
            <a:off x="1684868" y="1503065"/>
            <a:ext cx="32342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aka repo: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Він містить файли та їхню історію. Може існувати локально або на віддаленому сервері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GitHub!).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6B4A-3A9E-4C0B-9450-42ACBC0A0523}"/>
              </a:ext>
            </a:extLst>
          </p:cNvPr>
          <p:cNvSpPr txBox="1"/>
          <p:nvPr/>
        </p:nvSpPr>
        <p:spPr>
          <a:xfrm>
            <a:off x="7272867" y="2904067"/>
            <a:ext cx="33951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0E0E0E"/>
                </a:solidFill>
                <a:effectLst/>
                <a:latin typeface=".SF NS"/>
              </a:rPr>
              <a:t>Git </a:t>
            </a:r>
            <a:r>
              <a:rPr lang="uk-UA" dirty="0">
                <a:solidFill>
                  <a:srgbClr val="0E0E0E"/>
                </a:solidFill>
                <a:effectLst/>
                <a:latin typeface=".SF NS"/>
              </a:rPr>
              <a:t>зберігає записи всіх ваших файлів та їхньої історії, що дозволяє повернутися до попередніх знімків стану.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9BC4D-0C32-4DBF-88CC-97E475A23B4B}"/>
              </a:ext>
            </a:extLst>
          </p:cNvPr>
          <p:cNvSpPr txBox="1"/>
          <p:nvPr/>
        </p:nvSpPr>
        <p:spPr>
          <a:xfrm>
            <a:off x="1826411" y="4470399"/>
            <a:ext cx="3092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HEAD — 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це посилання на останній </a:t>
            </a:r>
            <a:r>
              <a:rPr lang="uk-UA" dirty="0" err="1">
                <a:latin typeface="Arial" panose="020B0604020202020204" pitchFamily="34" charset="0"/>
                <a:cs typeface="Arial" panose="020B0604020202020204" pitchFamily="34" charset="0"/>
              </a:rPr>
              <a:t>коміт</a:t>
            </a:r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0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7DA9F7-0311-4D09-9CFA-8DD84A1AB78F}"/>
              </a:ext>
            </a:extLst>
          </p:cNvPr>
          <p:cNvSpPr/>
          <p:nvPr/>
        </p:nvSpPr>
        <p:spPr>
          <a:xfrm>
            <a:off x="671140" y="336139"/>
            <a:ext cx="90547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 bit more of key concepts </a:t>
            </a:r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xD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BFE97-1B84-4CB1-9041-4858C2A4A28E}"/>
              </a:ext>
            </a:extLst>
          </p:cNvPr>
          <p:cNvSpPr txBox="1"/>
          <p:nvPr/>
        </p:nvSpPr>
        <p:spPr>
          <a:xfrm>
            <a:off x="1727200" y="1617134"/>
            <a:ext cx="2937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Cherry-pick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 command used to add changes from a remote repository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C3396-49CB-472D-8DDB-04FD4BE0158B}"/>
              </a:ext>
            </a:extLst>
          </p:cNvPr>
          <p:cNvSpPr txBox="1"/>
          <p:nvPr/>
        </p:nvSpPr>
        <p:spPr>
          <a:xfrm>
            <a:off x="6434673" y="3094462"/>
            <a:ext cx="320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 command used to merge a branch from a remote repository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288BE-EF11-47FC-B9C3-3D9360C0CE23}"/>
              </a:ext>
            </a:extLst>
          </p:cNvPr>
          <p:cNvSpPr txBox="1"/>
          <p:nvPr/>
        </p:nvSpPr>
        <p:spPr>
          <a:xfrm>
            <a:off x="2345266" y="4859867"/>
            <a:ext cx="3750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uk-UA" dirty="0">
                <a:solidFill>
                  <a:srgbClr val="0E0E0E"/>
                </a:solidFill>
                <a:effectLst/>
                <a:latin typeface=".SF NS"/>
              </a:rPr>
              <a:t>Це команда, яка використовується для ініціалізації репозиторію.</a:t>
            </a:r>
          </a:p>
        </p:txBody>
      </p:sp>
    </p:spTree>
    <p:extLst>
      <p:ext uri="{BB962C8B-B14F-4D97-AF65-F5344CB8AC3E}">
        <p14:creationId xmlns:p14="http://schemas.microsoft.com/office/powerpoint/2010/main" val="112471177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195</TotalTime>
  <Words>656</Words>
  <Application>Microsoft Macintosh PowerPoint</Application>
  <PresentationFormat>Widescreen</PresentationFormat>
  <Paragraphs>113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.SF NS</vt:lpstr>
      <vt:lpstr>Arial</vt:lpstr>
      <vt:lpstr>Courier</vt:lpstr>
      <vt:lpstr>Gill Sans MT</vt:lpstr>
      <vt:lpstr>Helvetica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Sonar</dc:creator>
  <cp:lastModifiedBy>denishchuk_o</cp:lastModifiedBy>
  <cp:revision>43</cp:revision>
  <dcterms:created xsi:type="dcterms:W3CDTF">2021-09-05T10:21:13Z</dcterms:created>
  <dcterms:modified xsi:type="dcterms:W3CDTF">2024-10-13T18:22:32Z</dcterms:modified>
</cp:coreProperties>
</file>