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0" r:id="rId14"/>
    <p:sldId id="269" r:id="rId15"/>
    <p:sldId id="281" r:id="rId16"/>
    <p:sldId id="282" r:id="rId17"/>
    <p:sldId id="27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84" d="100"/>
          <a:sy n="84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6228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i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t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ing…"/>
          <p:cNvSpPr txBox="1">
            <a:spLocks noGrp="1"/>
          </p:cNvSpPr>
          <p:nvPr>
            <p:ph type="ctrTitle"/>
          </p:nvPr>
        </p:nvSpPr>
        <p:spPr>
          <a:xfrm>
            <a:off x="1117600" y="5287433"/>
            <a:ext cx="10464800" cy="330200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ts val="10800"/>
              </a:lnSpc>
              <a:defRPr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Introducing</a:t>
            </a:r>
          </a:p>
          <a:p>
            <a:pPr algn="l">
              <a:lnSpc>
                <a:spcPts val="10800"/>
              </a:lnSpc>
              <a:defRPr sz="124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CSS Grid</a:t>
            </a:r>
          </a:p>
        </p:txBody>
      </p:sp>
      <p:sp>
        <p:nvSpPr>
          <p:cNvPr id="120" name="Jason Yingling (@jason_yingling)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8293100"/>
            <a:ext cx="10464800" cy="1130300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929292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IT STEP – 8</a:t>
            </a:r>
          </a:p>
          <a:p>
            <a:r>
              <a:rPr lang="en-US" dirty="0"/>
              <a:t>O.DEN</a:t>
            </a:r>
            <a:endParaRPr dirty="0"/>
          </a:p>
        </p:txBody>
      </p:sp>
      <p:sp>
        <p:nvSpPr>
          <p:cNvPr id="121" name="Rectangle"/>
          <p:cNvSpPr/>
          <p:nvPr/>
        </p:nvSpPr>
        <p:spPr>
          <a:xfrm>
            <a:off x="111760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9" name="grid Template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Template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</a:t>
            </a:r>
          </a:p>
        </p:txBody>
      </p:sp>
      <p:sp>
        <p:nvSpPr>
          <p:cNvPr id="170" name="Defines the height of the grid row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Defines the height of the grid rows.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grid-template-rows: [row1-start] 224px [row2-start] 224px [end];</a:t>
            </a:r>
          </a:p>
        </p:txBody>
      </p:sp>
      <p:pic>
        <p:nvPicPr>
          <p:cNvPr id="171" name="Grid Template Rows.png" descr="Grid Template Row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4" name="grid column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column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75" name="Define the size of the grid lines between column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Define the size of the grid lines between columns.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grid-column-gap: 30px;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КОЛОНКИ</a:t>
            </a:r>
            <a:endParaRPr dirty="0"/>
          </a:p>
        </p:txBody>
      </p:sp>
      <p:sp>
        <p:nvSpPr>
          <p:cNvPr id="179" name="Defines the size of the grid lines between rows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2 колонки по 100</a:t>
            </a:r>
            <a:r>
              <a:rPr lang="en-US" dirty="0" err="1"/>
              <a:t>px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53B66-FA1C-AD05-20FC-AF0342C0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7088915"/>
            <a:ext cx="6705600" cy="214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A04F0-431F-D28D-8E00-6127E0B2A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750329"/>
            <a:ext cx="6223000" cy="2108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A0C6-AB72-BFAB-0DC6-8D710CC2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241E408C-C0AB-C0A3-8A4C-55192164A4E6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B4CF0944-42F7-2E74-8603-1F6EBCFF2B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FRACTION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9E6B685A-D2E6-3305-56CD-C37AACD18D29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В 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CSS Grid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одиниця виміру </a:t>
            </a:r>
            <a:r>
              <a:rPr lang="en-GB" b="0" dirty="0" err="1">
                <a:solidFill>
                  <a:srgbClr val="0E0E0E"/>
                </a:solidFill>
                <a:effectLst/>
                <a:latin typeface=".AppleSystemUIFontMonospaced"/>
              </a:rPr>
              <a:t>fr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 (fraction)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використовується для позначення частини вільного простору, що залишився, у контейнері. Це означає, що ти можеш використовувати </a:t>
            </a:r>
            <a:r>
              <a:rPr lang="en-GB" b="0" dirty="0" err="1">
                <a:solidFill>
                  <a:srgbClr val="0E0E0E"/>
                </a:solidFill>
                <a:effectLst/>
                <a:latin typeface=".AppleSystemUIFontMonospaced"/>
              </a:rPr>
              <a:t>fr</a:t>
            </a:r>
            <a:r>
              <a:rPr lang="en-GB" b="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uk-UA" b="0" dirty="0">
                <a:solidFill>
                  <a:srgbClr val="0E0E0E"/>
                </a:solidFill>
                <a:effectLst/>
                <a:latin typeface=".SF NS"/>
              </a:rPr>
              <a:t>для створення колонок або рядків, які займають пропорційний простір залежно від доступної ширини або висоти.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C6E6A-60C8-C02C-D275-B6B24B20F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00" y="5111903"/>
            <a:ext cx="6223000" cy="15076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F0E1410-C1B8-0DC8-378F-072898A1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920" y="6714194"/>
            <a:ext cx="6688720" cy="252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4630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83" name="Shorthand for row and column gap.…"/>
          <p:cNvSpPr txBox="1"/>
          <p:nvPr/>
        </p:nvSpPr>
        <p:spPr>
          <a:xfrm>
            <a:off x="927100" y="2586566"/>
            <a:ext cx="8340593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Shorthand for row and column gap.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grid-gap: &lt;grid-row-gap&gt; &lt;grid-column-gap&gt;;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grid-gap: 40px 30px;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Note: The gap is only between</a:t>
            </a:r>
          </a:p>
          <a:p>
            <a:pPr algn="l">
              <a:lnSpc>
                <a:spcPct val="150000"/>
              </a:lnSpc>
              <a:defRPr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columns and rows. Not outside.</a:t>
            </a:r>
          </a:p>
        </p:txBody>
      </p:sp>
      <p:pic>
        <p:nvPicPr>
          <p:cNvPr id="184" name="Grid Gap.png" descr="Grid Gap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7EA4-E649-3791-E7DC-89A1077F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DBB8ABF8-551F-0094-CB81-75992D73A43A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B584A8BE-0635-AE5A-41A6-9778997F20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FRACTION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B45C1CD2-8557-2486-E1C1-28C55C9684E0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Times"/>
              </a:rPr>
              <a:t>Як колонки ділять простір між собою</a:t>
            </a:r>
            <a:r>
              <a:rPr lang="en-US" b="0" dirty="0">
                <a:latin typeface="Times"/>
              </a:rPr>
              <a:t> </a:t>
            </a:r>
            <a:endParaRPr lang="uk-UA" b="1" i="0" dirty="0">
              <a:solidFill>
                <a:srgbClr val="000000"/>
              </a:solidFill>
              <a:effectLst/>
              <a:latin typeface="Time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CCE33-4830-184A-31EA-E2CD184A3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417" y="6126824"/>
            <a:ext cx="6335866" cy="28984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B4D07F-E6FF-2388-81A2-CF595BA6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53" y="4050573"/>
            <a:ext cx="6083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34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FF2EF-7339-4BC1-D7CF-CCD61410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E45BC80B-5ADC-771C-7868-FCF7AB5578D0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uk-UA" b="0" dirty="0" err="1">
                <a:solidFill>
                  <a:srgbClr val="0E0E0E"/>
                </a:solidFill>
                <a:latin typeface=".SF NS"/>
              </a:rPr>
              <a:t>Відс</a:t>
            </a:r>
            <a:endParaRPr dirty="0"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AA6C33E8-C595-CF57-8B88-CB1A06FF75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EXAMPLES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GAP</a:t>
            </a:r>
            <a:endParaRPr dirty="0"/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01599E63-6643-5255-08DD-632A613F0944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endParaRPr lang="uk-UA" b="0" dirty="0">
              <a:solidFill>
                <a:srgbClr val="0E0E0E"/>
              </a:solidFill>
              <a:effectLst/>
              <a:latin typeface=".SF 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FEFDE-F5A9-9730-96E5-E3D189BBE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0" y="5489906"/>
            <a:ext cx="6731000" cy="3390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0D5F4-38E3-A108-ADBE-4B412218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40" y="3195648"/>
            <a:ext cx="4744720" cy="458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965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997AC-4115-A3EB-2456-8FFC5E8F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>
            <a:extLst>
              <a:ext uri="{FF2B5EF4-FFF2-40B4-BE49-F238E27FC236}">
                <a16:creationId xmlns:a16="http://schemas.microsoft.com/office/drawing/2014/main" id="{312E9179-6D7D-F2D6-B019-69E33B02CAC7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grid Row…">
            <a:extLst>
              <a:ext uri="{FF2B5EF4-FFF2-40B4-BE49-F238E27FC236}">
                <a16:creationId xmlns:a16="http://schemas.microsoft.com/office/drawing/2014/main" id="{57BEA3B7-C382-9F3F-9EDB-CE575B05B9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Row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gap</a:t>
            </a:r>
          </a:p>
        </p:txBody>
      </p:sp>
      <p:sp>
        <p:nvSpPr>
          <p:cNvPr id="179" name="Defines the size of the grid lines between rows.…">
            <a:extLst>
              <a:ext uri="{FF2B5EF4-FFF2-40B4-BE49-F238E27FC236}">
                <a16:creationId xmlns:a16="http://schemas.microsoft.com/office/drawing/2014/main" id="{5FC23C48-603E-35F3-7F50-C55F9F5479C4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Defines the size of the grid lines between rows.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grid-row-gap: 40px;</a:t>
            </a:r>
          </a:p>
        </p:txBody>
      </p:sp>
    </p:spTree>
    <p:extLst>
      <p:ext uri="{BB962C8B-B14F-4D97-AF65-F5344CB8AC3E}">
        <p14:creationId xmlns:p14="http://schemas.microsoft.com/office/powerpoint/2010/main" val="40077392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template Area</a:t>
            </a:r>
          </a:p>
        </p:txBody>
      </p:sp>
      <p:sp>
        <p:nvSpPr>
          <p:cNvPr id="188" name="Allows you to name sections of the grid.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Allows you to name sections of the grid.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grid-template-columns: 100px auto 200px;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grid-template-rows: [row1-start] 224px [row2-start] 224px [end];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grid-template-areas: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  "header header header"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  "content content sidebar";</a:t>
            </a:r>
          </a:p>
        </p:txBody>
      </p:sp>
      <p:pic>
        <p:nvPicPr>
          <p:cNvPr id="189" name="Grid Template Areas.png" descr="Grid Template Are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2" name="fractional (fr)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fractional (fr)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units</a:t>
            </a:r>
          </a:p>
        </p:txBody>
      </p:sp>
      <p:sp>
        <p:nvSpPr>
          <p:cNvPr id="193" name="Grid comes with the fr unit. Which uses up a fraction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 comes with the </a:t>
            </a:r>
            <a:r>
              <a:rPr dirty="0" err="1"/>
              <a:t>fr</a:t>
            </a:r>
            <a:r>
              <a:rPr dirty="0"/>
              <a:t> unit. Which uses up a fraction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of the remaining free space in the grid.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dirty="0"/>
              <a:t>grid-template-columns: 1fr 50px 1fr 1fr;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What Is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What Is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CSS Grid</a:t>
            </a:r>
          </a:p>
        </p:txBody>
      </p:sp>
      <p:sp>
        <p:nvSpPr>
          <p:cNvPr id="125" name="CSS Grid is a 2 dimensional layout system that can handle both columns and row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GB" dirty="0"/>
              <a:t>CSS Grid is a 2 dimensional layout system that can handle both columns and rows.</a:t>
            </a:r>
          </a:p>
        </p:txBody>
      </p:sp>
      <p:pic>
        <p:nvPicPr>
          <p:cNvPr id="126" name="CSS Grid.png" descr="CSS Gri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repeat()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repeat()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notation</a:t>
            </a:r>
          </a:p>
        </p:txBody>
      </p:sp>
      <p:sp>
        <p:nvSpPr>
          <p:cNvPr id="197" name="Allows you to easily repeat settings.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Allows you to easily repeat settings.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grid-template-columns: repeat(12, 1fr);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0" name="grid column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column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start</a:t>
            </a:r>
          </a:p>
        </p:txBody>
      </p:sp>
      <p:sp>
        <p:nvSpPr>
          <p:cNvPr id="201" name="Grid Column Start / Grid Column End | Grid Column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 Column Start / Grid Column End | Grid Column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grid-column-start: 2;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grid-column-end: 4;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Shorthand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grid-column: 2 / 4;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grid row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row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start</a:t>
            </a:r>
          </a:p>
        </p:txBody>
      </p:sp>
      <p:sp>
        <p:nvSpPr>
          <p:cNvPr id="205" name="Grid Row Start / Grid Row End | Grid Row…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 Row Start / Grid Row End | Grid Row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grid-row-start: 1;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grid-row-end: 2; 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Shorthand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grid-row: 1 / 2;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8" name="Placing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Placing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items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33" y="2643716"/>
            <a:ext cx="4230557" cy="504167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Grid Item Placement.png" descr="Grid Item Placemen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213" name="building-layout-css.png" descr="building-layout-c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66" y="4082488"/>
            <a:ext cx="4416107" cy="5710129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building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building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a layout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02" y="2598439"/>
            <a:ext cx="3071602" cy="15767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Layout.png" descr="Layout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ctangle"/>
          <p:cNvSpPr/>
          <p:nvPr/>
        </p:nvSpPr>
        <p:spPr>
          <a:xfrm>
            <a:off x="3910607" y="2601544"/>
            <a:ext cx="1465727" cy="1576756"/>
          </a:xfrm>
          <a:prstGeom prst="rect">
            <a:avLst/>
          </a:prstGeom>
          <a:solidFill>
            <a:srgbClr val="282C3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Grid auto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auto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 &amp; columns</a:t>
            </a:r>
          </a:p>
        </p:txBody>
      </p:sp>
      <p:sp>
        <p:nvSpPr>
          <p:cNvPr id="221" name="Set row or column sizes for those not explicitly set.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Set row or column sizes for those not explicitly set.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8" y="3398539"/>
            <a:ext cx="5515664" cy="4885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Grid Auto Columns Not Set.png" descr="Grid Auto Columns Not Se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6" name="Grid auto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auto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rows &amp; columns</a:t>
            </a:r>
          </a:p>
        </p:txBody>
      </p:sp>
      <p:sp>
        <p:nvSpPr>
          <p:cNvPr id="227" name="Set row or column sizes for those not explicitly set."/>
          <p:cNvSpPr txBox="1"/>
          <p:nvPr/>
        </p:nvSpPr>
        <p:spPr>
          <a:xfrm>
            <a:off x="927100" y="2586566"/>
            <a:ext cx="10789709" cy="5120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Set row or column sizes for those not explicitly set.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384550"/>
            <a:ext cx="5515664" cy="5120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Grid Auto Columns Set.png" descr="Grid Auto Columns Set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026778" y="4612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Container</a:t>
            </a:r>
          </a:p>
        </p:txBody>
      </p:sp>
      <p:sp>
        <p:nvSpPr>
          <p:cNvPr id="135" name="The grid container is the parent of all grid items. It is declared with the display: grid; rule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The grid container is the parent of all grid items. It is declared with the display: grid; rule.</a:t>
            </a:r>
          </a:p>
        </p:txBody>
      </p:sp>
      <p:pic>
        <p:nvPicPr>
          <p:cNvPr id="1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52" y="6253784"/>
            <a:ext cx="5601163" cy="24614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Item</a:t>
            </a:r>
          </a:p>
        </p:txBody>
      </p:sp>
      <p:sp>
        <p:nvSpPr>
          <p:cNvPr id="140" name="The items that are direct children of the grid container. These are the elements that will be placed on the grid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The items that are direct children of the grid container. These are the elements that will be placed on the grid.</a:t>
            </a:r>
          </a:p>
        </p:txBody>
      </p:sp>
      <p:pic>
        <p:nvPicPr>
          <p:cNvPr id="14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18" y="5744431"/>
            <a:ext cx="6035732" cy="297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Lines</a:t>
            </a:r>
          </a:p>
        </p:txBody>
      </p:sp>
      <p:sp>
        <p:nvSpPr>
          <p:cNvPr id="145" name="The lines that divide the columns and rows of the grid. These are numbered starting with 1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The lines that divide the columns and rows of the grid. These are numbered starting with 1.</a:t>
            </a:r>
          </a:p>
        </p:txBody>
      </p:sp>
      <p:pic>
        <p:nvPicPr>
          <p:cNvPr id="146" name="Grid Line.png" descr="Grid 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Track</a:t>
            </a:r>
          </a:p>
        </p:txBody>
      </p:sp>
      <p:sp>
        <p:nvSpPr>
          <p:cNvPr id="150" name="The space between 2 adjacent grid lines. Essentially your columns and row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dirty="0"/>
              <a:t>The space between 2 adjacent grid lines. Essentially your columns and rows.</a:t>
            </a:r>
          </a:p>
        </p:txBody>
      </p:sp>
      <p:pic>
        <p:nvPicPr>
          <p:cNvPr id="151" name="Grid Track.png" descr="Grid Track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Cell</a:t>
            </a:r>
          </a:p>
        </p:txBody>
      </p:sp>
      <p:sp>
        <p:nvSpPr>
          <p:cNvPr id="155" name="The space between 2 adjacent grid column lines and 2 adjacent grid row line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The space between 2 adjacent grid column lines and 2 adjacent grid row lines.</a:t>
            </a:r>
          </a:p>
        </p:txBody>
      </p:sp>
      <p:pic>
        <p:nvPicPr>
          <p:cNvPr id="156" name="Grid Cell.png" descr="Grid Cell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9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Area</a:t>
            </a:r>
          </a:p>
        </p:txBody>
      </p:sp>
      <p:sp>
        <p:nvSpPr>
          <p:cNvPr id="160" name="The space between any 4 grid lines. It can cover any number of rows and column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The space between any 4 grid lines. It can cover any number of rows and columns.</a:t>
            </a:r>
          </a:p>
        </p:txBody>
      </p:sp>
      <p:pic>
        <p:nvPicPr>
          <p:cNvPr id="161" name="Grid Area.png" descr="Grid Area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4" name="grid Template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grid Template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t>Columns</a:t>
            </a:r>
          </a:p>
        </p:txBody>
      </p:sp>
      <p:sp>
        <p:nvSpPr>
          <p:cNvPr id="165" name="Defines the width of the columns in the grid.…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Defines the width of the columns in the grid.</a:t>
            </a:r>
          </a:p>
          <a:p>
            <a:pPr algn="l">
              <a:lnSpc>
                <a:spcPct val="150000"/>
              </a:lnSpc>
              <a:spcBef>
                <a:spcPts val="1600"/>
              </a:spcBef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grid-template-columns: 100px auto 200px;</a:t>
            </a:r>
          </a:p>
        </p:txBody>
      </p:sp>
      <p:pic>
        <p:nvPicPr>
          <p:cNvPr id="166" name="Grid Template Columns.png" descr="Grid Template Column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6778" y="4358427"/>
            <a:ext cx="6470022" cy="43707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523</Words>
  <Application>Microsoft Macintosh PowerPoint</Application>
  <PresentationFormat>Custom</PresentationFormat>
  <Paragraphs>101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.AppleSystemUIFontMonospaced</vt:lpstr>
      <vt:lpstr>.SF NS</vt:lpstr>
      <vt:lpstr>Helvetica Light</vt:lpstr>
      <vt:lpstr>Helvetica Neue</vt:lpstr>
      <vt:lpstr>Helvetica Neue Light</vt:lpstr>
      <vt:lpstr>Helvetica Neue Medium</vt:lpstr>
      <vt:lpstr>Helvetica Neue Thin</vt:lpstr>
      <vt:lpstr>Times</vt:lpstr>
      <vt:lpstr>White</vt:lpstr>
      <vt:lpstr>Introducing CSS Grid</vt:lpstr>
      <vt:lpstr>What Is CSS Grid</vt:lpstr>
      <vt:lpstr>Grid Container</vt:lpstr>
      <vt:lpstr>Grid Item</vt:lpstr>
      <vt:lpstr>Grid Lines</vt:lpstr>
      <vt:lpstr>Grid Track</vt:lpstr>
      <vt:lpstr>Grid Cell</vt:lpstr>
      <vt:lpstr>Grid Area</vt:lpstr>
      <vt:lpstr>grid Template Columns</vt:lpstr>
      <vt:lpstr>grid Template rows</vt:lpstr>
      <vt:lpstr>grid column gap</vt:lpstr>
      <vt:lpstr>EXAMPLES КОЛОНКИ</vt:lpstr>
      <vt:lpstr>EXAMPLES FRACTION</vt:lpstr>
      <vt:lpstr>grid gap</vt:lpstr>
      <vt:lpstr>EXAMPLES FRACTION</vt:lpstr>
      <vt:lpstr>EXAMPLES GAP</vt:lpstr>
      <vt:lpstr>grid Row gap</vt:lpstr>
      <vt:lpstr>grid template Area</vt:lpstr>
      <vt:lpstr>fractional (fr) units</vt:lpstr>
      <vt:lpstr>repeat() notation</vt:lpstr>
      <vt:lpstr>grid column start</vt:lpstr>
      <vt:lpstr>grid row start</vt:lpstr>
      <vt:lpstr>Placing grid items</vt:lpstr>
      <vt:lpstr>building a layout</vt:lpstr>
      <vt:lpstr>Grid auto rows &amp; columns</vt:lpstr>
      <vt:lpstr>Grid auto rows &amp; 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denishchuk_o</cp:lastModifiedBy>
  <cp:revision>2</cp:revision>
  <dcterms:modified xsi:type="dcterms:W3CDTF">2024-10-08T15:04:01Z</dcterms:modified>
</cp:coreProperties>
</file>