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9" r:id="rId4"/>
    <p:sldId id="279" r:id="rId5"/>
    <p:sldId id="280" r:id="rId6"/>
    <p:sldId id="281" r:id="rId7"/>
    <p:sldId id="282" r:id="rId8"/>
    <p:sldId id="283" r:id="rId9"/>
    <p:sldId id="276" r:id="rId10"/>
    <p:sldId id="284" r:id="rId11"/>
    <p:sldId id="285" r:id="rId12"/>
    <p:sldId id="286" r:id="rId13"/>
    <p:sldId id="287" r:id="rId14"/>
    <p:sldId id="288" r:id="rId15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4"/>
    <p:restoredTop sz="94607"/>
  </p:normalViewPr>
  <p:slideViewPr>
    <p:cSldViewPr snapToGrid="0">
      <p:cViewPr varScale="1">
        <p:scale>
          <a:sx n="104" d="100"/>
          <a:sy n="104" d="100"/>
        </p:scale>
        <p:origin x="1160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6622869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A" dirty="0"/>
          </a:p>
        </p:txBody>
      </p:sp>
    </p:spTree>
    <p:extLst>
      <p:ext uri="{BB962C8B-B14F-4D97-AF65-F5344CB8AC3E}">
        <p14:creationId xmlns:p14="http://schemas.microsoft.com/office/powerpoint/2010/main" val="41277770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&amp;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Tex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1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419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latin typeface="Helvetica Neue Thin"/>
                <a:ea typeface="Helvetica Neue Thin"/>
                <a:cs typeface="Helvetica Neue Thin"/>
                <a:sym typeface="Helvetica Neue Thin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Type a quote here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67112"/>
            <a:ext cx="10464800" cy="609776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400">
                <a:latin typeface="+mn-lt"/>
                <a:ea typeface="+mn-ea"/>
                <a:cs typeface="+mn-cs"/>
                <a:sym typeface="Helvetica Neue Medium"/>
              </a:defRPr>
            </a:lvl1pPr>
          </a:lstStyle>
          <a:p>
            <a:r>
              <a:t>“Type a quote here.” </a:t>
            </a:r>
          </a:p>
        </p:txBody>
      </p:sp>
      <p:sp>
        <p:nvSpPr>
          <p:cNvPr id="9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Image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Horizont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Image"/>
          <p:cNvSpPr>
            <a:spLocks noGrp="1"/>
          </p:cNvSpPr>
          <p:nvPr>
            <p:ph type="pic" idx="13"/>
          </p:nvPr>
        </p:nvSpPr>
        <p:spPr>
          <a:xfrm>
            <a:off x="1625600" y="673100"/>
            <a:ext cx="9753600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Cen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Image"/>
          <p:cNvSpPr>
            <a:spLocks noGrp="1"/>
          </p:cNvSpPr>
          <p:nvPr>
            <p:ph type="pic" sz="half" idx="13"/>
          </p:nvPr>
        </p:nvSpPr>
        <p:spPr>
          <a:xfrm>
            <a:off x="6718300" y="635000"/>
            <a:ext cx="5334000" cy="8216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700"/>
            </a:lvl1pPr>
            <a:lvl2pPr marL="0" indent="228600" algn="ctr">
              <a:spcBef>
                <a:spcPts val="0"/>
              </a:spcBef>
              <a:buSzTx/>
              <a:buNone/>
              <a:defRPr sz="3700"/>
            </a:lvl2pPr>
            <a:lvl3pPr marL="0" indent="457200" algn="ctr">
              <a:spcBef>
                <a:spcPts val="0"/>
              </a:spcBef>
              <a:buSzTx/>
              <a:buNone/>
              <a:defRPr sz="3700"/>
            </a:lvl3pPr>
            <a:lvl4pPr marL="0" indent="685800" algn="ctr">
              <a:spcBef>
                <a:spcPts val="0"/>
              </a:spcBef>
              <a:buSzTx/>
              <a:buNone/>
              <a:defRPr sz="3700"/>
            </a:lvl4pPr>
            <a:lvl5pPr marL="0" indent="914400" algn="ctr">
              <a:spcBef>
                <a:spcPts val="0"/>
              </a:spcBef>
              <a:buSzTx/>
              <a:buNone/>
              <a:defRPr sz="37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57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42900"/>
          </a:xfrm>
          <a:prstGeom prst="rect">
            <a:avLst/>
          </a:prstGeom>
        </p:spPr>
        <p:txBody>
          <a:bodyPr/>
          <a:lstStyle>
            <a:lvl1pPr>
              <a:defRPr>
                <a:latin typeface="Helvetica Light"/>
                <a:ea typeface="Helvetica Light"/>
                <a:cs typeface="Helvetica Light"/>
                <a:sym typeface="Helvetica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Image"/>
          <p:cNvSpPr>
            <a:spLocks noGrp="1"/>
          </p:cNvSpPr>
          <p:nvPr>
            <p:ph type="pic" sz="quarter" idx="13"/>
          </p:nvPr>
        </p:nvSpPr>
        <p:spPr>
          <a:xfrm>
            <a:off x="6718300" y="50927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Image"/>
          <p:cNvSpPr>
            <a:spLocks noGrp="1"/>
          </p:cNvSpPr>
          <p:nvPr>
            <p:ph type="pic" sz="quarter" idx="14"/>
          </p:nvPr>
        </p:nvSpPr>
        <p:spPr>
          <a:xfrm>
            <a:off x="6718300" y="889000"/>
            <a:ext cx="5334000" cy="3771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Image"/>
          <p:cNvSpPr>
            <a:spLocks noGrp="1"/>
          </p:cNvSpPr>
          <p:nvPr>
            <p:ph type="pic" sz="half" idx="15"/>
          </p:nvPr>
        </p:nvSpPr>
        <p:spPr>
          <a:xfrm>
            <a:off x="952500" y="889000"/>
            <a:ext cx="5334000" cy="7975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6328884" y="9296400"/>
            <a:ext cx="340259" cy="324306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Helvetica Neue Light"/>
                <a:ea typeface="Helvetica Neue Light"/>
                <a:cs typeface="Helvetica Neue Light"/>
                <a:sym typeface="Helvetica Neue Light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000000"/>
          </a:solidFill>
          <a:uFillTx/>
          <a:latin typeface="+mn-lt"/>
          <a:ea typeface="+mn-ea"/>
          <a:cs typeface="+mn-cs"/>
          <a:sym typeface="Helvetica Neue Medium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Helvetica Neue"/>
          <a:ea typeface="Helvetica Neue"/>
          <a:cs typeface="Helvetica Neue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Helvetica Neue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Introducing…"/>
          <p:cNvSpPr txBox="1">
            <a:spLocks noGrp="1"/>
          </p:cNvSpPr>
          <p:nvPr>
            <p:ph type="ctrTitle"/>
          </p:nvPr>
        </p:nvSpPr>
        <p:spPr>
          <a:xfrm>
            <a:off x="1117600" y="5287433"/>
            <a:ext cx="10464800" cy="3302001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pPr algn="l">
              <a:lnSpc>
                <a:spcPts val="10800"/>
              </a:lnSpc>
              <a:defRPr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Introducing</a:t>
            </a:r>
          </a:p>
          <a:p>
            <a:pPr algn="l">
              <a:lnSpc>
                <a:spcPts val="10800"/>
              </a:lnSpc>
              <a:defRPr sz="124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GB" dirty="0"/>
              <a:t>CSS position</a:t>
            </a:r>
          </a:p>
        </p:txBody>
      </p:sp>
      <p:sp>
        <p:nvSpPr>
          <p:cNvPr id="120" name="Jason Yingling (@jason_yingling)"/>
          <p:cNvSpPr txBox="1">
            <a:spLocks noGrp="1"/>
          </p:cNvSpPr>
          <p:nvPr>
            <p:ph type="subTitle" sz="quarter" idx="1"/>
          </p:nvPr>
        </p:nvSpPr>
        <p:spPr>
          <a:xfrm>
            <a:off x="1117600" y="8293100"/>
            <a:ext cx="10464800" cy="1130300"/>
          </a:xfrm>
          <a:prstGeom prst="rect">
            <a:avLst/>
          </a:prstGeom>
        </p:spPr>
        <p:txBody>
          <a:bodyPr/>
          <a:lstStyle>
            <a:lvl1pPr algn="l">
              <a:defRPr sz="2600">
                <a:solidFill>
                  <a:srgbClr val="929292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US" dirty="0"/>
              <a:t>IT STEP – 8</a:t>
            </a:r>
          </a:p>
          <a:p>
            <a:r>
              <a:rPr lang="en-US" dirty="0"/>
              <a:t>O.DEN</a:t>
            </a:r>
            <a:endParaRPr dirty="0"/>
          </a:p>
        </p:txBody>
      </p:sp>
      <p:sp>
        <p:nvSpPr>
          <p:cNvPr id="121" name="Rectangle"/>
          <p:cNvSpPr/>
          <p:nvPr/>
        </p:nvSpPr>
        <p:spPr>
          <a:xfrm>
            <a:off x="949960" y="706569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49AD1-0D94-0B75-9E47-1187D5338B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">
            <a:extLst>
              <a:ext uri="{FF2B5EF4-FFF2-40B4-BE49-F238E27FC236}">
                <a16:creationId xmlns:a16="http://schemas.microsoft.com/office/drawing/2014/main" id="{2E728F52-0011-6460-1521-3E1AC3A18B45}"/>
              </a:ext>
            </a:extLst>
          </p:cNvPr>
          <p:cNvSpPr/>
          <p:nvPr/>
        </p:nvSpPr>
        <p:spPr>
          <a:xfrm>
            <a:off x="479160" y="518384"/>
            <a:ext cx="11951737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marL="457200" indent="-457200" algn="l">
              <a:spcBef>
                <a:spcPts val="900"/>
              </a:spcBef>
              <a:buFont typeface="+mj-lt"/>
              <a:buAutoNum type="arabicPeriod"/>
            </a:pPr>
            <a:r>
              <a:rPr lang="uk-UA" dirty="0">
                <a:solidFill>
                  <a:srgbClr val="0E0E0E"/>
                </a:solidFill>
                <a:effectLst/>
                <a:latin typeface=".AppleSystemUIFontMonospaced"/>
              </a:rPr>
              <a:t>	</a:t>
            </a:r>
            <a:r>
              <a:rPr lang="uk-UA" sz="4400" b="0" dirty="0">
                <a:solidFill>
                  <a:srgbClr val="0E0E0E"/>
                </a:solidFill>
                <a:effectLst/>
                <a:latin typeface=".AppleSystemUIFontMonospaced"/>
              </a:rPr>
              <a:t>Використовуйте </a:t>
            </a:r>
            <a:r>
              <a:rPr lang="en-GB" sz="4400" dirty="0">
                <a:solidFill>
                  <a:srgbClr val="0E0E0E"/>
                </a:solidFill>
                <a:effectLst/>
                <a:latin typeface=".AppleSystemUIFontMonospaced"/>
              </a:rPr>
              <a:t>relative</a:t>
            </a:r>
            <a:r>
              <a:rPr lang="en-GB" sz="4400" b="0" dirty="0">
                <a:solidFill>
                  <a:srgbClr val="0E0E0E"/>
                </a:solidFill>
                <a:effectLst/>
                <a:latin typeface=".AppleSystemUIFontMonospaced"/>
              </a:rPr>
              <a:t> </a:t>
            </a:r>
            <a:r>
              <a:rPr lang="uk-UA" sz="4400" b="0" dirty="0">
                <a:solidFill>
                  <a:srgbClr val="0E0E0E"/>
                </a:solidFill>
                <a:effectLst/>
                <a:latin typeface=".AppleSystemUIFontMonospaced"/>
              </a:rPr>
              <a:t>для створення бази для дочірніх елементів із </a:t>
            </a:r>
            <a:r>
              <a:rPr lang="en-GB" sz="4400" dirty="0">
                <a:solidFill>
                  <a:srgbClr val="0E0E0E"/>
                </a:solidFill>
                <a:effectLst/>
                <a:latin typeface=".AppleSystemUIFontMonospaced"/>
              </a:rPr>
              <a:t>absolute</a:t>
            </a:r>
            <a:r>
              <a:rPr lang="en-GB" sz="4400" b="0" dirty="0">
                <a:solidFill>
                  <a:srgbClr val="0E0E0E"/>
                </a:solidFill>
                <a:effectLst/>
                <a:latin typeface=".AppleSystemUIFontMonospaced"/>
              </a:rPr>
              <a:t>.</a:t>
            </a:r>
          </a:p>
          <a:p>
            <a:pPr marL="457200" indent="-457200" algn="l">
              <a:spcBef>
                <a:spcPts val="900"/>
              </a:spcBef>
              <a:buFont typeface="+mj-lt"/>
              <a:buAutoNum type="arabicPeriod"/>
            </a:pPr>
            <a:r>
              <a:rPr lang="en-GB" sz="4400" b="0" dirty="0">
                <a:solidFill>
                  <a:srgbClr val="0E0E0E"/>
                </a:solidFill>
                <a:effectLst/>
                <a:latin typeface=".AppleSystemUIFontMonospaced"/>
              </a:rPr>
              <a:t>	</a:t>
            </a:r>
            <a:r>
              <a:rPr lang="en-GB" sz="4400" dirty="0">
                <a:solidFill>
                  <a:srgbClr val="0E0E0E"/>
                </a:solidFill>
                <a:effectLst/>
                <a:latin typeface=".AppleSystemUIFontMonospaced"/>
              </a:rPr>
              <a:t>fixed</a:t>
            </a:r>
            <a:r>
              <a:rPr lang="en-GB" sz="4400" b="0" dirty="0">
                <a:solidFill>
                  <a:srgbClr val="0E0E0E"/>
                </a:solidFill>
                <a:effectLst/>
                <a:latin typeface=".AppleSystemUIFontMonospaced"/>
              </a:rPr>
              <a:t> </a:t>
            </a:r>
            <a:r>
              <a:rPr lang="uk-UA" sz="4400" b="0" dirty="0">
                <a:solidFill>
                  <a:srgbClr val="0E0E0E"/>
                </a:solidFill>
                <a:effectLst/>
                <a:latin typeface=".AppleSystemUIFontMonospaced"/>
              </a:rPr>
              <a:t>корисний для меню, кнопок, заголовків.</a:t>
            </a:r>
          </a:p>
          <a:p>
            <a:pPr marL="457200" indent="-457200" algn="l">
              <a:spcBef>
                <a:spcPts val="900"/>
              </a:spcBef>
              <a:buFont typeface="+mj-lt"/>
              <a:buAutoNum type="arabicPeriod"/>
            </a:pPr>
            <a:r>
              <a:rPr lang="uk-UA" sz="4400" b="0" dirty="0">
                <a:solidFill>
                  <a:srgbClr val="0E0E0E"/>
                </a:solidFill>
                <a:effectLst/>
                <a:latin typeface=".AppleSystemUIFontMonospaced"/>
              </a:rPr>
              <a:t>	</a:t>
            </a:r>
            <a:r>
              <a:rPr lang="en-GB" sz="4400" dirty="0">
                <a:solidFill>
                  <a:srgbClr val="0E0E0E"/>
                </a:solidFill>
                <a:effectLst/>
                <a:latin typeface=".AppleSystemUIFontMonospaced"/>
              </a:rPr>
              <a:t>sticky</a:t>
            </a:r>
            <a:r>
              <a:rPr lang="en-GB" sz="4400" b="0" dirty="0">
                <a:solidFill>
                  <a:srgbClr val="0E0E0E"/>
                </a:solidFill>
                <a:effectLst/>
                <a:latin typeface=".AppleSystemUIFontMonospaced"/>
              </a:rPr>
              <a:t> </a:t>
            </a:r>
            <a:r>
              <a:rPr lang="uk-UA" sz="4400" b="0" dirty="0">
                <a:solidFill>
                  <a:srgbClr val="0E0E0E"/>
                </a:solidFill>
                <a:effectLst/>
                <a:latin typeface=".AppleSystemUIFontMonospaced"/>
              </a:rPr>
              <a:t>підходить для фіксації елементів під час прокручування сторінки.</a:t>
            </a:r>
            <a:endParaRPr lang="uk-UA" sz="4400" b="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214" name="building…">
            <a:extLst>
              <a:ext uri="{FF2B5EF4-FFF2-40B4-BE49-F238E27FC236}">
                <a16:creationId xmlns:a16="http://schemas.microsoft.com/office/drawing/2014/main" id="{B56F329F-DC28-9ADE-2191-4176F4384FC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Position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sz="5300" dirty="0"/>
              <a:t>Ключові поради</a:t>
            </a:r>
            <a:endParaRPr sz="5300" dirty="0"/>
          </a:p>
        </p:txBody>
      </p:sp>
    </p:spTree>
    <p:extLst>
      <p:ext uri="{BB962C8B-B14F-4D97-AF65-F5344CB8AC3E}">
        <p14:creationId xmlns:p14="http://schemas.microsoft.com/office/powerpoint/2010/main" val="326363487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25E6F5-644A-172C-9B0F-A282E0492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">
            <a:extLst>
              <a:ext uri="{FF2B5EF4-FFF2-40B4-BE49-F238E27FC236}">
                <a16:creationId xmlns:a16="http://schemas.microsoft.com/office/drawing/2014/main" id="{A585E795-136B-6692-314A-8714FC21A4DC}"/>
              </a:ext>
            </a:extLst>
          </p:cNvPr>
          <p:cNvSpPr/>
          <p:nvPr/>
        </p:nvSpPr>
        <p:spPr>
          <a:xfrm>
            <a:off x="479161" y="518384"/>
            <a:ext cx="6836040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spcBef>
                <a:spcPts val="900"/>
              </a:spcBef>
            </a:pPr>
            <a:endParaRPr lang="uk-UA" sz="4400" b="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214" name="building…">
            <a:extLst>
              <a:ext uri="{FF2B5EF4-FFF2-40B4-BE49-F238E27FC236}">
                <a16:creationId xmlns:a16="http://schemas.microsoft.com/office/drawing/2014/main" id="{BA8C73B1-B90F-CFD9-1482-49D320FF0E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BONUS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sz="5300" dirty="0"/>
              <a:t>ОДИНИЦІ ВИМІРУ</a:t>
            </a:r>
            <a:endParaRPr sz="53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F7FF773-9F23-DBB6-DF82-9DCD79C659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6" y="3019985"/>
            <a:ext cx="12305224" cy="49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32799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0039EA-5B8C-D73A-889D-3963A7C0A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">
            <a:extLst>
              <a:ext uri="{FF2B5EF4-FFF2-40B4-BE49-F238E27FC236}">
                <a16:creationId xmlns:a16="http://schemas.microsoft.com/office/drawing/2014/main" id="{CEA6BE5C-A3DD-5278-F11D-ECBF7304E630}"/>
              </a:ext>
            </a:extLst>
          </p:cNvPr>
          <p:cNvSpPr/>
          <p:nvPr/>
        </p:nvSpPr>
        <p:spPr>
          <a:xfrm>
            <a:off x="479161" y="518384"/>
            <a:ext cx="6836040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spcBef>
                <a:spcPts val="900"/>
              </a:spcBef>
            </a:pPr>
            <a:endParaRPr lang="uk-UA" sz="4400" b="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214" name="building…">
            <a:extLst>
              <a:ext uri="{FF2B5EF4-FFF2-40B4-BE49-F238E27FC236}">
                <a16:creationId xmlns:a16="http://schemas.microsoft.com/office/drawing/2014/main" id="{79B8928B-F029-FA7E-6419-E4E1F0E5D3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BONUS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sz="5300" dirty="0"/>
              <a:t>ОДИНИЦІ ВИМІРУ</a:t>
            </a:r>
            <a:endParaRPr sz="53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4E4D138-C893-7261-DA26-2A1B0AE8A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9576" y="3019985"/>
            <a:ext cx="12305224" cy="4937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726526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6BFFC-366E-829C-D680-3350125B7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">
            <a:extLst>
              <a:ext uri="{FF2B5EF4-FFF2-40B4-BE49-F238E27FC236}">
                <a16:creationId xmlns:a16="http://schemas.microsoft.com/office/drawing/2014/main" id="{E1904F7A-50F0-35E4-5EB0-559AFD1BE660}"/>
              </a:ext>
            </a:extLst>
          </p:cNvPr>
          <p:cNvSpPr/>
          <p:nvPr/>
        </p:nvSpPr>
        <p:spPr>
          <a:xfrm>
            <a:off x="479161" y="518384"/>
            <a:ext cx="6836040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spcBef>
                <a:spcPts val="900"/>
              </a:spcBef>
            </a:pPr>
            <a:endParaRPr lang="uk-UA" sz="4400" b="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214" name="building…">
            <a:extLst>
              <a:ext uri="{FF2B5EF4-FFF2-40B4-BE49-F238E27FC236}">
                <a16:creationId xmlns:a16="http://schemas.microsoft.com/office/drawing/2014/main" id="{B1AAE081-1AD5-75DC-EC4E-8DACA99542C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BONUS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sz="5300" dirty="0"/>
              <a:t>ОДИНИЦІ ВИМІРУ</a:t>
            </a:r>
            <a:endParaRPr sz="5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C301E55-353D-75C0-B122-F381EDFA4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100" y="3556132"/>
            <a:ext cx="12560690" cy="4797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0012392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4C64C-E6FF-FFF4-24E0-5920FBA3B7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">
            <a:extLst>
              <a:ext uri="{FF2B5EF4-FFF2-40B4-BE49-F238E27FC236}">
                <a16:creationId xmlns:a16="http://schemas.microsoft.com/office/drawing/2014/main" id="{2738D4A4-CC14-A2D8-4BA1-1706602A5CD2}"/>
              </a:ext>
            </a:extLst>
          </p:cNvPr>
          <p:cNvSpPr/>
          <p:nvPr/>
        </p:nvSpPr>
        <p:spPr>
          <a:xfrm>
            <a:off x="479161" y="518384"/>
            <a:ext cx="6836040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 algn="l">
              <a:spcBef>
                <a:spcPts val="900"/>
              </a:spcBef>
            </a:pPr>
            <a:endParaRPr lang="uk-UA" sz="4400" b="0" dirty="0">
              <a:solidFill>
                <a:srgbClr val="0E0E0E"/>
              </a:solidFill>
              <a:effectLst/>
              <a:latin typeface=".AppleSystemUIFont"/>
            </a:endParaRPr>
          </a:p>
        </p:txBody>
      </p:sp>
      <p:sp>
        <p:nvSpPr>
          <p:cNvPr id="214" name="building…">
            <a:extLst>
              <a:ext uri="{FF2B5EF4-FFF2-40B4-BE49-F238E27FC236}">
                <a16:creationId xmlns:a16="http://schemas.microsoft.com/office/drawing/2014/main" id="{3616CC9F-B94D-F289-5A6E-548297BA76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BONUS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sz="5300" dirty="0"/>
              <a:t>ОДИНИЦІ ВИМІРУ</a:t>
            </a:r>
            <a:endParaRPr sz="53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FD4BB4B-061A-6B15-A1B3-BF55D0287F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7100" y="3410928"/>
            <a:ext cx="12560690" cy="3555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12624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24" name="What Is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dirty="0"/>
              <a:t>What Is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GB" dirty="0"/>
              <a:t>position</a:t>
            </a:r>
            <a:endParaRPr dirty="0"/>
          </a:p>
        </p:txBody>
      </p:sp>
      <p:sp>
        <p:nvSpPr>
          <p:cNvPr id="125" name="CSS Grid is a 2 dimensional layout system that can handle both columns and rows."/>
          <p:cNvSpPr txBox="1"/>
          <p:nvPr/>
        </p:nvSpPr>
        <p:spPr>
          <a:xfrm>
            <a:off x="927100" y="4750533"/>
            <a:ext cx="5153660" cy="474387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>
            <a:lvl1pPr algn="l">
              <a:lnSpc>
                <a:spcPct val="150000"/>
              </a:lnSpc>
              <a:defRPr sz="2600" b="0">
                <a:solidFill>
                  <a:srgbClr val="111111"/>
                </a:solidFill>
                <a:latin typeface="Raleway"/>
                <a:ea typeface="Raleway"/>
                <a:cs typeface="Raleway"/>
                <a:sym typeface="Raleway"/>
              </a:defRPr>
            </a:lvl1pPr>
          </a:lstStyle>
          <a:p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CSS </a:t>
            </a: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position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uk-UA" dirty="0">
                <a:solidFill>
                  <a:srgbClr val="0E0E0E"/>
                </a:solidFill>
                <a:effectLst/>
                <a:latin typeface=".AppleSystemUIFont"/>
              </a:rPr>
              <a:t>визначає спосіб розташування елемента на сторінці відносно інших елементів, його батьків або всього документа. Це одна з ключових властивостей для створення адаптивних і складних макетів.</a:t>
            </a:r>
          </a:p>
        </p:txBody>
      </p:sp>
      <p:pic>
        <p:nvPicPr>
          <p:cNvPr id="1026" name="Picture 2" descr="CSS Position property | CSS tutorial">
            <a:extLst>
              <a:ext uri="{FF2B5EF4-FFF2-40B4-BE49-F238E27FC236}">
                <a16:creationId xmlns:a16="http://schemas.microsoft.com/office/drawing/2014/main" id="{78FFD7DC-0E96-0F80-B8C2-C4C290E89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4433" y="-1"/>
            <a:ext cx="6502400" cy="975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/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position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GB" dirty="0" err="1"/>
              <a:t>sTATIC</a:t>
            </a:r>
            <a:endParaRPr lang="en-GB" dirty="0"/>
          </a:p>
        </p:txBody>
      </p:sp>
      <p:sp>
        <p:nvSpPr>
          <p:cNvPr id="135" name="The grid container is the parent of all grid items. It is declared with the display: grid; rule."/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lang="uk-UA" sz="2800" b="0" dirty="0"/>
              <a:t>	•	Елементи розташовані в порядку їх появи в документі.</a:t>
            </a:r>
          </a:p>
          <a:p>
            <a:pPr algn="l"/>
            <a:r>
              <a:rPr lang="uk-UA" sz="2800" b="0" dirty="0"/>
              <a:t>	•	Немає підтримки для властивостей </a:t>
            </a:r>
            <a:r>
              <a:rPr lang="en-GB" sz="2800" b="0" dirty="0"/>
              <a:t>top, right, bottom, left.</a:t>
            </a:r>
            <a:endParaRPr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ACA1A2A-C1D8-222D-3926-BF29E93899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4876799"/>
            <a:ext cx="9652000" cy="477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ACF79-A912-E9A8-42A3-91BF4674D9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>
            <a:extLst>
              <a:ext uri="{FF2B5EF4-FFF2-40B4-BE49-F238E27FC236}">
                <a16:creationId xmlns:a16="http://schemas.microsoft.com/office/drawing/2014/main" id="{AC2DC336-28CE-5CA1-C1EC-7D5F68B04D34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>
            <a:extLst>
              <a:ext uri="{FF2B5EF4-FFF2-40B4-BE49-F238E27FC236}">
                <a16:creationId xmlns:a16="http://schemas.microsoft.com/office/drawing/2014/main" id="{A922E563-CBD3-CF10-4F0D-8D8DCC180CA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position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GB" dirty="0"/>
              <a:t>relative (</a:t>
            </a:r>
            <a:r>
              <a:rPr lang="uk-UA" dirty="0"/>
              <a:t>відносне):</a:t>
            </a:r>
          </a:p>
        </p:txBody>
      </p:sp>
      <p:sp>
        <p:nvSpPr>
          <p:cNvPr id="135" name="The grid container is the parent of all grid items. It is declared with the display: grid; rule.">
            <a:extLst>
              <a:ext uri="{FF2B5EF4-FFF2-40B4-BE49-F238E27FC236}">
                <a16:creationId xmlns:a16="http://schemas.microsoft.com/office/drawing/2014/main" id="{5394A7BC-5109-870B-1FC0-2F86345FA60E}"/>
              </a:ext>
            </a:extLst>
          </p:cNvPr>
          <p:cNvSpPr txBox="1"/>
          <p:nvPr/>
        </p:nvSpPr>
        <p:spPr>
          <a:xfrm>
            <a:off x="927100" y="2586566"/>
            <a:ext cx="11371580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lang="uk-UA" sz="2800" b="0" dirty="0"/>
              <a:t>Елемент зміщується від свого початкового положення.</a:t>
            </a:r>
            <a:endParaRPr lang="en-US" sz="2800" b="0" dirty="0"/>
          </a:p>
          <a:p>
            <a:pPr algn="l"/>
            <a:r>
              <a:rPr lang="uk-UA" sz="2800" b="0" dirty="0"/>
              <a:t>Властивості </a:t>
            </a:r>
            <a:r>
              <a:rPr lang="en-GB" sz="2800" b="0" dirty="0"/>
              <a:t>top, right, bottom, left </a:t>
            </a:r>
            <a:r>
              <a:rPr lang="uk-UA" sz="2800" b="0" dirty="0"/>
              <a:t>зміщують елемент, але залишають його початкове місце.</a:t>
            </a:r>
            <a:endParaRPr lang="en-GB" sz="2800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327FEC80-65A3-2593-35D7-9829EC95E4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0900" y="4221097"/>
            <a:ext cx="9613900" cy="548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420930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848A0-A2B7-BB37-F156-597A01501E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>
            <a:extLst>
              <a:ext uri="{FF2B5EF4-FFF2-40B4-BE49-F238E27FC236}">
                <a16:creationId xmlns:a16="http://schemas.microsoft.com/office/drawing/2014/main" id="{8451B49D-BBA0-AE22-391F-69BAA3E6EFFA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>
            <a:extLst>
              <a:ext uri="{FF2B5EF4-FFF2-40B4-BE49-F238E27FC236}">
                <a16:creationId xmlns:a16="http://schemas.microsoft.com/office/drawing/2014/main" id="{30E5AC90-5DC1-AD2F-C746-767F2FA9AF4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 fontScale="90000"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position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GB" dirty="0"/>
              <a:t>Relative </a:t>
            </a:r>
            <a:r>
              <a:rPr lang="uk-UA" dirty="0"/>
              <a:t>(вкладення)</a:t>
            </a:r>
            <a:endParaRPr lang="en-GB" dirty="0"/>
          </a:p>
        </p:txBody>
      </p:sp>
      <p:sp>
        <p:nvSpPr>
          <p:cNvPr id="135" name="The grid container is the parent of all grid items. It is declared with the display: grid; rule.">
            <a:extLst>
              <a:ext uri="{FF2B5EF4-FFF2-40B4-BE49-F238E27FC236}">
                <a16:creationId xmlns:a16="http://schemas.microsoft.com/office/drawing/2014/main" id="{042B6131-A3CE-8E50-D3EA-1D100E16CD51}"/>
              </a:ext>
            </a:extLst>
          </p:cNvPr>
          <p:cNvSpPr txBox="1"/>
          <p:nvPr/>
        </p:nvSpPr>
        <p:spPr>
          <a:xfrm>
            <a:off x="927100" y="2586566"/>
            <a:ext cx="8340593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lang="uk-UA" sz="2800" b="0" dirty="0"/>
              <a:t>	</a:t>
            </a:r>
            <a:r>
              <a:rPr lang="en-GB" sz="2800" b="0" dirty="0"/>
              <a:t>&lt;div class="parent purple"&gt;  </a:t>
            </a:r>
          </a:p>
          <a:p>
            <a:pPr algn="l"/>
            <a:r>
              <a:rPr lang="en-GB" sz="2800" b="0" dirty="0"/>
              <a:t>  </a:t>
            </a:r>
            <a:r>
              <a:rPr lang="uk-UA" sz="2800" b="0" dirty="0"/>
              <a:t>		</a:t>
            </a:r>
            <a:r>
              <a:rPr lang="en-GB" sz="2800" b="0" dirty="0"/>
              <a:t>&lt;div class="child magenta"&gt;&lt;/div&gt;</a:t>
            </a:r>
          </a:p>
          <a:p>
            <a:pPr algn="l"/>
            <a:r>
              <a:rPr lang="uk-UA" sz="2800" b="0" dirty="0"/>
              <a:t>	</a:t>
            </a:r>
            <a:r>
              <a:rPr lang="en-GB" sz="2800" b="0" dirty="0"/>
              <a:t>&lt;/div&gt;</a:t>
            </a:r>
            <a:endParaRPr lang="en-GB"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3E3BB723-A570-E180-808E-B997F0EC76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2800" y="6188218"/>
            <a:ext cx="9652000" cy="3565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228811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99CC1-685F-B766-1D03-79EF44E3D9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>
            <a:extLst>
              <a:ext uri="{FF2B5EF4-FFF2-40B4-BE49-F238E27FC236}">
                <a16:creationId xmlns:a16="http://schemas.microsoft.com/office/drawing/2014/main" id="{3A9A3ABB-5033-8434-736D-814057B65875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>
            <a:extLst>
              <a:ext uri="{FF2B5EF4-FFF2-40B4-BE49-F238E27FC236}">
                <a16:creationId xmlns:a16="http://schemas.microsoft.com/office/drawing/2014/main" id="{430657FD-1411-280F-1022-A7B1B141F6B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position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GB" dirty="0"/>
              <a:t>absolute</a:t>
            </a:r>
          </a:p>
        </p:txBody>
      </p:sp>
      <p:sp>
        <p:nvSpPr>
          <p:cNvPr id="135" name="The grid container is the parent of all grid items. It is declared with the display: grid; rule.">
            <a:extLst>
              <a:ext uri="{FF2B5EF4-FFF2-40B4-BE49-F238E27FC236}">
                <a16:creationId xmlns:a16="http://schemas.microsoft.com/office/drawing/2014/main" id="{19D205F8-F815-44EB-5D6B-FFD986727208}"/>
              </a:ext>
            </a:extLst>
          </p:cNvPr>
          <p:cNvSpPr txBox="1"/>
          <p:nvPr/>
        </p:nvSpPr>
        <p:spPr>
          <a:xfrm>
            <a:off x="927100" y="2586566"/>
            <a:ext cx="9359900" cy="21068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50800" tIns="50800" rIns="50800" bIns="50800">
            <a:normAutofit lnSpcReduction="10000"/>
          </a:bodyPr>
          <a:lstStyle/>
          <a:p>
            <a:pPr algn="l"/>
            <a:r>
              <a:rPr lang="uk-UA" sz="2800" b="0" dirty="0"/>
              <a:t>	•	Елемент розташовується відносно найближчого батька з </a:t>
            </a:r>
            <a:r>
              <a:rPr lang="en-GB" sz="2800" b="0" dirty="0"/>
              <a:t>position: relative </a:t>
            </a:r>
            <a:r>
              <a:rPr lang="uk-UA" sz="2800" b="0" dirty="0"/>
              <a:t>або </a:t>
            </a:r>
            <a:r>
              <a:rPr lang="en-GB" sz="2800" b="0" dirty="0"/>
              <a:t>position: absolute.</a:t>
            </a:r>
          </a:p>
          <a:p>
            <a:pPr algn="l"/>
            <a:r>
              <a:rPr lang="en-GB" sz="2800" b="0" dirty="0"/>
              <a:t>	•	</a:t>
            </a:r>
            <a:r>
              <a:rPr lang="uk-UA" sz="2800" b="0" dirty="0"/>
              <a:t>Якщо такого батька немає, елемент розташовується відносно всієї сторінки</a:t>
            </a:r>
            <a:endParaRPr sz="28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B31098F-EE55-1DAC-9941-355EFA504F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352800" y="7167786"/>
            <a:ext cx="9652000" cy="25858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55E65181-9251-B4AC-006F-6F0327A65EFF}"/>
              </a:ext>
            </a:extLst>
          </p:cNvPr>
          <p:cNvSpPr txBox="1"/>
          <p:nvPr/>
        </p:nvSpPr>
        <p:spPr>
          <a:xfrm>
            <a:off x="-4059448" y="-147040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A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9687D62-9B07-0D35-271B-F497521BC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2400" y="4971341"/>
            <a:ext cx="7772400" cy="21679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783530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60E538-6285-0B93-69FC-15A11FD807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>
            <a:extLst>
              <a:ext uri="{FF2B5EF4-FFF2-40B4-BE49-F238E27FC236}">
                <a16:creationId xmlns:a16="http://schemas.microsoft.com/office/drawing/2014/main" id="{7E7461C2-F665-C11A-F681-6006B7E23CFB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>
            <a:extLst>
              <a:ext uri="{FF2B5EF4-FFF2-40B4-BE49-F238E27FC236}">
                <a16:creationId xmlns:a16="http://schemas.microsoft.com/office/drawing/2014/main" id="{ECD9FCD6-3CD4-B6EF-7A10-C5AA5F3D52E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/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position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GB" dirty="0"/>
              <a:t>fixed</a:t>
            </a:r>
          </a:p>
        </p:txBody>
      </p:sp>
      <p:sp>
        <p:nvSpPr>
          <p:cNvPr id="135" name="The grid container is the parent of all grid items. It is declared with the display: grid; rule.">
            <a:extLst>
              <a:ext uri="{FF2B5EF4-FFF2-40B4-BE49-F238E27FC236}">
                <a16:creationId xmlns:a16="http://schemas.microsoft.com/office/drawing/2014/main" id="{9C9B4FB0-610D-B6F9-15B3-80B8E8DDC0DF}"/>
              </a:ext>
            </a:extLst>
          </p:cNvPr>
          <p:cNvSpPr txBox="1"/>
          <p:nvPr/>
        </p:nvSpPr>
        <p:spPr>
          <a:xfrm>
            <a:off x="927101" y="2586566"/>
            <a:ext cx="7005938" cy="34806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lang="uk-UA" sz="2800" b="0" dirty="0"/>
              <a:t>	•	Елемент закріплений відносно вікна браузера (</a:t>
            </a:r>
            <a:r>
              <a:rPr lang="en-GB" sz="2800" b="0" dirty="0"/>
              <a:t>viewport).</a:t>
            </a:r>
          </a:p>
          <a:p>
            <a:pPr algn="l"/>
            <a:r>
              <a:rPr lang="en-GB" sz="2800" b="0" dirty="0"/>
              <a:t>	•	</a:t>
            </a:r>
            <a:r>
              <a:rPr lang="uk-UA" sz="2800" b="0" dirty="0"/>
              <a:t>Не змінює позицію при прокручуванні сторінки.</a:t>
            </a:r>
            <a:endParaRPr sz="28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C1E76AD-335E-6E1D-036E-1100D15F3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74117" y="2180630"/>
            <a:ext cx="4559300" cy="744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6905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A0851-EB2A-D39F-AF70-E8E34C8F1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Rectangle">
            <a:extLst>
              <a:ext uri="{FF2B5EF4-FFF2-40B4-BE49-F238E27FC236}">
                <a16:creationId xmlns:a16="http://schemas.microsoft.com/office/drawing/2014/main" id="{2330BEA6-9BBB-49ED-034E-C195A74E1E28}"/>
              </a:ext>
            </a:extLst>
          </p:cNvPr>
          <p:cNvSpPr/>
          <p:nvPr/>
        </p:nvSpPr>
        <p:spPr>
          <a:xfrm>
            <a:off x="479160" y="518384"/>
            <a:ext cx="9236473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/>
          </a:p>
        </p:txBody>
      </p:sp>
      <p:sp>
        <p:nvSpPr>
          <p:cNvPr id="134" name="Grid…">
            <a:extLst>
              <a:ext uri="{FF2B5EF4-FFF2-40B4-BE49-F238E27FC236}">
                <a16:creationId xmlns:a16="http://schemas.microsoft.com/office/drawing/2014/main" id="{DBD54ED2-1F1E-62C1-EFFF-98872219609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position</a:t>
            </a:r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GB" dirty="0"/>
              <a:t>sticky</a:t>
            </a:r>
          </a:p>
        </p:txBody>
      </p:sp>
      <p:sp>
        <p:nvSpPr>
          <p:cNvPr id="135" name="The grid container is the parent of all grid items. It is declared with the display: grid; rule.">
            <a:extLst>
              <a:ext uri="{FF2B5EF4-FFF2-40B4-BE49-F238E27FC236}">
                <a16:creationId xmlns:a16="http://schemas.microsoft.com/office/drawing/2014/main" id="{8B06C0C6-5A61-2A6C-9B49-E8CCE42DB0CA}"/>
              </a:ext>
            </a:extLst>
          </p:cNvPr>
          <p:cNvSpPr txBox="1"/>
          <p:nvPr/>
        </p:nvSpPr>
        <p:spPr>
          <a:xfrm>
            <a:off x="927100" y="2586565"/>
            <a:ext cx="6746446" cy="328289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pPr algn="l"/>
            <a:r>
              <a:rPr lang="uk-UA" sz="2800" b="0" dirty="0"/>
              <a:t>Поєднує властивості </a:t>
            </a:r>
            <a:r>
              <a:rPr lang="en-GB" sz="2800" b="0" dirty="0"/>
              <a:t>relative </a:t>
            </a:r>
            <a:r>
              <a:rPr lang="uk-UA" sz="2800" b="0" dirty="0"/>
              <a:t>та </a:t>
            </a:r>
            <a:r>
              <a:rPr lang="en-GB" sz="2800" b="0" dirty="0"/>
              <a:t>fixed.</a:t>
            </a:r>
          </a:p>
          <a:p>
            <a:pPr algn="l"/>
            <a:endParaRPr lang="uk-UA" sz="2800" b="0" dirty="0"/>
          </a:p>
          <a:p>
            <a:pPr algn="l"/>
            <a:r>
              <a:rPr lang="uk-UA" sz="2800" b="0" dirty="0"/>
              <a:t>Елемент залишається відносним до батька, поки не досягає заданої точки, після чого “прилипає” до неї.</a:t>
            </a:r>
            <a:endParaRPr lang="uk-UA" sz="28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851B20-6757-C5F9-0EA9-B032AD94A64B}"/>
              </a:ext>
            </a:extLst>
          </p:cNvPr>
          <p:cNvSpPr txBox="1"/>
          <p:nvPr/>
        </p:nvSpPr>
        <p:spPr>
          <a:xfrm>
            <a:off x="-4059448" y="-1470402"/>
            <a:ext cx="102657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A" sz="2400" b="1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  <p:extLst>
      <p:ext uri="{BB962C8B-B14F-4D97-AF65-F5344CB8AC3E}">
        <p14:creationId xmlns:p14="http://schemas.microsoft.com/office/powerpoint/2010/main" val="1959420870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Rectangle"/>
          <p:cNvSpPr/>
          <p:nvPr/>
        </p:nvSpPr>
        <p:spPr>
          <a:xfrm>
            <a:off x="479160" y="518384"/>
            <a:ext cx="11951737" cy="8716831"/>
          </a:xfrm>
          <a:prstGeom prst="rect">
            <a:avLst/>
          </a:prstGeom>
          <a:solidFill>
            <a:srgbClr val="D6D5D5">
              <a:alpha val="25000"/>
            </a:srgb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top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right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bottom</a:t>
            </a:r>
            <a:r>
              <a:rPr lang="en-GB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left</a:t>
            </a:r>
            <a:endParaRPr lang="en-GB" dirty="0">
              <a:solidFill>
                <a:srgbClr val="0E0E0E"/>
              </a:solidFill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b="0" dirty="0">
                <a:solidFill>
                  <a:srgbClr val="0E0E0E"/>
                </a:solidFill>
                <a:effectLst/>
                <a:latin typeface=".AppleSystemUIFont"/>
              </a:rPr>
              <a:t>— </a:t>
            </a:r>
            <a:r>
              <a:rPr lang="uk-UA" b="0" dirty="0">
                <a:solidFill>
                  <a:srgbClr val="0E0E0E"/>
                </a:solidFill>
                <a:effectLst/>
                <a:latin typeface=".AppleSystemUIFont"/>
              </a:rPr>
              <a:t>задають точне положення елемента для 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Monospaced"/>
              </a:rPr>
              <a:t>relative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Monospaced"/>
              </a:rPr>
              <a:t>absolute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Monospaced"/>
              </a:rPr>
              <a:t>fixed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"/>
              </a:rPr>
              <a:t>, </a:t>
            </a:r>
            <a:r>
              <a:rPr lang="uk-UA" b="0" dirty="0">
                <a:solidFill>
                  <a:srgbClr val="0E0E0E"/>
                </a:solidFill>
                <a:effectLst/>
                <a:latin typeface=".AppleSystemUIFont"/>
              </a:rPr>
              <a:t>і 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Monospaced"/>
              </a:rPr>
              <a:t>sticky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"/>
              </a:rPr>
              <a:t>.</a:t>
            </a:r>
          </a:p>
          <a:p>
            <a:pPr>
              <a:spcBef>
                <a:spcPts val="900"/>
              </a:spcBef>
            </a:pPr>
            <a:endParaRPr lang="en-GB" b="0" dirty="0">
              <a:solidFill>
                <a:srgbClr val="0E0E0E"/>
              </a:solidFill>
              <a:effectLst/>
              <a:latin typeface=".AppleSystemUIFont"/>
            </a:endParaRPr>
          </a:p>
          <a:p>
            <a:pPr>
              <a:spcBef>
                <a:spcPts val="900"/>
              </a:spcBef>
            </a:pPr>
            <a:r>
              <a:rPr lang="en-GB" dirty="0">
                <a:solidFill>
                  <a:srgbClr val="0E0E0E"/>
                </a:solidFill>
                <a:effectLst/>
                <a:latin typeface=".AppleSystemUIFontMonospaced"/>
              </a:rPr>
              <a:t>z-index</a:t>
            </a:r>
          </a:p>
          <a:p>
            <a:pPr>
              <a:spcBef>
                <a:spcPts val="900"/>
              </a:spcBef>
            </a:pPr>
            <a:r>
              <a:rPr lang="en-GB" b="0" dirty="0">
                <a:solidFill>
                  <a:srgbClr val="0E0E0E"/>
                </a:solidFill>
                <a:effectLst/>
                <a:latin typeface=".AppleSystemUIFont"/>
              </a:rPr>
              <a:t> — </a:t>
            </a:r>
            <a:r>
              <a:rPr lang="uk-UA" b="0" dirty="0">
                <a:solidFill>
                  <a:srgbClr val="0E0E0E"/>
                </a:solidFill>
                <a:effectLst/>
                <a:latin typeface=".AppleSystemUIFont"/>
              </a:rPr>
              <a:t>визначає порядок накладання елементів. Вищий 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Monospaced"/>
              </a:rPr>
              <a:t>z-index</a:t>
            </a:r>
            <a:r>
              <a:rPr lang="en-GB" b="0" dirty="0">
                <a:solidFill>
                  <a:srgbClr val="0E0E0E"/>
                </a:solidFill>
                <a:effectLst/>
                <a:latin typeface=".AppleSystemUIFont"/>
              </a:rPr>
              <a:t> </a:t>
            </a:r>
            <a:r>
              <a:rPr lang="uk-UA" b="0" dirty="0">
                <a:solidFill>
                  <a:srgbClr val="0E0E0E"/>
                </a:solidFill>
                <a:effectLst/>
                <a:latin typeface=".AppleSystemUIFont"/>
              </a:rPr>
              <a:t>означає більший пріоритет у відображенні.</a:t>
            </a:r>
          </a:p>
        </p:txBody>
      </p:sp>
      <p:sp>
        <p:nvSpPr>
          <p:cNvPr id="214" name="building…"/>
          <p:cNvSpPr txBox="1">
            <a:spLocks noGrp="1"/>
          </p:cNvSpPr>
          <p:nvPr>
            <p:ph type="title" idx="4294967295"/>
          </p:nvPr>
        </p:nvSpPr>
        <p:spPr>
          <a:xfrm>
            <a:off x="927100" y="461433"/>
            <a:ext cx="10464800" cy="2106812"/>
          </a:xfrm>
          <a:prstGeom prst="rect">
            <a:avLst/>
          </a:prstGeom>
        </p:spPr>
        <p:txBody>
          <a:bodyPr anchor="b">
            <a:normAutofit/>
          </a:bodyPr>
          <a:lstStyle/>
          <a:p>
            <a:pPr algn="l">
              <a:lnSpc>
                <a:spcPts val="6800"/>
              </a:lnSpc>
              <a:defRPr sz="4700" b="1" cap="all">
                <a:solidFill>
                  <a:srgbClr val="111111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en-US" dirty="0"/>
              <a:t>Position</a:t>
            </a:r>
            <a:endParaRPr dirty="0"/>
          </a:p>
          <a:p>
            <a:pPr algn="l">
              <a:lnSpc>
                <a:spcPts val="6800"/>
              </a:lnSpc>
              <a:defRPr sz="7300" b="1" cap="all">
                <a:solidFill>
                  <a:srgbClr val="FFB53B"/>
                </a:solidFill>
                <a:latin typeface="Raleway-Bold"/>
                <a:ea typeface="Raleway-Bold"/>
                <a:cs typeface="Raleway-Bold"/>
                <a:sym typeface="Raleway-Bold"/>
              </a:defRPr>
            </a:pPr>
            <a:r>
              <a:rPr lang="uk-UA" sz="5300" dirty="0"/>
              <a:t> Додаткові</a:t>
            </a:r>
            <a:r>
              <a:rPr lang="en-US" sz="5300" dirty="0"/>
              <a:t> </a:t>
            </a:r>
            <a:r>
              <a:rPr lang="uk-UA" sz="5300" dirty="0"/>
              <a:t>властивості:</a:t>
            </a:r>
            <a:endParaRPr sz="5300" dirty="0"/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</TotalTime>
  <Words>304</Words>
  <Application>Microsoft Macintosh PowerPoint</Application>
  <PresentationFormat>Custom</PresentationFormat>
  <Paragraphs>53</Paragraphs>
  <Slides>14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.AppleSystemUIFont</vt:lpstr>
      <vt:lpstr>.AppleSystemUIFontMonospaced</vt:lpstr>
      <vt:lpstr>Arial</vt:lpstr>
      <vt:lpstr>Helvetica Light</vt:lpstr>
      <vt:lpstr>Helvetica Neue</vt:lpstr>
      <vt:lpstr>Helvetica Neue Light</vt:lpstr>
      <vt:lpstr>Helvetica Neue Medium</vt:lpstr>
      <vt:lpstr>Helvetica Neue Thin</vt:lpstr>
      <vt:lpstr>White</vt:lpstr>
      <vt:lpstr>Introducing CSS position</vt:lpstr>
      <vt:lpstr>What Is position</vt:lpstr>
      <vt:lpstr>position sTATIC</vt:lpstr>
      <vt:lpstr>position relative (відносне):</vt:lpstr>
      <vt:lpstr>position Relative (вкладення)</vt:lpstr>
      <vt:lpstr>position absolute</vt:lpstr>
      <vt:lpstr>position fixed</vt:lpstr>
      <vt:lpstr>position sticky</vt:lpstr>
      <vt:lpstr>Position  Додаткові властивості:</vt:lpstr>
      <vt:lpstr>Position Ключові поради</vt:lpstr>
      <vt:lpstr>BONUS ОДИНИЦІ ВИМІРУ</vt:lpstr>
      <vt:lpstr>BONUS ОДИНИЦІ ВИМІРУ</vt:lpstr>
      <vt:lpstr>BONUS ОДИНИЦІ ВИМІРУ</vt:lpstr>
      <vt:lpstr>BONUS ОДИНИЦІ ВИМІРУ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denishchuk_o</cp:lastModifiedBy>
  <cp:revision>7</cp:revision>
  <dcterms:modified xsi:type="dcterms:W3CDTF">2024-11-19T22:48:14Z</dcterms:modified>
</cp:coreProperties>
</file>