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1" r:id="rId4"/>
    <p:sldId id="269" r:id="rId5"/>
    <p:sldId id="290" r:id="rId6"/>
    <p:sldId id="270" r:id="rId7"/>
    <p:sldId id="274" r:id="rId8"/>
    <p:sldId id="282" r:id="rId9"/>
    <p:sldId id="284" r:id="rId10"/>
    <p:sldId id="285" r:id="rId11"/>
    <p:sldId id="286" r:id="rId12"/>
    <p:sldId id="287" r:id="rId13"/>
    <p:sldId id="288" r:id="rId14"/>
    <p:sldId id="281" r:id="rId15"/>
    <p:sldId id="271" r:id="rId16"/>
    <p:sldId id="272" r:id="rId17"/>
    <p:sldId id="273" r:id="rId18"/>
    <p:sldId id="276" r:id="rId19"/>
    <p:sldId id="275" r:id="rId20"/>
    <p:sldId id="278" r:id="rId21"/>
    <p:sldId id="277" r:id="rId22"/>
    <p:sldId id="279" r:id="rId23"/>
    <p:sldId id="280" r:id="rId24"/>
    <p:sldId id="264" r:id="rId25"/>
    <p:sldId id="266" r:id="rId26"/>
    <p:sldId id="267" r:id="rId27"/>
    <p:sldId id="268" r:id="rId28"/>
    <p:sldId id="265" r:id="rId29"/>
    <p:sldId id="258" r:id="rId30"/>
    <p:sldId id="259" r:id="rId31"/>
    <p:sldId id="262" r:id="rId32"/>
    <p:sldId id="263" r:id="rId33"/>
    <p:sldId id="289" r:id="rId34"/>
    <p:sldId id="283" r:id="rId3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00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70061" autoAdjust="0"/>
  </p:normalViewPr>
  <p:slideViewPr>
    <p:cSldViewPr snapToGrid="0">
      <p:cViewPr>
        <p:scale>
          <a:sx n="75" d="100"/>
          <a:sy n="75" d="100"/>
        </p:scale>
        <p:origin x="10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173D4-30E8-4EAF-B873-CC184E770571}" type="datetimeFigureOut">
              <a:rPr lang="uk-UA" smtClean="0"/>
              <a:t>02.06.2017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E53C9-70E3-46E2-BA8D-E96DF8075A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006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198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6329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Некоторые</a:t>
            </a:r>
            <a:r>
              <a:rPr lang="ru-RU" baseline="0" dirty="0" smtClean="0"/>
              <a:t> источники 1995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5666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андрей</a:t>
            </a:r>
            <a:endParaRPr lang="en-US" dirty="0" smtClean="0"/>
          </a:p>
          <a:p>
            <a:r>
              <a:rPr lang="en-US" dirty="0" smtClean="0"/>
              <a:t>First-In-First-Out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990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550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Проталкивание осуществляется только по допустимым рёбрам.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effectLst/>
              </a:rPr>
              <a:t>Подъём допустим тогда и только тогда, когда поднимаемая вершина переполнена и из неё не исходит допустимых рёбер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4126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Проталкивание осуществляется только по допустимым рёбрам.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effectLst/>
              </a:rPr>
              <a:t>Подъём допустим тогда и только тогда, когда поднимаемая вершина переполнена и из неё не исходит допустимых рёбер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5236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Рисовать</a:t>
            </a:r>
          </a:p>
          <a:p>
            <a:r>
              <a:rPr lang="ru-RU" dirty="0" smtClean="0"/>
              <a:t>Пусть существует путь </a:t>
            </a:r>
            <a:r>
              <a:rPr lang="en-US" dirty="0" smtClean="0"/>
              <a:t>d(</a:t>
            </a:r>
            <a:r>
              <a:rPr lang="ru-RU" dirty="0" smtClean="0"/>
              <a:t>вершина</a:t>
            </a:r>
            <a:r>
              <a:rPr lang="en-US" dirty="0" smtClean="0"/>
              <a:t>) ≤ d(s) + k</a:t>
            </a:r>
            <a:endParaRPr lang="ru-RU" dirty="0" smtClean="0"/>
          </a:p>
          <a:p>
            <a:r>
              <a:rPr lang="ru-RU" dirty="0" smtClean="0"/>
              <a:t>В пути</a:t>
            </a:r>
            <a:r>
              <a:rPr lang="ru-RU" baseline="0" dirty="0" smtClean="0"/>
              <a:t> максимум </a:t>
            </a:r>
            <a:r>
              <a:rPr lang="en-US" baseline="0" dirty="0" smtClean="0"/>
              <a:t>V-1 </a:t>
            </a:r>
            <a:r>
              <a:rPr lang="ru-RU" baseline="0" dirty="0" smtClean="0"/>
              <a:t>ребер (если что подставить </a:t>
            </a:r>
            <a:r>
              <a:rPr lang="en-US" baseline="0" dirty="0" smtClean="0"/>
              <a:t>d(s)&lt;=d(t)+n-1</a:t>
            </a:r>
            <a:endParaRPr lang="ru-RU" baseline="0" dirty="0" smtClean="0"/>
          </a:p>
          <a:p>
            <a:r>
              <a:rPr lang="en-US" dirty="0" smtClean="0"/>
              <a:t>d(u) ≤ d(s) + n − 1=n+n-1=2n-1</a:t>
            </a:r>
            <a:endParaRPr lang="ru-RU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5288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First-In-First-Out</a:t>
            </a:r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Фаза</a:t>
            </a:r>
            <a:r>
              <a:rPr lang="ru-RU" baseline="0" dirty="0" smtClean="0"/>
              <a:t> 1: </a:t>
            </a:r>
            <a:r>
              <a:rPr lang="ru-RU" sz="1200" dirty="0" smtClean="0">
                <a:solidFill>
                  <a:schemeClr val="bg1"/>
                </a:solidFill>
              </a:rPr>
              <a:t>Изначально состоит из соседей стартовой вершины.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499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Рисовать</a:t>
            </a:r>
          </a:p>
          <a:p>
            <a:r>
              <a:rPr lang="ru-RU" dirty="0" smtClean="0"/>
              <a:t>Пусть существует путь </a:t>
            </a:r>
            <a:r>
              <a:rPr lang="en-US" dirty="0" smtClean="0"/>
              <a:t>d(</a:t>
            </a:r>
            <a:r>
              <a:rPr lang="ru-RU" dirty="0" smtClean="0"/>
              <a:t>вершина</a:t>
            </a:r>
            <a:r>
              <a:rPr lang="en-US" dirty="0" smtClean="0"/>
              <a:t>) ≤ d(s) + k</a:t>
            </a:r>
            <a:endParaRPr lang="ru-RU" dirty="0" smtClean="0"/>
          </a:p>
          <a:p>
            <a:r>
              <a:rPr lang="ru-RU" dirty="0" smtClean="0"/>
              <a:t>В пути</a:t>
            </a:r>
            <a:r>
              <a:rPr lang="ru-RU" baseline="0" dirty="0" smtClean="0"/>
              <a:t> максимум </a:t>
            </a:r>
            <a:r>
              <a:rPr lang="en-US" baseline="0" dirty="0" smtClean="0"/>
              <a:t>V-1 </a:t>
            </a:r>
            <a:r>
              <a:rPr lang="ru-RU" baseline="0" dirty="0" smtClean="0"/>
              <a:t>ребер (если что подставить </a:t>
            </a:r>
            <a:r>
              <a:rPr lang="en-US" baseline="0" dirty="0" smtClean="0"/>
              <a:t>d(s)&lt;=d(t)+n-1</a:t>
            </a:r>
            <a:endParaRPr lang="ru-RU" baseline="0" dirty="0" smtClean="0"/>
          </a:p>
          <a:p>
            <a:r>
              <a:rPr lang="en-US" dirty="0" smtClean="0"/>
              <a:t>d(u) ≤ d(s) + n − 1=n+n-1=2n-1</a:t>
            </a:r>
            <a:endParaRPr lang="ru-RU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5855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8727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dirty="0" smtClean="0">
                    <a:solidFill>
                      <a:schemeClr val="bg1"/>
                    </a:solidFill>
                  </a:rPr>
                  <a:t>Каждая операция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𝑟𝑒𝑙𝑎𝑏𝑒𝑙</m:t>
                    </m:r>
                  </m:oMath>
                </a14:m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1200" dirty="0" smtClean="0">
                    <a:solidFill>
                      <a:schemeClr val="bg1"/>
                    </a:solidFill>
                  </a:rPr>
                  <a:t>увеличивает высоту</a:t>
                </a:r>
              </a:p>
              <a:p>
                <a:endParaRPr lang="uk-UA" dirty="0"/>
              </a:p>
            </p:txBody>
          </p:sp>
        </mc:Choice>
        <mc:Fallback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dirty="0" smtClean="0">
                    <a:solidFill>
                      <a:schemeClr val="bg1"/>
                    </a:solidFill>
                  </a:rPr>
                  <a:t>Каждая операция </a:t>
                </a:r>
                <a:r>
                  <a:rPr lang="en-US" sz="12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𝑟𝑒𝑙𝑎𝑏𝑒𝑙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1200" dirty="0" smtClean="0">
                    <a:solidFill>
                      <a:schemeClr val="bg1"/>
                    </a:solidFill>
                  </a:rPr>
                  <a:t>увеличивает высоту</a:t>
                </a:r>
              </a:p>
              <a:p>
                <a:endParaRPr lang="uk-UA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362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r>
              <a:rPr lang="ru-RU" baseline="0" dirty="0" smtClean="0"/>
              <a:t> </a:t>
            </a:r>
            <a:r>
              <a:rPr lang="ru-RU" baseline="0" smtClean="0"/>
              <a:t>модульного паттерна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 Design for Bootstrap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6243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8751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Матильдой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Штор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Франком Вагнером 1994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опубликован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1986"/>
              </a:rPr>
              <a:t>1986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году Гольдбергом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Andrew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Goldberg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Тарьяном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1154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Некоторые</a:t>
            </a:r>
            <a:r>
              <a:rPr lang="ru-RU" baseline="0" dirty="0" smtClean="0"/>
              <a:t> источники 1995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908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Некоторые</a:t>
            </a:r>
            <a:r>
              <a:rPr lang="ru-RU" baseline="0" dirty="0" smtClean="0"/>
              <a:t> источники 1995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067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Некоторые</a:t>
            </a:r>
            <a:r>
              <a:rPr lang="ru-RU" baseline="0" dirty="0" smtClean="0"/>
              <a:t> источники 1995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6703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Некоторые</a:t>
            </a:r>
            <a:r>
              <a:rPr lang="ru-RU" baseline="0" dirty="0" smtClean="0"/>
              <a:t> источники 1995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475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Некоторые</a:t>
            </a:r>
            <a:r>
              <a:rPr lang="ru-RU" baseline="0" dirty="0" smtClean="0"/>
              <a:t> источники 1995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0952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Некоторые</a:t>
            </a:r>
            <a:r>
              <a:rPr lang="ru-RU" baseline="0" dirty="0" smtClean="0"/>
              <a:t> источники 1995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53C9-70E3-46E2-BA8D-E96DF8075A8C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039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A0C9-C434-43BF-8492-D8E90C26F06B}" type="datetimeFigureOut">
              <a:rPr lang="uk-UA" smtClean="0"/>
              <a:t>02.06.2017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857B-D7E5-4E3D-9A70-9663ECB7DAA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856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A0C9-C434-43BF-8492-D8E90C26F06B}" type="datetimeFigureOut">
              <a:rPr lang="uk-UA" smtClean="0"/>
              <a:t>02.06.2017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857B-D7E5-4E3D-9A70-9663ECB7DAA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09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A0C9-C434-43BF-8492-D8E90C26F06B}" type="datetimeFigureOut">
              <a:rPr lang="uk-UA" smtClean="0"/>
              <a:t>02.06.2017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857B-D7E5-4E3D-9A70-9663ECB7DAA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850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A0C9-C434-43BF-8492-D8E90C26F06B}" type="datetimeFigureOut">
              <a:rPr lang="uk-UA" smtClean="0"/>
              <a:t>02.06.2017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857B-D7E5-4E3D-9A70-9663ECB7DAA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08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A0C9-C434-43BF-8492-D8E90C26F06B}" type="datetimeFigureOut">
              <a:rPr lang="uk-UA" smtClean="0"/>
              <a:t>02.06.2017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857B-D7E5-4E3D-9A70-9663ECB7DAA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386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A0C9-C434-43BF-8492-D8E90C26F06B}" type="datetimeFigureOut">
              <a:rPr lang="uk-UA" smtClean="0"/>
              <a:t>02.06.2017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857B-D7E5-4E3D-9A70-9663ECB7DAA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593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A0C9-C434-43BF-8492-D8E90C26F06B}" type="datetimeFigureOut">
              <a:rPr lang="uk-UA" smtClean="0"/>
              <a:t>02.06.2017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857B-D7E5-4E3D-9A70-9663ECB7DAA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777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A0C9-C434-43BF-8492-D8E90C26F06B}" type="datetimeFigureOut">
              <a:rPr lang="uk-UA" smtClean="0"/>
              <a:t>02.06.2017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857B-D7E5-4E3D-9A70-9663ECB7DAA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548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A0C9-C434-43BF-8492-D8E90C26F06B}" type="datetimeFigureOut">
              <a:rPr lang="uk-UA" smtClean="0"/>
              <a:t>02.06.2017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857B-D7E5-4E3D-9A70-9663ECB7DAA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272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A0C9-C434-43BF-8492-D8E90C26F06B}" type="datetimeFigureOut">
              <a:rPr lang="uk-UA" smtClean="0"/>
              <a:t>02.06.2017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857B-D7E5-4E3D-9A70-9663ECB7DAA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345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A0C9-C434-43BF-8492-D8E90C26F06B}" type="datetimeFigureOut">
              <a:rPr lang="uk-UA" smtClean="0"/>
              <a:t>02.06.2017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857B-D7E5-4E3D-9A70-9663ECB7DAA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2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A0C9-C434-43BF-8492-D8E90C26F06B}" type="datetimeFigureOut">
              <a:rPr lang="uk-UA" smtClean="0"/>
              <a:t>02.06.2017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857B-D7E5-4E3D-9A70-9663ECB7DAA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515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8506" y="3969140"/>
            <a:ext cx="9144000" cy="1543139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8400"/>
                </a:solidFill>
              </a:rPr>
              <a:t>museum</a:t>
            </a:r>
            <a:endParaRPr lang="uk-UA" sz="9600" dirty="0">
              <a:solidFill>
                <a:srgbClr val="FF84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48" y="0"/>
            <a:ext cx="4550516" cy="455051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50543" y="5658931"/>
            <a:ext cx="7159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в</a:t>
            </a:r>
            <a:r>
              <a:rPr lang="ru-RU" sz="3600" dirty="0" smtClean="0">
                <a:solidFill>
                  <a:schemeClr val="bg1"/>
                </a:solidFill>
              </a:rPr>
              <a:t>ыставочный центр вашей музыки </a:t>
            </a:r>
            <a:endParaRPr lang="uk-U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672" y="225054"/>
            <a:ext cx="10045367" cy="1525887"/>
          </a:xfrm>
        </p:spPr>
        <p:txBody>
          <a:bodyPr>
            <a:normAutofit fontScale="90000"/>
          </a:bodyPr>
          <a:lstStyle/>
          <a:p>
            <a:r>
              <a:rPr lang="ru-RU" sz="8000" dirty="0" smtClean="0">
                <a:solidFill>
                  <a:srgbClr val="FF8400"/>
                </a:solidFill>
              </a:rPr>
              <a:t>Алгоритм Штор-Вагнера</a:t>
            </a:r>
            <a:endParaRPr lang="uk-UA" sz="8000" dirty="0">
              <a:solidFill>
                <a:srgbClr val="FF84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4654" y="2319901"/>
            <a:ext cx="101603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</a:rPr>
              <a:t>Разбиваем алгоритм на </a:t>
            </a:r>
            <a:r>
              <a:rPr lang="en-US" sz="3600" dirty="0" smtClean="0">
                <a:solidFill>
                  <a:schemeClr val="bg1"/>
                </a:solidFill>
              </a:rPr>
              <a:t>V</a:t>
            </a:r>
            <a:r>
              <a:rPr lang="ru-RU" sz="3600" dirty="0" smtClean="0">
                <a:solidFill>
                  <a:schemeClr val="bg1"/>
                </a:solidFill>
              </a:rPr>
              <a:t> - 1 фазы, в каждой из которых найдем разрез между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двумя вершинами, после чего объединим их в одну.</a:t>
            </a:r>
          </a:p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</a:rPr>
              <a:t>Минимальный глобальный разрез – минимальный среди найденных разрезов. 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endParaRPr lang="ru-RU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672" y="225054"/>
            <a:ext cx="10045367" cy="1525887"/>
          </a:xfrm>
        </p:spPr>
        <p:txBody>
          <a:bodyPr>
            <a:normAutofit fontScale="90000"/>
          </a:bodyPr>
          <a:lstStyle/>
          <a:p>
            <a:r>
              <a:rPr lang="ru-RU" sz="8000" dirty="0" smtClean="0">
                <a:solidFill>
                  <a:srgbClr val="FF8400"/>
                </a:solidFill>
              </a:rPr>
              <a:t>Алгоритм Штор-Вагнера</a:t>
            </a:r>
            <a:endParaRPr lang="uk-UA" sz="8000" dirty="0">
              <a:solidFill>
                <a:srgbClr val="FF84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54654" y="1750941"/>
                <a:ext cx="10160385" cy="4745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Выберем случайную вершину и поместим ее в множество выбранных.</a:t>
                </a:r>
              </a:p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Для каждой вершины не из этого множества будем хранить ее связность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𝑣𝑒𝑟𝑡𝑒𝑥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𝑎𝑛𝑦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𝑣𝑒𝑟𝑡𝑒𝑥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𝑠𝑒𝑡</m:t>
                        </m:r>
                      </m:e>
                    </m:nary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3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Жадно добавляем во множество вершины с максимальной суммарной связностью.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54" y="1750941"/>
                <a:ext cx="10160385" cy="4745915"/>
              </a:xfrm>
              <a:prstGeom prst="rect">
                <a:avLst/>
              </a:prstGeom>
              <a:blipFill rotWithShape="0">
                <a:blip r:embed="rId3"/>
                <a:stretch>
                  <a:fillRect l="-1861" t="-513" b="-295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672" y="225054"/>
            <a:ext cx="10045367" cy="1525887"/>
          </a:xfrm>
        </p:spPr>
        <p:txBody>
          <a:bodyPr>
            <a:normAutofit fontScale="90000"/>
          </a:bodyPr>
          <a:lstStyle/>
          <a:p>
            <a:r>
              <a:rPr lang="ru-RU" sz="8000" dirty="0" smtClean="0">
                <a:solidFill>
                  <a:srgbClr val="FF8400"/>
                </a:solidFill>
              </a:rPr>
              <a:t>Алгоритм Штор-Вагнера</a:t>
            </a:r>
            <a:endParaRPr lang="uk-UA" sz="8000" dirty="0">
              <a:solidFill>
                <a:srgbClr val="FF84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4654" y="1750941"/>
            <a:ext cx="10160385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</a:rPr>
              <a:t>Жадно добавляем во множество вершины с максимальной суммарной связностью.</a:t>
            </a:r>
          </a:p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</a:rPr>
              <a:t>На последней итерации будет найдена вершина с минимальной связностью со множеством.</a:t>
            </a:r>
          </a:p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</a:rPr>
              <a:t>Это и есть искомый минимальный разре</a:t>
            </a:r>
            <a:r>
              <a:rPr lang="ru-RU" sz="3600" dirty="0" smtClean="0">
                <a:solidFill>
                  <a:schemeClr val="bg1"/>
                </a:solidFill>
              </a:rPr>
              <a:t>з между найденной вершиной и последней добавленной во множество вершиной.</a:t>
            </a:r>
            <a:endParaRPr lang="ru-RU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0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672" y="225054"/>
            <a:ext cx="10045367" cy="1525887"/>
          </a:xfrm>
        </p:spPr>
        <p:txBody>
          <a:bodyPr>
            <a:normAutofit fontScale="90000"/>
          </a:bodyPr>
          <a:lstStyle/>
          <a:p>
            <a:r>
              <a:rPr lang="ru-RU" sz="8000" dirty="0" smtClean="0">
                <a:solidFill>
                  <a:srgbClr val="FF8400"/>
                </a:solidFill>
              </a:rPr>
              <a:t>Алгоритм Штор-Вагнера</a:t>
            </a:r>
            <a:endParaRPr lang="uk-UA" sz="8000" dirty="0">
              <a:solidFill>
                <a:srgbClr val="FF84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54654" y="1872861"/>
                <a:ext cx="10160385" cy="4701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Всего фаз</a:t>
                </a:r>
                <a:r>
                  <a:rPr lang="en-US" sz="3600" dirty="0" smtClean="0">
                    <a:solidFill>
                      <a:schemeClr val="bg1"/>
                    </a:solidFill>
                  </a:rPr>
                  <a:t> V.  </a:t>
                </a:r>
                <a:r>
                  <a:rPr lang="ru-RU" sz="3600" dirty="0" smtClean="0">
                    <a:solidFill>
                      <a:schemeClr val="bg1"/>
                    </a:solidFill>
                  </a:rPr>
                  <a:t>В каждой фазе каждый раз, добавляя вершину в множество (всего вершин </a:t>
                </a:r>
                <a:r>
                  <a:rPr lang="en-US" sz="3600" dirty="0" smtClean="0">
                    <a:solidFill>
                      <a:schemeClr val="bg1"/>
                    </a:solidFill>
                  </a:rPr>
                  <a:t>V) </a:t>
                </a:r>
                <a:r>
                  <a:rPr lang="ru-RU" sz="3600" dirty="0" smtClean="0">
                    <a:solidFill>
                      <a:schemeClr val="bg1"/>
                    </a:solidFill>
                  </a:rPr>
                  <a:t>необходимо пересчитывать и обновлять связность за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600" dirty="0" smtClean="0">
                  <a:solidFill>
                    <a:schemeClr val="bg1"/>
                  </a:solidFill>
                </a:endParaRPr>
              </a:p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Итого, время работы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3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По памяти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uk-UA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600" dirty="0" smtClean="0">
                    <a:solidFill>
                      <a:schemeClr val="bg1"/>
                    </a:solidFill>
                  </a:rPr>
                  <a:t>для хранения графа и вспомогательных массивов.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54" y="1872861"/>
                <a:ext cx="10160385" cy="4701608"/>
              </a:xfrm>
              <a:prstGeom prst="rect">
                <a:avLst/>
              </a:prstGeom>
              <a:blipFill rotWithShape="0">
                <a:blip r:embed="rId3"/>
                <a:stretch>
                  <a:fillRect l="-1861" t="-519" r="-2161" b="-402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4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9273" y="265694"/>
            <a:ext cx="9144000" cy="152588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8400"/>
                </a:solidFill>
              </a:rPr>
              <a:t>Push-</a:t>
            </a:r>
            <a:r>
              <a:rPr lang="en-US" sz="8000" dirty="0" err="1">
                <a:solidFill>
                  <a:srgbClr val="FF8400"/>
                </a:solidFill>
              </a:rPr>
              <a:t>R</a:t>
            </a:r>
            <a:r>
              <a:rPr lang="en-US" sz="8000" dirty="0" err="1" smtClean="0">
                <a:solidFill>
                  <a:srgbClr val="FF8400"/>
                </a:solidFill>
              </a:rPr>
              <a:t>elabel</a:t>
            </a:r>
            <a:r>
              <a:rPr lang="en-US" sz="8000" dirty="0" smtClean="0">
                <a:solidFill>
                  <a:srgbClr val="FF8400"/>
                </a:solidFill>
              </a:rPr>
              <a:t> FIFO</a:t>
            </a:r>
            <a:endParaRPr lang="uk-UA" sz="8000" dirty="0">
              <a:solidFill>
                <a:srgbClr val="FF84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4654" y="2319901"/>
            <a:ext cx="9868619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chemeClr val="bg1"/>
                </a:solidFill>
              </a:rPr>
              <a:t>Goldberg, A V; Tarjan, R E</a:t>
            </a:r>
            <a:endParaRPr lang="en-US" sz="3600" dirty="0" smtClean="0">
              <a:solidFill>
                <a:schemeClr val="bg1"/>
              </a:solidFill>
            </a:endParaRPr>
          </a:p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bg1"/>
              </a:solidFill>
            </a:endParaRPr>
          </a:p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86 </a:t>
            </a:r>
            <a:r>
              <a:rPr lang="en-US" sz="3600" dirty="0">
                <a:solidFill>
                  <a:schemeClr val="bg1"/>
                </a:solidFill>
              </a:rPr>
              <a:t>Proceedings of the eighteenth annual ACM symposium on Theory of </a:t>
            </a:r>
            <a:r>
              <a:rPr lang="en-US" sz="3600" dirty="0" smtClean="0">
                <a:solidFill>
                  <a:schemeClr val="bg1"/>
                </a:solidFill>
              </a:rPr>
              <a:t>computing p.136</a:t>
            </a:r>
          </a:p>
          <a:p>
            <a:pPr>
              <a:lnSpc>
                <a:spcPct val="120000"/>
              </a:lnSpc>
            </a:pPr>
            <a:endParaRPr lang="en-US" sz="3600" dirty="0" smtClean="0">
              <a:solidFill>
                <a:schemeClr val="bg1"/>
              </a:solidFill>
            </a:endParaRPr>
          </a:p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Berkeley, California, USA — May 28 - 30, 1986 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1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9273" y="265694"/>
            <a:ext cx="9144000" cy="152588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8400"/>
                </a:solidFill>
              </a:rPr>
              <a:t>Push-</a:t>
            </a:r>
            <a:r>
              <a:rPr lang="en-US" sz="8000" dirty="0" err="1">
                <a:solidFill>
                  <a:srgbClr val="FF8400"/>
                </a:solidFill>
              </a:rPr>
              <a:t>R</a:t>
            </a:r>
            <a:r>
              <a:rPr lang="en-US" sz="8000" dirty="0" err="1" smtClean="0">
                <a:solidFill>
                  <a:srgbClr val="FF8400"/>
                </a:solidFill>
              </a:rPr>
              <a:t>elabel</a:t>
            </a:r>
            <a:r>
              <a:rPr lang="en-US" sz="8000" dirty="0" smtClean="0">
                <a:solidFill>
                  <a:srgbClr val="FF8400"/>
                </a:solidFill>
              </a:rPr>
              <a:t> </a:t>
            </a:r>
            <a:r>
              <a:rPr lang="en-US" sz="8000" dirty="0" err="1" smtClean="0">
                <a:solidFill>
                  <a:srgbClr val="FF8400"/>
                </a:solidFill>
              </a:rPr>
              <a:t>maxflow</a:t>
            </a:r>
            <a:endParaRPr lang="uk-UA" sz="8000" dirty="0">
              <a:solidFill>
                <a:srgbClr val="FF84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16963" y="2462141"/>
                <a:ext cx="9868619" cy="408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𝑒𝑥𝑐𝑒𝑠𝑠</m:t>
                    </m:r>
                  </m:oMath>
                </a14:m>
                <a:r>
                  <a:rPr lang="en-US" sz="3600" dirty="0" smtClean="0">
                    <a:solidFill>
                      <a:schemeClr val="bg1"/>
                    </a:solidFill>
                  </a:rPr>
                  <a:t> –</a:t>
                </a:r>
                <a:r>
                  <a:rPr lang="ru-RU" sz="3600" dirty="0" smtClean="0">
                    <a:solidFill>
                      <a:schemeClr val="bg1"/>
                    </a:solidFill>
                  </a:rPr>
                  <a:t> избыток потока, значение переполнения вершины.</a:t>
                </a:r>
              </a:p>
              <a:p>
                <a:pPr>
                  <a:lnSpc>
                    <a:spcPct val="120000"/>
                  </a:lnSpc>
                </a:pPr>
                <a:endParaRPr lang="ru-RU" sz="3600" dirty="0" smtClean="0">
                  <a:solidFill>
                    <a:schemeClr val="bg1"/>
                  </a:solidFill>
                </a:endParaRPr>
              </a:p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h𝑒𝑖𝑔h𝑡</m:t>
                    </m:r>
                  </m:oMath>
                </a14:m>
                <a:r>
                  <a:rPr lang="en-US" sz="3600" dirty="0" smtClean="0">
                    <a:solidFill>
                      <a:schemeClr val="bg1"/>
                    </a:solidFill>
                  </a:rPr>
                  <a:t> – </a:t>
                </a:r>
                <a:r>
                  <a:rPr lang="ru-RU" sz="3600" dirty="0" smtClean="0">
                    <a:solidFill>
                      <a:schemeClr val="bg1"/>
                    </a:solidFill>
                  </a:rPr>
                  <a:t>высота вершины, показывает достижимость одной вершины из другой.</a:t>
                </a:r>
                <a:endParaRPr lang="en-US" sz="3600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h𝑒𝑖𝑔h𝑡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h𝑒𝑖𝑔h𝑡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𝑓𝑖𝑛𝑖𝑠h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3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963" y="2462141"/>
                <a:ext cx="9868619" cy="4081117"/>
              </a:xfrm>
              <a:prstGeom prst="rect">
                <a:avLst/>
              </a:prstGeom>
              <a:blipFill rotWithShape="0">
                <a:blip r:embed="rId3"/>
                <a:stretch>
                  <a:fillRect l="-1853" t="-7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9273" y="265694"/>
            <a:ext cx="9144000" cy="152588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8400"/>
                </a:solidFill>
              </a:rPr>
              <a:t>Push-</a:t>
            </a:r>
            <a:r>
              <a:rPr lang="en-US" sz="8000" dirty="0" err="1">
                <a:solidFill>
                  <a:srgbClr val="FF8400"/>
                </a:solidFill>
              </a:rPr>
              <a:t>R</a:t>
            </a:r>
            <a:r>
              <a:rPr lang="en-US" sz="8000" dirty="0" err="1" smtClean="0">
                <a:solidFill>
                  <a:srgbClr val="FF8400"/>
                </a:solidFill>
              </a:rPr>
              <a:t>elabel</a:t>
            </a:r>
            <a:r>
              <a:rPr lang="en-US" sz="8000" dirty="0" smtClean="0">
                <a:solidFill>
                  <a:srgbClr val="FF8400"/>
                </a:solidFill>
              </a:rPr>
              <a:t> </a:t>
            </a:r>
            <a:r>
              <a:rPr lang="en-US" sz="8000" dirty="0" err="1" smtClean="0">
                <a:solidFill>
                  <a:srgbClr val="FF8400"/>
                </a:solidFill>
              </a:rPr>
              <a:t>maxflow</a:t>
            </a:r>
            <a:endParaRPr lang="uk-UA" sz="8000" dirty="0">
              <a:solidFill>
                <a:srgbClr val="FF84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16963" y="1791581"/>
                <a:ext cx="9868619" cy="4831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𝑝𝑢𝑠h</m:t>
                    </m:r>
                  </m:oMath>
                </a14:m>
                <a:r>
                  <a:rPr lang="en-US" sz="3600" dirty="0" smtClean="0">
                    <a:solidFill>
                      <a:schemeClr val="bg1"/>
                    </a:solidFill>
                  </a:rPr>
                  <a:t> –</a:t>
                </a:r>
                <a:r>
                  <a:rPr lang="ru-RU" sz="3600" dirty="0" smtClean="0">
                    <a:solidFill>
                      <a:schemeClr val="bg1"/>
                    </a:solidFill>
                  </a:rPr>
                  <a:t> проталкивание </a:t>
                </a:r>
                <a:r>
                  <a:rPr lang="ru-RU" sz="3600" dirty="0" err="1" smtClean="0">
                    <a:solidFill>
                      <a:schemeClr val="bg1"/>
                    </a:solidFill>
                  </a:rPr>
                  <a:t>предпотока</a:t>
                </a:r>
                <a:r>
                  <a:rPr lang="ru-RU" sz="3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36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𝑓𝑙𝑜𝑤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𝑐𝑎𝑝𝑎𝑐𝑖𝑡𝑦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e>
                      </m:d>
                    </m:oMath>
                  </m:oMathPara>
                </a14:m>
                <a:endParaRPr lang="en-US" sz="3600" b="0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𝑓𝑟𝑜𝑚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600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ru-RU" sz="3600" dirty="0" smtClean="0">
                  <a:solidFill>
                    <a:schemeClr val="bg1"/>
                  </a:solidFill>
                </a:endParaRPr>
              </a:p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𝑟𝑒𝑙𝑎𝑏𝑒𝑙</m:t>
                    </m:r>
                  </m:oMath>
                </a14:m>
                <a:r>
                  <a:rPr lang="en-US" sz="3600" dirty="0" smtClean="0">
                    <a:solidFill>
                      <a:schemeClr val="bg1"/>
                    </a:solidFill>
                  </a:rPr>
                  <a:t> – </a:t>
                </a:r>
                <a:r>
                  <a:rPr lang="ru-RU" sz="3600" dirty="0" smtClean="0">
                    <a:solidFill>
                      <a:schemeClr val="bg1"/>
                    </a:solidFill>
                  </a:rPr>
                  <a:t>поднятие вершины</a:t>
                </a:r>
                <a:r>
                  <a:rPr lang="en-US" sz="3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600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𝑒𝑥𝑐𝑒𝑠𝑠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𝑣𝑒𝑟𝑡𝑒𝑥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600" b="0" i="1" strike="sngStrike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lang="en-US" sz="3600" b="0" i="1" strike="sngStrike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trike="sngStrike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𝑣𝑒𝑟𝑡𝑒𝑥</m:t>
                    </m:r>
                    <m:r>
                      <a:rPr lang="en-US" sz="3600" b="0" i="1" strike="sngStrike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endParaRPr lang="en-US" sz="3600" dirty="0" smtClean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h𝑒𝑖𝑔h𝑡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𝑣𝑒𝑟𝑡𝑒𝑥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𝑛𝑒𝑖𝑔h𝑏𝑜𝑢𝑟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3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963" y="1791581"/>
                <a:ext cx="9868619" cy="4831579"/>
              </a:xfrm>
              <a:prstGeom prst="rect">
                <a:avLst/>
              </a:prstGeom>
              <a:blipFill rotWithShape="0">
                <a:blip r:embed="rId3"/>
                <a:stretch>
                  <a:fillRect t="-63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2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9273" y="265694"/>
            <a:ext cx="9144000" cy="152588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8400"/>
                </a:solidFill>
              </a:rPr>
              <a:t>Push-</a:t>
            </a:r>
            <a:r>
              <a:rPr lang="en-US" sz="8000" dirty="0" err="1">
                <a:solidFill>
                  <a:srgbClr val="FF8400"/>
                </a:solidFill>
              </a:rPr>
              <a:t>R</a:t>
            </a:r>
            <a:r>
              <a:rPr lang="en-US" sz="8000" dirty="0" err="1" smtClean="0">
                <a:solidFill>
                  <a:srgbClr val="FF8400"/>
                </a:solidFill>
              </a:rPr>
              <a:t>elabel</a:t>
            </a:r>
            <a:r>
              <a:rPr lang="en-US" sz="8000" dirty="0" smtClean="0">
                <a:solidFill>
                  <a:srgbClr val="FF8400"/>
                </a:solidFill>
              </a:rPr>
              <a:t> </a:t>
            </a:r>
            <a:r>
              <a:rPr lang="en-US" sz="8000" dirty="0" err="1" smtClean="0">
                <a:solidFill>
                  <a:srgbClr val="FF8400"/>
                </a:solidFill>
              </a:rPr>
              <a:t>maxflow</a:t>
            </a:r>
            <a:endParaRPr lang="uk-UA" sz="8000" dirty="0">
              <a:solidFill>
                <a:srgbClr val="FF84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54654" y="2462141"/>
                <a:ext cx="9868619" cy="3473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𝑑𝑖𝑠𝑐h𝑎𝑟𝑔𝑒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 smtClean="0">
                    <a:solidFill>
                      <a:schemeClr val="bg1"/>
                    </a:solidFill>
                  </a:rPr>
                  <a:t>– </a:t>
                </a:r>
                <a:r>
                  <a:rPr lang="ru-RU" sz="3600" dirty="0" smtClean="0">
                    <a:solidFill>
                      <a:schemeClr val="bg1"/>
                    </a:solidFill>
                  </a:rPr>
                  <a:t>разрядка вершины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 smtClean="0">
                    <a:solidFill>
                      <a:schemeClr val="bg1"/>
                    </a:solidFill>
                  </a:rPr>
                  <a:t>.</a:t>
                </a:r>
                <a:endParaRPr lang="en-US" sz="3600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sz="3600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𝑒𝑥𝑐𝑒𝑠𝑠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𝑣𝑒𝑟𝑡𝑒𝑥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600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𝑝𝑢𝑠h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𝑣𝑒𝑟𝑡𝑒𝑥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𝑛𝑒𝑖𝑔h𝑏𝑜𝑢𝑟</m:t>
                          </m:r>
                        </m:e>
                      </m:d>
                    </m:oMath>
                  </m:oMathPara>
                </a14:m>
                <a:endParaRPr lang="en-US" sz="3600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ru-RU" sz="3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54" y="2462141"/>
                <a:ext cx="9868619" cy="3473259"/>
              </a:xfrm>
              <a:prstGeom prst="rect">
                <a:avLst/>
              </a:prstGeom>
              <a:blipFill rotWithShape="0">
                <a:blip r:embed="rId3"/>
                <a:stretch>
                  <a:fillRect t="-87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3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9273" y="265694"/>
            <a:ext cx="9144000" cy="152588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8400"/>
                </a:solidFill>
              </a:rPr>
              <a:t>Push-</a:t>
            </a:r>
            <a:r>
              <a:rPr lang="en-US" sz="8000" dirty="0" err="1">
                <a:solidFill>
                  <a:srgbClr val="FF8400"/>
                </a:solidFill>
              </a:rPr>
              <a:t>R</a:t>
            </a:r>
            <a:r>
              <a:rPr lang="en-US" sz="8000" dirty="0" err="1" smtClean="0">
                <a:solidFill>
                  <a:srgbClr val="FF8400"/>
                </a:solidFill>
              </a:rPr>
              <a:t>elabel</a:t>
            </a:r>
            <a:r>
              <a:rPr lang="en-US" sz="8000" dirty="0" smtClean="0">
                <a:solidFill>
                  <a:srgbClr val="FF8400"/>
                </a:solidFill>
              </a:rPr>
              <a:t> </a:t>
            </a:r>
            <a:r>
              <a:rPr lang="en-US" sz="8000" dirty="0" err="1" smtClean="0">
                <a:solidFill>
                  <a:srgbClr val="FF8400"/>
                </a:solidFill>
              </a:rPr>
              <a:t>maxflow</a:t>
            </a:r>
            <a:endParaRPr lang="uk-UA" sz="8000" dirty="0">
              <a:solidFill>
                <a:srgbClr val="FF84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16963" y="3234301"/>
                <a:ext cx="9868619" cy="20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Для любой вершины в любой момент времени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h𝑒𝑖𝑔h𝑡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𝑣𝑒𝑟𝑡𝑒𝑥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ru-RU" sz="3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963" y="3234301"/>
                <a:ext cx="9868619" cy="2086725"/>
              </a:xfrm>
              <a:prstGeom prst="rect">
                <a:avLst/>
              </a:prstGeom>
              <a:blipFill rotWithShape="0">
                <a:blip r:embed="rId3"/>
                <a:stretch>
                  <a:fillRect l="-1853" t="-146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6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9273" y="265694"/>
            <a:ext cx="9144000" cy="152588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8400"/>
                </a:solidFill>
              </a:rPr>
              <a:t>FIFO</a:t>
            </a:r>
            <a:endParaRPr lang="uk-UA" sz="8000" dirty="0">
              <a:solidFill>
                <a:srgbClr val="FF84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48254" y="2319901"/>
                <a:ext cx="11023986" cy="2751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Формируем очередь из вершин с избытком.</a:t>
                </a:r>
              </a:p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Изначально состоит из соседей стартовой вершины.</a:t>
                </a:r>
              </a:p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bg1"/>
                    </a:solidFill>
                  </a:rPr>
                  <a:t>d</a:t>
                </a:r>
                <a:r>
                  <a:rPr lang="en-US" sz="3600" dirty="0" smtClean="0">
                    <a:solidFill>
                      <a:schemeClr val="bg1"/>
                    </a:solidFill>
                  </a:rPr>
                  <a:t>ischarge</a:t>
                </a:r>
                <a:r>
                  <a:rPr lang="ru-RU" sz="3600" dirty="0" smtClean="0">
                    <a:solidFill>
                      <a:schemeClr val="bg1"/>
                    </a:solidFill>
                  </a:rPr>
                  <a:t> этих вершин</a:t>
                </a:r>
              </a:p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Максимальное количество вершин в очереди –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4" y="2319901"/>
                <a:ext cx="11023986" cy="2751522"/>
              </a:xfrm>
              <a:prstGeom prst="rect">
                <a:avLst/>
              </a:prstGeom>
              <a:blipFill rotWithShape="0">
                <a:blip r:embed="rId3"/>
                <a:stretch>
                  <a:fillRect l="-1549" t="-1109" r="-55" b="-598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0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9274" y="448574"/>
            <a:ext cx="9144000" cy="1525887"/>
          </a:xfrm>
        </p:spPr>
        <p:txBody>
          <a:bodyPr>
            <a:normAutofit/>
          </a:bodyPr>
          <a:lstStyle/>
          <a:p>
            <a:r>
              <a:rPr lang="ru-RU" sz="8000" dirty="0" smtClean="0">
                <a:solidFill>
                  <a:srgbClr val="FF8400"/>
                </a:solidFill>
              </a:rPr>
              <a:t>Задачи</a:t>
            </a:r>
            <a:endParaRPr lang="uk-UA" sz="8000" dirty="0">
              <a:solidFill>
                <a:srgbClr val="FF84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65" y="2355011"/>
            <a:ext cx="9868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Визуализация треков и </a:t>
            </a:r>
            <a:r>
              <a:rPr lang="ru-RU" sz="3200" dirty="0" err="1" smtClean="0">
                <a:solidFill>
                  <a:schemeClr val="bg1"/>
                </a:solidFill>
              </a:rPr>
              <a:t>плейлистов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Кластеризация </a:t>
            </a:r>
            <a:r>
              <a:rPr lang="ru-RU" sz="3200" dirty="0" err="1" smtClean="0">
                <a:solidFill>
                  <a:schemeClr val="bg1"/>
                </a:solidFill>
              </a:rPr>
              <a:t>плейлистов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Советы и подбор музыки</a:t>
            </a:r>
          </a:p>
        </p:txBody>
      </p:sp>
    </p:spTree>
    <p:extLst>
      <p:ext uri="{BB962C8B-B14F-4D97-AF65-F5344CB8AC3E}">
        <p14:creationId xmlns:p14="http://schemas.microsoft.com/office/powerpoint/2010/main" val="16113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9273" y="265694"/>
            <a:ext cx="9144000" cy="152588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8400"/>
                </a:solidFill>
              </a:rPr>
              <a:t>Push-</a:t>
            </a:r>
            <a:r>
              <a:rPr lang="en-US" sz="8000" dirty="0" err="1">
                <a:solidFill>
                  <a:srgbClr val="FF8400"/>
                </a:solidFill>
              </a:rPr>
              <a:t>R</a:t>
            </a:r>
            <a:r>
              <a:rPr lang="en-US" sz="8000" dirty="0" err="1" smtClean="0">
                <a:solidFill>
                  <a:srgbClr val="FF8400"/>
                </a:solidFill>
              </a:rPr>
              <a:t>elabel</a:t>
            </a:r>
            <a:r>
              <a:rPr lang="en-US" sz="8000" dirty="0" smtClean="0">
                <a:solidFill>
                  <a:srgbClr val="FF8400"/>
                </a:solidFill>
              </a:rPr>
              <a:t> </a:t>
            </a:r>
            <a:r>
              <a:rPr lang="en-US" sz="8000" dirty="0" err="1" smtClean="0">
                <a:solidFill>
                  <a:srgbClr val="FF8400"/>
                </a:solidFill>
              </a:rPr>
              <a:t>maxflow</a:t>
            </a:r>
            <a:endParaRPr lang="uk-UA" sz="8000" dirty="0">
              <a:solidFill>
                <a:srgbClr val="FF84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16963" y="3234301"/>
                <a:ext cx="9868619" cy="20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Для любой вершины в любой момент времени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h𝑒𝑖𝑔h𝑡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𝑣𝑒𝑟𝑡𝑒𝑥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ru-RU" sz="3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963" y="3234301"/>
                <a:ext cx="9868619" cy="2086725"/>
              </a:xfrm>
              <a:prstGeom prst="rect">
                <a:avLst/>
              </a:prstGeom>
              <a:blipFill rotWithShape="0">
                <a:blip r:embed="rId3"/>
                <a:stretch>
                  <a:fillRect l="-1853" t="-146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9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9273" y="265694"/>
            <a:ext cx="9144000" cy="152588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8400"/>
                </a:solidFill>
              </a:rPr>
              <a:t>FIFO</a:t>
            </a:r>
            <a:endParaRPr lang="uk-UA" sz="8000" dirty="0">
              <a:solidFill>
                <a:srgbClr val="FF84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54654" y="1659501"/>
                <a:ext cx="9868619" cy="408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Максимальная высота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u-RU" sz="3600" b="0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sz="3600" dirty="0" smtClean="0">
                  <a:solidFill>
                    <a:schemeClr val="bg1"/>
                  </a:solidFill>
                </a:endParaRPr>
              </a:p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nary>
                    <m:r>
                      <a:rPr lang="en-US" sz="3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3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2∗</m:t>
                    </m:r>
                    <m:sSup>
                      <m:sSupPr>
                        <m:ctrlPr>
                          <a:rPr lang="ru-RU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sz="3600" dirty="0" smtClean="0">
                  <a:solidFill>
                    <a:schemeClr val="bg1"/>
                  </a:solidFill>
                </a:endParaRPr>
              </a:p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ru-RU" sz="3600" dirty="0">
                  <a:solidFill>
                    <a:schemeClr val="bg1"/>
                  </a:solidFill>
                </a:endParaRPr>
              </a:p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Количество операций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𝑟𝑒𝑙𝑎𝑏𝑒𝑙</m:t>
                    </m:r>
                  </m:oMath>
                </a14:m>
                <a:r>
                  <a:rPr lang="en-US" sz="36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3600" dirty="0" smtClean="0">
                    <a:solidFill>
                      <a:schemeClr val="bg1"/>
                    </a:solidFill>
                  </a:rPr>
                  <a:t>в сумме не превышает </a:t>
                </a:r>
                <a14:m>
                  <m:oMath xmlns:m="http://schemas.openxmlformats.org/officeDocument/2006/math">
                    <m:r>
                      <a:rPr lang="ru-RU" sz="3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2∗</m:t>
                    </m:r>
                    <m:sSup>
                      <m:sSupPr>
                        <m:ctrlPr>
                          <a:rPr lang="ru-RU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54" y="1659501"/>
                <a:ext cx="9868619" cy="4081117"/>
              </a:xfrm>
              <a:prstGeom prst="rect">
                <a:avLst/>
              </a:prstGeom>
              <a:blipFill rotWithShape="0">
                <a:blip r:embed="rId3"/>
                <a:stretch>
                  <a:fillRect l="-1916" t="-597" b="-35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7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9273" y="265694"/>
            <a:ext cx="9144000" cy="152588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8400"/>
                </a:solidFill>
              </a:rPr>
              <a:t>FIFO</a:t>
            </a:r>
            <a:endParaRPr lang="uk-UA" sz="8000" dirty="0">
              <a:solidFill>
                <a:srgbClr val="FF84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54654" y="1659501"/>
                <a:ext cx="9868619" cy="541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Фазы, в которых нет операции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𝑟𝑒𝑙𝑎𝑏𝑒𝑙</m:t>
                    </m:r>
                  </m:oMath>
                </a14:m>
                <a:r>
                  <a:rPr lang="ru-RU" sz="3600" dirty="0" smtClean="0">
                    <a:solidFill>
                      <a:schemeClr val="bg1"/>
                    </a:solidFill>
                  </a:rPr>
                  <a:t> уменьшают значение максимальной высоты </a:t>
                </a:r>
                <a:r>
                  <a:rPr lang="en-US" sz="3600" dirty="0" smtClean="0">
                    <a:solidFill>
                      <a:schemeClr val="bg1"/>
                    </a:solidFill>
                  </a:rPr>
                  <a:t>H</a:t>
                </a:r>
                <a:r>
                  <a:rPr lang="ru-RU" sz="3600" dirty="0" smtClean="0">
                    <a:solidFill>
                      <a:schemeClr val="bg1"/>
                    </a:solidFill>
                  </a:rPr>
                  <a:t>, поскольку все избытк</a:t>
                </a:r>
                <a:r>
                  <a:rPr lang="ru-RU" sz="3600" dirty="0" smtClean="0">
                    <a:solidFill>
                      <a:schemeClr val="bg1"/>
                    </a:solidFill>
                  </a:rPr>
                  <a:t>и были запушены на другие вершины с меньшей высотой</a:t>
                </a:r>
                <a:endParaRPr lang="en-US" sz="3600" dirty="0">
                  <a:solidFill>
                    <a:schemeClr val="bg1"/>
                  </a:solidFill>
                </a:endParaRPr>
              </a:p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ru-RU" sz="3600" dirty="0" smtClean="0">
                  <a:solidFill>
                    <a:schemeClr val="bg1"/>
                  </a:solidFill>
                </a:endParaRPr>
              </a:p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Поскольку увеличений </a:t>
                </a:r>
                <a14:m>
                  <m:oMath xmlns:m="http://schemas.openxmlformats.org/officeDocument/2006/math">
                    <m:r>
                      <a:rPr lang="ru-RU" sz="3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2∗</m:t>
                    </m:r>
                    <m:sSup>
                      <m:sSupPr>
                        <m:ctrlPr>
                          <a:rPr lang="ru-RU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3600" dirty="0" smtClean="0">
                    <a:solidFill>
                      <a:schemeClr val="bg1"/>
                    </a:solidFill>
                  </a:rPr>
                  <a:t>, то и уменьшений соответственно тоже </a:t>
                </a:r>
                <a14:m>
                  <m:oMath xmlns:m="http://schemas.openxmlformats.org/officeDocument/2006/math">
                    <m:r>
                      <a:rPr lang="ru-RU" sz="3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2∗</m:t>
                    </m:r>
                    <m:sSup>
                      <m:sSupPr>
                        <m:ctrlPr>
                          <a:rPr lang="ru-RU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sz="3600" dirty="0" smtClean="0">
                  <a:solidFill>
                    <a:schemeClr val="bg1"/>
                  </a:solidFill>
                </a:endParaRPr>
              </a:p>
              <a:p>
                <a:pPr indent="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ru-RU" sz="3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54" y="1659501"/>
                <a:ext cx="9868619" cy="5410712"/>
              </a:xfrm>
              <a:prstGeom prst="rect">
                <a:avLst/>
              </a:prstGeom>
              <a:blipFill rotWithShape="0">
                <a:blip r:embed="rId3"/>
                <a:stretch>
                  <a:fillRect l="-1916" t="-450" r="-265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6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9273" y="265694"/>
            <a:ext cx="9144000" cy="152588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8400"/>
                </a:solidFill>
              </a:rPr>
              <a:t>FIFO</a:t>
            </a:r>
            <a:endParaRPr lang="uk-UA" sz="8000" dirty="0">
              <a:solidFill>
                <a:srgbClr val="FF84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16963" y="1791581"/>
                <a:ext cx="9868619" cy="4818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Максимальное количество прохождений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по очереди</a:t>
                </a:r>
                <a14:m>
                  <m:oMath xmlns:m="http://schemas.openxmlformats.org/officeDocument/2006/math">
                    <m:r>
                      <a:rPr lang="ru-RU" sz="3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3600" dirty="0" smtClean="0">
                    <a:solidFill>
                      <a:schemeClr val="bg1"/>
                    </a:solidFill>
                  </a:rPr>
                  <a:t>.</a:t>
                </a:r>
                <a:endParaRPr lang="en-US" sz="3600" dirty="0" smtClean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endParaRPr lang="ru-RU" sz="36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На каждой итерации происходит</a:t>
                </a:r>
                <a:endParaRPr lang="en-US" sz="3600" dirty="0" smtClean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 либо</a:t>
                </a:r>
                <a:r>
                  <a:rPr lang="en-US" sz="3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𝑟𝑒𝑙𝑎𝑏𝑒𝑙</m:t>
                    </m:r>
                    <m:r>
                      <a:rPr lang="uk-UA" sz="3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л</a:t>
                </a:r>
                <a:r>
                  <a:rPr lang="ru-RU" sz="3600" dirty="0" smtClean="0">
                    <a:solidFill>
                      <a:schemeClr val="bg1"/>
                    </a:solidFill>
                  </a:rPr>
                  <a:t>ибо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𝑑𝑖𝑠𝑐h𝑎𝑟𝑔𝑒</m:t>
                    </m:r>
                  </m:oMath>
                </a14:m>
                <a:r>
                  <a:rPr lang="en-US" sz="36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3600" dirty="0" smtClean="0">
                    <a:solidFill>
                      <a:schemeClr val="bg1"/>
                    </a:solidFill>
                  </a:rPr>
                  <a:t>за</a:t>
                </a:r>
                <a:r>
                  <a:rPr lang="en-US" sz="3600" b="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 smtClean="0">
                    <a:solidFill>
                      <a:schemeClr val="bg1"/>
                    </a:solidFill>
                  </a:rPr>
                  <a:t>.</a:t>
                </a:r>
                <a:r>
                  <a:rPr lang="ru-RU" sz="3600" dirty="0" smtClean="0">
                    <a:solidFill>
                      <a:schemeClr val="bg1"/>
                    </a:solidFill>
                  </a:rPr>
                  <a:t> </a:t>
                </a:r>
                <a:endParaRPr lang="en-US" sz="3600" dirty="0" smtClean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sz="36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Итог: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ru-RU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600" dirty="0" smtClean="0">
                    <a:solidFill>
                      <a:schemeClr val="bg1"/>
                    </a:solidFill>
                  </a:rPr>
                  <a:t>по времени,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3600" dirty="0" smtClean="0">
                    <a:solidFill>
                      <a:schemeClr val="bg1"/>
                    </a:solidFill>
                  </a:rPr>
                  <a:t> по памяти.</a:t>
                </a:r>
                <a:endParaRPr lang="en-US" sz="3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963" y="1791581"/>
                <a:ext cx="9868619" cy="4818691"/>
              </a:xfrm>
              <a:prstGeom prst="rect">
                <a:avLst/>
              </a:prstGeom>
              <a:blipFill rotWithShape="0">
                <a:blip r:embed="rId3"/>
                <a:stretch>
                  <a:fillRect t="-633" b="-151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0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394" y="0"/>
            <a:ext cx="9144000" cy="152588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8400"/>
                </a:solidFill>
              </a:rPr>
              <a:t>Tracks general graph</a:t>
            </a:r>
            <a:endParaRPr lang="uk-UA" sz="8000" dirty="0">
              <a:solidFill>
                <a:srgbClr val="FF84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886" y="2362786"/>
            <a:ext cx="5937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в</a:t>
            </a:r>
            <a:r>
              <a:rPr lang="ru-RU" sz="3200" dirty="0" smtClean="0">
                <a:solidFill>
                  <a:schemeClr val="bg1"/>
                </a:solidFill>
              </a:rPr>
              <a:t>изуализация всех треков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возможность посмотреть самые популярные композиции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215" y="1525887"/>
            <a:ext cx="5334763" cy="52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52588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8400"/>
                </a:solidFill>
              </a:rPr>
              <a:t>Tracks multipartite graph</a:t>
            </a:r>
            <a:endParaRPr lang="uk-UA" sz="8000" dirty="0">
              <a:solidFill>
                <a:srgbClr val="FF84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77" y="1913614"/>
            <a:ext cx="2501732" cy="48440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131" y="1913614"/>
            <a:ext cx="2264203" cy="4699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886" y="2362786"/>
            <a:ext cx="5937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поиск схожести </a:t>
            </a:r>
            <a:r>
              <a:rPr lang="ru-RU" sz="3200" dirty="0" err="1" smtClean="0">
                <a:solidFill>
                  <a:schemeClr val="bg1"/>
                </a:solidFill>
              </a:rPr>
              <a:t>плейлистов</a:t>
            </a:r>
            <a:endParaRPr lang="en-US" sz="3200" dirty="0" smtClean="0">
              <a:solidFill>
                <a:schemeClr val="bg1"/>
              </a:solidFill>
            </a:endParaRP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формирование нового </a:t>
            </a:r>
            <a:r>
              <a:rPr lang="ru-RU" sz="3200" dirty="0" err="1" smtClean="0">
                <a:solidFill>
                  <a:schemeClr val="bg1"/>
                </a:solidFill>
              </a:rPr>
              <a:t>плейлиста</a:t>
            </a:r>
            <a:r>
              <a:rPr lang="ru-RU" sz="3200" dirty="0" smtClean="0">
                <a:solidFill>
                  <a:schemeClr val="bg1"/>
                </a:solidFill>
              </a:rPr>
              <a:t>, объединяющего заданные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52588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8400"/>
                </a:solidFill>
              </a:rPr>
              <a:t>Playlists general graph</a:t>
            </a:r>
            <a:endParaRPr lang="uk-UA" sz="8000" dirty="0">
              <a:solidFill>
                <a:srgbClr val="FF84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886" y="3013026"/>
            <a:ext cx="59373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к</a:t>
            </a:r>
            <a:r>
              <a:rPr lang="ru-RU" sz="3200" dirty="0" smtClean="0">
                <a:solidFill>
                  <a:schemeClr val="bg1"/>
                </a:solidFill>
              </a:rPr>
              <a:t>ластеризация </a:t>
            </a:r>
            <a:r>
              <a:rPr lang="ru-RU" sz="3200" dirty="0" err="1" smtClean="0">
                <a:solidFill>
                  <a:schemeClr val="bg1"/>
                </a:solidFill>
              </a:rPr>
              <a:t>плейлистов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в</a:t>
            </a:r>
            <a:r>
              <a:rPr lang="ru-RU" sz="3200" dirty="0" smtClean="0">
                <a:solidFill>
                  <a:schemeClr val="bg1"/>
                </a:solidFill>
              </a:rPr>
              <a:t>ыявление схожих между собой </a:t>
            </a:r>
            <a:r>
              <a:rPr lang="ru-RU" sz="3200" dirty="0" err="1" smtClean="0">
                <a:solidFill>
                  <a:schemeClr val="bg1"/>
                </a:solidFill>
              </a:rPr>
              <a:t>плейлистов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194" y="2067359"/>
            <a:ext cx="5547841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52588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8400"/>
                </a:solidFill>
              </a:rPr>
              <a:t>Playlists multipartite graph</a:t>
            </a:r>
            <a:endParaRPr lang="uk-UA" sz="8000" dirty="0">
              <a:solidFill>
                <a:srgbClr val="FF84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886" y="2362786"/>
            <a:ext cx="6577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Поиск связи между </a:t>
            </a:r>
            <a:r>
              <a:rPr lang="ru-RU" sz="3200" dirty="0" err="1" smtClean="0">
                <a:solidFill>
                  <a:schemeClr val="bg1"/>
                </a:solidFill>
              </a:rPr>
              <a:t>плейлистами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Discovery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Управление вкусами пользователей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440" y="1656998"/>
            <a:ext cx="4175760" cy="502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6074" y="2560320"/>
            <a:ext cx="9144000" cy="152588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8400"/>
                </a:solidFill>
              </a:rPr>
              <a:t>Demo</a:t>
            </a:r>
            <a:endParaRPr lang="uk-UA" sz="8000" dirty="0">
              <a:solidFill>
                <a:srgbClr val="FF8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806" y="2526552"/>
            <a:ext cx="106478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 </a:t>
            </a:r>
            <a:r>
              <a:rPr lang="ru-RU" sz="3200" dirty="0" smtClean="0">
                <a:solidFill>
                  <a:schemeClr val="bg1"/>
                </a:solidFill>
              </a:rPr>
              <a:t>Статистические анализаторы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	Spotify Playlist Analyzer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http://stormy-journey-96158.herokuapp.com/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1679274" y="225054"/>
            <a:ext cx="9144000" cy="1525887"/>
          </a:xfrm>
        </p:spPr>
        <p:txBody>
          <a:bodyPr>
            <a:normAutofit/>
          </a:bodyPr>
          <a:lstStyle/>
          <a:p>
            <a:r>
              <a:rPr lang="ru-RU" sz="8000" dirty="0" smtClean="0">
                <a:solidFill>
                  <a:srgbClr val="FF8400"/>
                </a:solidFill>
              </a:rPr>
              <a:t>Аналоги</a:t>
            </a:r>
            <a:endParaRPr lang="uk-UA" sz="8000" dirty="0">
              <a:solidFill>
                <a:srgbClr val="FF8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2/26/Spotify_logo_with_text.svg/1000px-Spotify_logo_with_tex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135" y="230098"/>
            <a:ext cx="6693799" cy="201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380877" y="2244931"/>
            <a:ext cx="34505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100 </a:t>
            </a:r>
            <a:r>
              <a:rPr lang="en-US" sz="28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000 000 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пользователей</a:t>
            </a:r>
            <a:endParaRPr lang="uk-UA" sz="2800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79120" y="3537613"/>
            <a:ext cx="11054080" cy="1988503"/>
            <a:chOff x="579120" y="3955097"/>
            <a:chExt cx="11054080" cy="198850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579120" y="3955097"/>
              <a:ext cx="11054080" cy="1988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2052" name="Picture 4" descr="http://web.tunecore.com/images/store_logos/yandex_wide_colo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385" y="4470716"/>
              <a:ext cx="3619500" cy="1019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www.seeklogo.net/wp-content/uploads/2015/07/Apple-Music-logo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01" b="31974"/>
            <a:stretch/>
          </p:blipFill>
          <p:spPr bwMode="auto">
            <a:xfrm>
              <a:off x="5884513" y="4015104"/>
              <a:ext cx="5401945" cy="1767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Прямоугольник 8"/>
          <p:cNvSpPr/>
          <p:nvPr/>
        </p:nvSpPr>
        <p:spPr>
          <a:xfrm>
            <a:off x="7298671" y="5678935"/>
            <a:ext cx="34505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28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ru-RU" sz="28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000 000 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пользователей</a:t>
            </a:r>
            <a:endParaRPr lang="uk-UA" sz="2800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20319" y="5678936"/>
            <a:ext cx="34505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ru-RU" sz="28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000 000 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пользователей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7682" y="232914"/>
            <a:ext cx="9144000" cy="1137699"/>
          </a:xfrm>
        </p:spPr>
        <p:txBody>
          <a:bodyPr>
            <a:normAutofit fontScale="90000"/>
          </a:bodyPr>
          <a:lstStyle/>
          <a:p>
            <a:r>
              <a:rPr lang="ru-RU" sz="8000" dirty="0" smtClean="0">
                <a:solidFill>
                  <a:srgbClr val="FF8400"/>
                </a:solidFill>
              </a:rPr>
              <a:t>Аналоги</a:t>
            </a:r>
            <a:endParaRPr lang="uk-UA" sz="8000" dirty="0">
              <a:solidFill>
                <a:srgbClr val="FF84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224" y="1370613"/>
            <a:ext cx="5190957" cy="381079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58" y="1370613"/>
            <a:ext cx="5639259" cy="381079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783580" y="5789003"/>
            <a:ext cx="4527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http://stormy-journey-96158.herokuapp.com/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7682" y="232914"/>
            <a:ext cx="9144000" cy="1137699"/>
          </a:xfrm>
        </p:spPr>
        <p:txBody>
          <a:bodyPr>
            <a:normAutofit fontScale="90000"/>
          </a:bodyPr>
          <a:lstStyle/>
          <a:p>
            <a:r>
              <a:rPr lang="ru-RU" sz="8000" dirty="0" smtClean="0">
                <a:solidFill>
                  <a:srgbClr val="FF8400"/>
                </a:solidFill>
              </a:rPr>
              <a:t>Аналоги</a:t>
            </a:r>
            <a:endParaRPr lang="uk-UA" sz="8000" dirty="0">
              <a:solidFill>
                <a:srgbClr val="FF84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4" y="1370613"/>
            <a:ext cx="8622155" cy="434254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873498" y="6048494"/>
            <a:ext cx="419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http://static.echonest.com/playlist/moms/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7994" y="2439934"/>
            <a:ext cx="9144000" cy="152588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8400"/>
                </a:solidFill>
              </a:rPr>
              <a:t>Machine learning</a:t>
            </a:r>
            <a:endParaRPr lang="uk-UA" sz="8000" dirty="0">
              <a:solidFill>
                <a:srgbClr val="FF8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432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>
                <a:solidFill>
                  <a:srgbClr val="FF8400"/>
                </a:solidFill>
              </a:rPr>
              <a:t>Планы на будущее</a:t>
            </a:r>
            <a:endParaRPr lang="uk-UA" sz="7200" dirty="0">
              <a:solidFill>
                <a:srgbClr val="FF84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28825"/>
            <a:ext cx="10515600" cy="4351338"/>
          </a:xfrm>
        </p:spPr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3600" dirty="0" smtClean="0"/>
              <a:t>Интеграция с музыкальными сервисами</a:t>
            </a:r>
          </a:p>
          <a:p>
            <a:endParaRPr lang="ru-RU" sz="3600" dirty="0" smtClean="0"/>
          </a:p>
          <a:p>
            <a:r>
              <a:rPr lang="ru-RU" sz="3600" dirty="0" smtClean="0"/>
              <a:t>Анализ непосредственно музыки</a:t>
            </a:r>
          </a:p>
          <a:p>
            <a:endParaRPr lang="ru-RU" sz="3600" dirty="0"/>
          </a:p>
          <a:p>
            <a:r>
              <a:rPr lang="ru-RU" sz="3600" dirty="0" smtClean="0"/>
              <a:t>Научная статья</a:t>
            </a:r>
          </a:p>
          <a:p>
            <a:endParaRPr lang="ru-RU" sz="3600" dirty="0"/>
          </a:p>
          <a:p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8607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9120" y="2439934"/>
            <a:ext cx="11094720" cy="1525887"/>
          </a:xfrm>
        </p:spPr>
        <p:txBody>
          <a:bodyPr>
            <a:normAutofit/>
          </a:bodyPr>
          <a:lstStyle/>
          <a:p>
            <a:r>
              <a:rPr lang="ru-RU" sz="8000" dirty="0" smtClean="0">
                <a:solidFill>
                  <a:srgbClr val="FF8400"/>
                </a:solidFill>
              </a:rPr>
              <a:t>Спасибо за внимание!</a:t>
            </a:r>
            <a:endParaRPr lang="uk-UA" sz="8000" dirty="0">
              <a:solidFill>
                <a:srgbClr val="FF8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99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45120" y="4582159"/>
            <a:ext cx="4000291" cy="999101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8400"/>
                </a:solidFill>
              </a:rPr>
              <a:t>mdbootstrap</a:t>
            </a:r>
            <a:endParaRPr lang="uk-UA" dirty="0">
              <a:solidFill>
                <a:srgbClr val="FF8400"/>
              </a:solidFill>
            </a:endParaRPr>
          </a:p>
        </p:txBody>
      </p:sp>
      <p:pic>
        <p:nvPicPr>
          <p:cNvPr id="3074" name="Picture 2" descr="http://www.jsexpert.net/wp-content/uploads/2016/02/javascript_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1" y="1777899"/>
            <a:ext cx="2282825" cy="229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141" y="1942797"/>
            <a:ext cx="2499995" cy="196677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8441" y="4582158"/>
            <a:ext cx="4172887" cy="999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8400"/>
                </a:solidFill>
              </a:rPr>
              <a:t>JavaScript</a:t>
            </a:r>
            <a:endParaRPr lang="uk-UA" dirty="0">
              <a:solidFill>
                <a:srgbClr val="FF8400"/>
              </a:solidFill>
            </a:endParaRPr>
          </a:p>
        </p:txBody>
      </p:sp>
      <p:pic>
        <p:nvPicPr>
          <p:cNvPr id="3076" name="Picture 4" descr="MDB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20" y="2185617"/>
            <a:ext cx="4040931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456278" y="4582159"/>
            <a:ext cx="2655722" cy="999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8400"/>
                </a:solidFill>
              </a:rPr>
              <a:t>vis.js</a:t>
            </a:r>
            <a:endParaRPr lang="uk-UA" dirty="0">
              <a:solidFill>
                <a:srgbClr val="FF8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2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9273" y="265694"/>
            <a:ext cx="9144000" cy="1525887"/>
          </a:xfrm>
        </p:spPr>
        <p:txBody>
          <a:bodyPr>
            <a:normAutofit/>
          </a:bodyPr>
          <a:lstStyle/>
          <a:p>
            <a:r>
              <a:rPr lang="ru-RU" sz="8000" dirty="0" smtClean="0">
                <a:solidFill>
                  <a:srgbClr val="FF8400"/>
                </a:solidFill>
              </a:rPr>
              <a:t>Данные</a:t>
            </a:r>
            <a:endParaRPr lang="uk-UA" sz="8000" dirty="0">
              <a:solidFill>
                <a:srgbClr val="FF84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63" y="1791581"/>
            <a:ext cx="98686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4800" dirty="0" smtClean="0">
                <a:solidFill>
                  <a:schemeClr val="bg1"/>
                </a:solidFill>
              </a:rPr>
              <a:t>  Трек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4800" dirty="0" smtClean="0">
                <a:solidFill>
                  <a:schemeClr val="bg1"/>
                </a:solidFill>
              </a:rPr>
              <a:t>  </a:t>
            </a:r>
            <a:r>
              <a:rPr lang="ru-RU" sz="4800" dirty="0" err="1" smtClean="0">
                <a:solidFill>
                  <a:schemeClr val="bg1"/>
                </a:solidFill>
              </a:rPr>
              <a:t>Плейлист</a:t>
            </a:r>
            <a:endParaRPr lang="ru-RU" sz="48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chemeClr val="bg1"/>
                </a:solidFill>
              </a:rPr>
              <a:t> </a:t>
            </a:r>
            <a:r>
              <a:rPr lang="ru-RU" sz="4800" dirty="0" smtClean="0">
                <a:solidFill>
                  <a:schemeClr val="bg1"/>
                </a:solidFill>
              </a:rPr>
              <a:t> Пользователь (=</a:t>
            </a:r>
            <a:r>
              <a:rPr lang="ru-RU" sz="4800" dirty="0" err="1" smtClean="0">
                <a:solidFill>
                  <a:schemeClr val="bg1"/>
                </a:solidFill>
              </a:rPr>
              <a:t>Плейлист</a:t>
            </a:r>
            <a:r>
              <a:rPr lang="ru-RU" sz="48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68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9273" y="265694"/>
            <a:ext cx="9144000" cy="1525887"/>
          </a:xfrm>
        </p:spPr>
        <p:txBody>
          <a:bodyPr>
            <a:normAutofit fontScale="90000"/>
          </a:bodyPr>
          <a:lstStyle/>
          <a:p>
            <a:r>
              <a:rPr lang="ru-RU" sz="8000" dirty="0" smtClean="0">
                <a:solidFill>
                  <a:srgbClr val="FF8400"/>
                </a:solidFill>
              </a:rPr>
              <a:t>Основные алгоритмы</a:t>
            </a:r>
            <a:endParaRPr lang="uk-UA" sz="8000" dirty="0">
              <a:solidFill>
                <a:srgbClr val="FF84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16963" y="2258941"/>
                <a:ext cx="986861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 Глобальный минимальный разрез в графе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Алгоритм Штор-Вагнера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3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3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600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ru-RU" sz="3600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600" dirty="0" smtClean="0">
                    <a:solidFill>
                      <a:schemeClr val="bg1"/>
                    </a:solidFill>
                  </a:rPr>
                  <a:t>Поиск максимального потока в сети</a:t>
                </a:r>
                <a:r>
                  <a:rPr lang="en-US" sz="3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3600" dirty="0">
                    <a:solidFill>
                      <a:schemeClr val="bg1"/>
                    </a:solidFill>
                  </a:rPr>
                  <a:t>P</a:t>
                </a:r>
                <a:r>
                  <a:rPr lang="en-US" sz="3600" dirty="0" smtClean="0">
                    <a:solidFill>
                      <a:schemeClr val="bg1"/>
                    </a:solidFill>
                  </a:rPr>
                  <a:t>ush </a:t>
                </a:r>
                <a:r>
                  <a:rPr lang="en-US" sz="3600" dirty="0" err="1">
                    <a:solidFill>
                      <a:schemeClr val="bg1"/>
                    </a:solidFill>
                  </a:rPr>
                  <a:t>R</a:t>
                </a:r>
                <a:r>
                  <a:rPr lang="en-US" sz="3600" dirty="0" err="1" smtClean="0">
                    <a:solidFill>
                      <a:schemeClr val="bg1"/>
                    </a:solidFill>
                  </a:rPr>
                  <a:t>elabel</a:t>
                </a:r>
                <a:r>
                  <a:rPr lang="en-US" sz="3600" dirty="0" smtClean="0">
                    <a:solidFill>
                      <a:schemeClr val="bg1"/>
                    </a:solidFill>
                  </a:rPr>
                  <a:t> FIFO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3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963" y="2258941"/>
                <a:ext cx="9868619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1853" t="-893" b="-46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9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672" y="225054"/>
            <a:ext cx="10045367" cy="1525887"/>
          </a:xfrm>
        </p:spPr>
        <p:txBody>
          <a:bodyPr>
            <a:normAutofit fontScale="90000"/>
          </a:bodyPr>
          <a:lstStyle/>
          <a:p>
            <a:r>
              <a:rPr lang="ru-RU" sz="8000" dirty="0" smtClean="0">
                <a:solidFill>
                  <a:srgbClr val="FF8400"/>
                </a:solidFill>
              </a:rPr>
              <a:t>Алгоритм Штор-Вагнера</a:t>
            </a:r>
            <a:endParaRPr lang="uk-UA" sz="8000" dirty="0">
              <a:solidFill>
                <a:srgbClr val="FF84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4654" y="2319901"/>
            <a:ext cx="101603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bg1"/>
                </a:solidFill>
              </a:rPr>
              <a:t>Mechtild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Stoer</a:t>
            </a:r>
            <a:r>
              <a:rPr lang="en-US" sz="3600" dirty="0" smtClean="0">
                <a:solidFill>
                  <a:schemeClr val="bg1"/>
                </a:solidFill>
              </a:rPr>
              <a:t>, Frank Wagner</a:t>
            </a:r>
            <a:endParaRPr lang="ru-RU" sz="3600" dirty="0" smtClean="0">
              <a:solidFill>
                <a:schemeClr val="bg1"/>
              </a:solidFill>
            </a:endParaRPr>
          </a:p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3600" dirty="0">
              <a:solidFill>
                <a:schemeClr val="bg1"/>
              </a:solidFill>
            </a:endParaRPr>
          </a:p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</a:rPr>
              <a:t>Большинство источников утверждает июнь 1995</a:t>
            </a:r>
          </a:p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bg1"/>
              </a:solidFill>
            </a:endParaRPr>
          </a:p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</a:rPr>
              <a:t>Май </a:t>
            </a:r>
            <a:r>
              <a:rPr lang="en-US" sz="3600" dirty="0" smtClean="0">
                <a:solidFill>
                  <a:schemeClr val="bg1"/>
                </a:solidFill>
              </a:rPr>
              <a:t>1994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672" y="225054"/>
            <a:ext cx="10045367" cy="1525887"/>
          </a:xfrm>
        </p:spPr>
        <p:txBody>
          <a:bodyPr>
            <a:normAutofit fontScale="90000"/>
          </a:bodyPr>
          <a:lstStyle/>
          <a:p>
            <a:r>
              <a:rPr lang="ru-RU" sz="8000" dirty="0" smtClean="0">
                <a:solidFill>
                  <a:srgbClr val="FF8400"/>
                </a:solidFill>
              </a:rPr>
              <a:t>Алгоритм Штор-Вагнера</a:t>
            </a:r>
            <a:endParaRPr lang="uk-UA" sz="8000" dirty="0">
              <a:solidFill>
                <a:srgbClr val="FF84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4654" y="2319901"/>
            <a:ext cx="1016038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</a:rPr>
              <a:t>Рассмотрим все пары </a:t>
            </a:r>
            <a:r>
              <a:rPr lang="en-US" sz="3600" dirty="0" smtClean="0">
                <a:solidFill>
                  <a:schemeClr val="bg1"/>
                </a:solidFill>
              </a:rPr>
              <a:t>start </a:t>
            </a:r>
            <a:r>
              <a:rPr lang="ru-RU" sz="3600" dirty="0" smtClean="0">
                <a:solidFill>
                  <a:schemeClr val="bg1"/>
                </a:solidFill>
              </a:rPr>
              <a:t>и </a:t>
            </a:r>
            <a:r>
              <a:rPr lang="en-US" sz="3600" dirty="0" smtClean="0">
                <a:solidFill>
                  <a:schemeClr val="bg1"/>
                </a:solidFill>
              </a:rPr>
              <a:t>finish.</a:t>
            </a:r>
          </a:p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</a:rPr>
              <a:t>Либо разрез между </a:t>
            </a:r>
            <a:r>
              <a:rPr lang="en-US" sz="3600" dirty="0" smtClean="0">
                <a:solidFill>
                  <a:schemeClr val="bg1"/>
                </a:solidFill>
              </a:rPr>
              <a:t>start </a:t>
            </a:r>
            <a:r>
              <a:rPr lang="ru-RU" sz="3600" dirty="0" smtClean="0">
                <a:solidFill>
                  <a:schemeClr val="bg1"/>
                </a:solidFill>
              </a:rPr>
              <a:t>и </a:t>
            </a:r>
            <a:r>
              <a:rPr lang="en-US" sz="3600" dirty="0" smtClean="0">
                <a:solidFill>
                  <a:schemeClr val="bg1"/>
                </a:solidFill>
              </a:rPr>
              <a:t>finish </a:t>
            </a:r>
            <a:r>
              <a:rPr lang="ru-RU" sz="3600" dirty="0" smtClean="0">
                <a:solidFill>
                  <a:schemeClr val="bg1"/>
                </a:solidFill>
              </a:rPr>
              <a:t>является искомым глобальным (лежат в 2 разных частях).</a:t>
            </a:r>
          </a:p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</a:rPr>
              <a:t>Либо </a:t>
            </a:r>
            <a:r>
              <a:rPr lang="en-US" sz="3600" dirty="0" smtClean="0">
                <a:solidFill>
                  <a:schemeClr val="bg1"/>
                </a:solidFill>
              </a:rPr>
              <a:t>start </a:t>
            </a:r>
            <a:r>
              <a:rPr lang="ru-RU" sz="3600" dirty="0" smtClean="0">
                <a:solidFill>
                  <a:schemeClr val="bg1"/>
                </a:solidFill>
              </a:rPr>
              <a:t>и </a:t>
            </a:r>
            <a:r>
              <a:rPr lang="en-US" sz="3600" dirty="0" smtClean="0">
                <a:solidFill>
                  <a:schemeClr val="bg1"/>
                </a:solidFill>
              </a:rPr>
              <a:t>finish </a:t>
            </a:r>
            <a:r>
              <a:rPr lang="ru-RU" sz="3600" dirty="0" smtClean="0">
                <a:solidFill>
                  <a:schemeClr val="bg1"/>
                </a:solidFill>
              </a:rPr>
              <a:t>лежат в одной и той же части.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Значит, </a:t>
            </a:r>
            <a:r>
              <a:rPr lang="en-US" sz="3600" dirty="0" smtClean="0">
                <a:solidFill>
                  <a:schemeClr val="bg1"/>
                </a:solidFill>
              </a:rPr>
              <a:t>start </a:t>
            </a:r>
            <a:r>
              <a:rPr lang="ru-RU" sz="3600" dirty="0" smtClean="0">
                <a:solidFill>
                  <a:schemeClr val="bg1"/>
                </a:solidFill>
              </a:rPr>
              <a:t>и </a:t>
            </a:r>
            <a:r>
              <a:rPr lang="en-US" sz="3600" dirty="0" smtClean="0">
                <a:solidFill>
                  <a:schemeClr val="bg1"/>
                </a:solidFill>
              </a:rPr>
              <a:t>finish </a:t>
            </a:r>
            <a:r>
              <a:rPr lang="ru-RU" sz="3600" dirty="0" smtClean="0">
                <a:solidFill>
                  <a:schemeClr val="bg1"/>
                </a:solidFill>
              </a:rPr>
              <a:t>можно рассматривать как одну вершину.</a:t>
            </a:r>
            <a:endParaRPr lang="ru-RU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672" y="225054"/>
            <a:ext cx="10045367" cy="1525887"/>
          </a:xfrm>
        </p:spPr>
        <p:txBody>
          <a:bodyPr>
            <a:normAutofit fontScale="90000"/>
          </a:bodyPr>
          <a:lstStyle/>
          <a:p>
            <a:r>
              <a:rPr lang="ru-RU" sz="8000" dirty="0" smtClean="0">
                <a:solidFill>
                  <a:srgbClr val="FF8400"/>
                </a:solidFill>
              </a:rPr>
              <a:t>Алгоритм Штор-Вагнера</a:t>
            </a:r>
            <a:endParaRPr lang="uk-UA" sz="8000" dirty="0">
              <a:solidFill>
                <a:srgbClr val="FF84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4654" y="2319901"/>
            <a:ext cx="101603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</a:rPr>
              <a:t>Разбиваем алгоритм на </a:t>
            </a:r>
            <a:r>
              <a:rPr lang="en-US" sz="3600" dirty="0" smtClean="0">
                <a:solidFill>
                  <a:schemeClr val="bg1"/>
                </a:solidFill>
              </a:rPr>
              <a:t>V</a:t>
            </a:r>
            <a:r>
              <a:rPr lang="ru-RU" sz="3600" dirty="0" smtClean="0">
                <a:solidFill>
                  <a:schemeClr val="bg1"/>
                </a:solidFill>
              </a:rPr>
              <a:t> - 1 фазы, в каждой из которых найдем разрез между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двумя вершинами, после чего объединим их в одну.</a:t>
            </a:r>
          </a:p>
          <a:p>
            <a:pPr indent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</a:rPr>
              <a:t>Минимальный глобальный разрез – минимальный среди найденных разрезов. 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endParaRPr lang="ru-RU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698</Words>
  <Application>Microsoft Office PowerPoint</Application>
  <PresentationFormat>Широкоэкранный</PresentationFormat>
  <Paragraphs>192</Paragraphs>
  <Slides>34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Тема Office</vt:lpstr>
      <vt:lpstr>museum</vt:lpstr>
      <vt:lpstr>Задачи</vt:lpstr>
      <vt:lpstr>Презентация PowerPoint</vt:lpstr>
      <vt:lpstr>mdbootstrap</vt:lpstr>
      <vt:lpstr>Данные</vt:lpstr>
      <vt:lpstr>Основные алгоритмы</vt:lpstr>
      <vt:lpstr>Алгоритм Штор-Вагнера</vt:lpstr>
      <vt:lpstr>Алгоритм Штор-Вагнера</vt:lpstr>
      <vt:lpstr>Алгоритм Штор-Вагнера</vt:lpstr>
      <vt:lpstr>Алгоритм Штор-Вагнера</vt:lpstr>
      <vt:lpstr>Алгоритм Штор-Вагнера</vt:lpstr>
      <vt:lpstr>Алгоритм Штор-Вагнера</vt:lpstr>
      <vt:lpstr>Алгоритм Штор-Вагнера</vt:lpstr>
      <vt:lpstr>Push-Relabel FIFO</vt:lpstr>
      <vt:lpstr>Push-Relabel maxflow</vt:lpstr>
      <vt:lpstr>Push-Relabel maxflow</vt:lpstr>
      <vt:lpstr>Push-Relabel maxflow</vt:lpstr>
      <vt:lpstr>Push-Relabel maxflow</vt:lpstr>
      <vt:lpstr>FIFO</vt:lpstr>
      <vt:lpstr>Push-Relabel maxflow</vt:lpstr>
      <vt:lpstr>FIFO</vt:lpstr>
      <vt:lpstr>FIFO</vt:lpstr>
      <vt:lpstr>FIFO</vt:lpstr>
      <vt:lpstr>Tracks general graph</vt:lpstr>
      <vt:lpstr>Tracks multipartite graph</vt:lpstr>
      <vt:lpstr>Playlists general graph</vt:lpstr>
      <vt:lpstr>Playlists multipartite graph</vt:lpstr>
      <vt:lpstr>Demo</vt:lpstr>
      <vt:lpstr>Аналоги</vt:lpstr>
      <vt:lpstr>Аналоги</vt:lpstr>
      <vt:lpstr>Аналоги</vt:lpstr>
      <vt:lpstr>Machine learning</vt:lpstr>
      <vt:lpstr>Планы на будущее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museum</dc:title>
  <dc:creator>older -</dc:creator>
  <cp:lastModifiedBy>older -</cp:lastModifiedBy>
  <cp:revision>42</cp:revision>
  <dcterms:created xsi:type="dcterms:W3CDTF">2017-06-02T08:26:35Z</dcterms:created>
  <dcterms:modified xsi:type="dcterms:W3CDTF">2017-06-02T22:12:20Z</dcterms:modified>
</cp:coreProperties>
</file>