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0" r:id="rId9"/>
    <p:sldId id="263" r:id="rId10"/>
    <p:sldId id="267" r:id="rId11"/>
    <p:sldId id="264" r:id="rId12"/>
    <p:sldId id="265" r:id="rId13"/>
    <p:sldId id="271" r:id="rId14"/>
    <p:sldId id="272" r:id="rId15"/>
    <p:sldId id="26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422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der\Downloads\timing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der\Downloads\timing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5191524972422"/>
          <c:y val="4.1550852450525706E-2"/>
          <c:w val="0.85401764996766705"/>
          <c:h val="0.6892828908633438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pq, 0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Лист1!$B$2:$G$2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56</c:v>
                </c:pt>
                <c:pt idx="4">
                  <c:v>583</c:v>
                </c:pt>
                <c:pt idx="5">
                  <c:v>5832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bpq, 0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/>
                </a:pPr>
                <a:endParaRPr lang="uk-UA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Лист1!$B$3:$G$3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117</c:v>
                </c:pt>
                <c:pt idx="5">
                  <c:v>476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pq +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Лист1!$B$4:$G$4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8</c:v>
                </c:pt>
                <c:pt idx="3">
                  <c:v>53</c:v>
                </c:pt>
                <c:pt idx="4">
                  <c:v>534</c:v>
                </c:pt>
                <c:pt idx="5">
                  <c:v>5341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bpq +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Лист1!$B$5:$G$5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8</c:v>
                </c:pt>
                <c:pt idx="4">
                  <c:v>85</c:v>
                </c:pt>
                <c:pt idx="5">
                  <c:v>259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Лист1!$A$6</c:f>
              <c:strCache>
                <c:ptCount val="1"/>
                <c:pt idx="0">
                  <c:v>pq -</c:v>
                </c:pt>
              </c:strCache>
            </c:strRef>
          </c:tx>
          <c:spPr>
            <a:ln w="635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Лист1!$B$6:$G$6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Лист1!$A$7</c:f>
              <c:strCache>
                <c:ptCount val="1"/>
                <c:pt idx="0">
                  <c:v>bpq -</c:v>
                </c:pt>
              </c:strCache>
            </c:strRef>
          </c:tx>
          <c:spPr>
            <a:ln w="635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/>
                </a:solidFill>
                <a:ln w="12700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Лист1!$B$7:$G$7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101</c:v>
                </c:pt>
                <c:pt idx="5">
                  <c:v>302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Лист1!$A$8</c:f>
              <c:strCache>
                <c:ptCount val="1"/>
                <c:pt idx="0">
                  <c:v>pq ?</c:v>
                </c:pt>
              </c:strCache>
            </c:strRef>
          </c:tx>
          <c:spPr>
            <a:ln w="6350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Лист1!$B$8:$G$8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59</c:v>
                </c:pt>
                <c:pt idx="4">
                  <c:v>612</c:v>
                </c:pt>
                <c:pt idx="5">
                  <c:v>6242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Лист1!$A$9</c:f>
              <c:strCache>
                <c:ptCount val="1"/>
                <c:pt idx="0">
                  <c:v>bpq ?</c:v>
                </c:pt>
              </c:strCache>
            </c:strRef>
          </c:tx>
          <c:spPr>
            <a:ln w="6350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Лист1!$B$9:$G$9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13</c:v>
                </c:pt>
                <c:pt idx="4">
                  <c:v>137</c:v>
                </c:pt>
                <c:pt idx="5">
                  <c:v>402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0369992"/>
        <c:axId val="360371952"/>
      </c:lineChart>
      <c:catAx>
        <c:axId val="360369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elements</a:t>
                </a:r>
                <a:r>
                  <a:rPr lang="en-US" sz="2400" baseline="0" dirty="0" smtClean="0"/>
                  <a:t> count</a:t>
                </a:r>
                <a:endParaRPr lang="uk-UA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60371952"/>
        <c:crosses val="autoZero"/>
        <c:auto val="1"/>
        <c:lblAlgn val="ctr"/>
        <c:lblOffset val="100"/>
        <c:noMultiLvlLbl val="0"/>
      </c:catAx>
      <c:valAx>
        <c:axId val="36037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time, </a:t>
                </a:r>
                <a:r>
                  <a:rPr lang="en-US" sz="2000" dirty="0" err="1" smtClean="0"/>
                  <a:t>ms</a:t>
                </a:r>
                <a:endParaRPr lang="uk-UA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60369992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35191524972422"/>
          <c:y val="4.1550852450525706E-2"/>
          <c:w val="0.85401764996766705"/>
          <c:h val="0.68928289086334382"/>
        </c:manualLayout>
      </c:layout>
      <c:lineChart>
        <c:grouping val="standard"/>
        <c:varyColors val="0"/>
        <c:ser>
          <c:idx val="0"/>
          <c:order val="0"/>
          <c:tx>
            <c:strRef>
              <c:f>Лист1!$A$27</c:f>
              <c:strCache>
                <c:ptCount val="1"/>
                <c:pt idx="0">
                  <c:v>pq, 0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Лист1!$B$27:$G$27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6</c:v>
                </c:pt>
                <c:pt idx="3">
                  <c:v>56</c:v>
                </c:pt>
                <c:pt idx="4">
                  <c:v>583</c:v>
                </c:pt>
                <c:pt idx="5">
                  <c:v>5832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Лист1!$A$28</c:f>
              <c:strCache>
                <c:ptCount val="1"/>
                <c:pt idx="0">
                  <c:v>bpq, 0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2"/>
              </a:solidFill>
              <a:ln w="127000">
                <a:solidFill>
                  <a:schemeClr val="accent2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Лист1!$B$28:$G$28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Лист1!$A$29</c:f>
              <c:strCache>
                <c:ptCount val="1"/>
                <c:pt idx="0">
                  <c:v>pq +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3"/>
              </a:solidFill>
              <a:ln w="127000">
                <a:solidFill>
                  <a:schemeClr val="accent3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Лист1!$B$29:$G$29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Лист1!$A$30</c:f>
              <c:strCache>
                <c:ptCount val="1"/>
                <c:pt idx="0">
                  <c:v>bpq +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4"/>
              </a:solidFill>
              <a:ln w="127000">
                <a:solidFill>
                  <a:schemeClr val="accent4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Лист1!$B$30:$G$30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Лист1!$A$31</c:f>
              <c:strCache>
                <c:ptCount val="1"/>
                <c:pt idx="0">
                  <c:v>pq -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5"/>
              </a:solidFill>
              <a:ln w="127000">
                <a:solidFill>
                  <a:schemeClr val="accent5"/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Лист1!$B$31:$G$31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66</c:v>
                </c:pt>
                <c:pt idx="4">
                  <c:v>709</c:v>
                </c:pt>
                <c:pt idx="5">
                  <c:v>7201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Лист1!$A$32</c:f>
              <c:strCache>
                <c:ptCount val="1"/>
                <c:pt idx="0">
                  <c:v>bpq -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6"/>
              </a:solidFill>
              <a:ln w="127000">
                <a:solidFill>
                  <a:schemeClr val="accent6"/>
                </a:solidFill>
              </a:ln>
              <a:effectLst/>
            </c:spPr>
          </c:marker>
          <c:dPt>
            <c:idx val="5"/>
            <c:marker>
              <c:spPr>
                <a:solidFill>
                  <a:schemeClr val="accent6"/>
                </a:solidFill>
                <a:ln w="12700">
                  <a:solidFill>
                    <a:schemeClr val="accent6"/>
                  </a:solidFill>
                </a:ln>
                <a:effectLst/>
              </c:spPr>
            </c:marker>
            <c:bubble3D val="0"/>
          </c:dPt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Лист1!$B$32:$G$32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Лист1!$A$33</c:f>
              <c:strCache>
                <c:ptCount val="1"/>
                <c:pt idx="0">
                  <c:v>pq ?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12700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Лист1!$B$33:$G$33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59</c:v>
                </c:pt>
                <c:pt idx="4">
                  <c:v>612</c:v>
                </c:pt>
                <c:pt idx="5">
                  <c:v>6242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Лист1!$A$34</c:f>
              <c:strCache>
                <c:ptCount val="1"/>
                <c:pt idx="0">
                  <c:v>bpq ?</c:v>
                </c:pt>
              </c:strCache>
            </c:strRef>
          </c:tx>
          <c:spPr>
            <a:ln w="127000"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12700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Лист1!$B$1:$G$1</c:f>
              <c:numCache>
                <c:formatCode>General</c:formatCode>
                <c:ptCount val="6"/>
                <c:pt idx="0">
                  <c:v>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</c:v>
                </c:pt>
              </c:numCache>
            </c:numRef>
          </c:cat>
          <c:val>
            <c:numRef>
              <c:f>Лист1!$B$34:$G$34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9981320"/>
        <c:axId val="359977400"/>
      </c:lineChart>
      <c:catAx>
        <c:axId val="359981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 smtClean="0"/>
                  <a:t>elements</a:t>
                </a:r>
                <a:r>
                  <a:rPr lang="en-US" sz="2400" baseline="0" dirty="0" smtClean="0"/>
                  <a:t> count</a:t>
                </a:r>
                <a:endParaRPr lang="uk-UA" sz="24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9977400"/>
        <c:crosses val="autoZero"/>
        <c:auto val="1"/>
        <c:lblAlgn val="ctr"/>
        <c:lblOffset val="100"/>
        <c:noMultiLvlLbl val="0"/>
      </c:catAx>
      <c:valAx>
        <c:axId val="359977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time, </a:t>
                </a:r>
                <a:r>
                  <a:rPr lang="en-US" sz="2000" dirty="0" err="1" smtClean="0"/>
                  <a:t>ms</a:t>
                </a:r>
                <a:endParaRPr lang="uk-UA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uk-UA"/>
          </a:p>
        </c:txPr>
        <c:crossAx val="359981320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uk-UA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uk-UA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10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3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6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653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3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9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8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4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0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680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F04F-C44F-44CF-9605-FB2768C550A2}" type="datetimeFigureOut">
              <a:rPr lang="uk-UA" smtClean="0"/>
              <a:t>21.12.2016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3E9E-B8A5-40E9-9F3A-CACF551458B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57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How-do-Brodal-queues-work" TargetMode="External"/><Relationship Id="rId2" Type="http://schemas.openxmlformats.org/officeDocument/2006/relationships/hyperlink" Target="https://en.wikipedia.org/wiki/Brodal_que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916" y="2492896"/>
            <a:ext cx="9144000" cy="1811536"/>
          </a:xfrm>
        </p:spPr>
        <p:txBody>
          <a:bodyPr/>
          <a:lstStyle/>
          <a:p>
            <a:r>
              <a:rPr lang="en-US" dirty="0" err="1" smtClean="0"/>
              <a:t>Brodal</a:t>
            </a:r>
            <a:r>
              <a:rPr lang="ru-RU" dirty="0" smtClean="0"/>
              <a:t>-</a:t>
            </a:r>
            <a:r>
              <a:rPr lang="en-US" dirty="0" err="1" smtClean="0"/>
              <a:t>Okasaki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Priority </a:t>
            </a:r>
            <a:r>
              <a:rPr lang="en-US" dirty="0"/>
              <a:t>Queue</a:t>
            </a:r>
            <a:endParaRPr lang="uk-UA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8916" y="4869160"/>
            <a:ext cx="9144000" cy="1080120"/>
          </a:xfrm>
        </p:spPr>
        <p:txBody>
          <a:bodyPr/>
          <a:lstStyle/>
          <a:p>
            <a:r>
              <a:rPr lang="en-US" dirty="0"/>
              <a:t>the fastest </a:t>
            </a:r>
            <a:r>
              <a:rPr lang="en-US" dirty="0" smtClean="0"/>
              <a:t>queue</a:t>
            </a:r>
            <a:endParaRPr lang="en-US" dirty="0" smtClean="0"/>
          </a:p>
          <a:p>
            <a:r>
              <a:rPr lang="en-US" dirty="0"/>
              <a:t>all over the world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64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Insert (based on binomial heap)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graphicFrame>
        <p:nvGraphicFramePr>
          <p:cNvPr id="5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09609"/>
              </p:ext>
            </p:extLst>
          </p:nvPr>
        </p:nvGraphicFramePr>
        <p:xfrm>
          <a:off x="838200" y="1052736"/>
          <a:ext cx="10515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</a:t>
            </a:r>
            <a:r>
              <a:rPr lang="en-US" dirty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Merge</a:t>
            </a:r>
          </a:p>
          <a:p>
            <a:r>
              <a:rPr lang="en-US" dirty="0" smtClean="0"/>
              <a:t>From both </a:t>
            </a:r>
            <a:r>
              <a:rPr lang="en-US" dirty="0" err="1" smtClean="0"/>
              <a:t>bpqs</a:t>
            </a:r>
            <a:r>
              <a:rPr lang="en-US" dirty="0" smtClean="0"/>
              <a:t> take </a:t>
            </a:r>
            <a:r>
              <a:rPr lang="en-US" dirty="0" err="1" smtClean="0"/>
              <a:t>bpq</a:t>
            </a:r>
            <a:r>
              <a:rPr lang="en-US" dirty="0" smtClean="0"/>
              <a:t> that stores minimum element and insert into its queue other </a:t>
            </a:r>
            <a:r>
              <a:rPr lang="en-US" dirty="0" err="1" smtClean="0"/>
              <a:t>bpq</a:t>
            </a:r>
            <a:r>
              <a:rPr lang="en-US" dirty="0" smtClean="0"/>
              <a:t>. Since skew binomial heap supports O(1) worst-case </a:t>
            </a:r>
            <a:r>
              <a:rPr lang="en-US" dirty="0" err="1" smtClean="0"/>
              <a:t>insertation</a:t>
            </a:r>
            <a:r>
              <a:rPr lang="en-US" dirty="0" smtClean="0"/>
              <a:t>, merging </a:t>
            </a:r>
            <a:r>
              <a:rPr lang="en-US" dirty="0" err="1" smtClean="0"/>
              <a:t>bpqs</a:t>
            </a:r>
            <a:r>
              <a:rPr lang="en-US" dirty="0" smtClean="0"/>
              <a:t> also works by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Insert (push)</a:t>
            </a:r>
          </a:p>
          <a:p>
            <a:r>
              <a:rPr lang="en-US" dirty="0" smtClean="0"/>
              <a:t>Make new </a:t>
            </a:r>
            <a:r>
              <a:rPr lang="en-US" dirty="0" err="1" smtClean="0"/>
              <a:t>bpq</a:t>
            </a:r>
            <a:r>
              <a:rPr lang="en-US" dirty="0" smtClean="0"/>
              <a:t> that stores element to insert. Merge given </a:t>
            </a:r>
            <a:r>
              <a:rPr lang="en-US" dirty="0" err="1" smtClean="0"/>
              <a:t>bpq</a:t>
            </a:r>
            <a:r>
              <a:rPr lang="en-US" dirty="0" smtClean="0"/>
              <a:t> with this </a:t>
            </a:r>
            <a:r>
              <a:rPr lang="en-US" dirty="0" err="1" smtClean="0"/>
              <a:t>bpq</a:t>
            </a:r>
            <a:r>
              <a:rPr lang="en-US" dirty="0" smtClean="0"/>
              <a:t>. Since merging works by O(1), </a:t>
            </a:r>
            <a:r>
              <a:rPr lang="en-US" dirty="0" err="1" smtClean="0"/>
              <a:t>insertation</a:t>
            </a:r>
            <a:r>
              <a:rPr lang="en-US" dirty="0" smtClean="0"/>
              <a:t> also works by O(1).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</a:t>
            </a:r>
            <a:r>
              <a:rPr lang="en-US" dirty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4799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Get minimum </a:t>
            </a:r>
            <a:r>
              <a:rPr lang="en-US" dirty="0" smtClean="0"/>
              <a:t>(</a:t>
            </a:r>
            <a:r>
              <a:rPr lang="en-US" dirty="0" err="1" smtClean="0"/>
              <a:t>findMin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Bpq</a:t>
            </a:r>
            <a:r>
              <a:rPr lang="en-US" dirty="0" smtClean="0"/>
              <a:t> already stores minimum element in its head. Time efficiency O(1).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Extract minimum (pop)</a:t>
            </a:r>
          </a:p>
          <a:p>
            <a:r>
              <a:rPr lang="en-US" dirty="0" smtClean="0"/>
              <a:t>Find and extract new minimum </a:t>
            </a:r>
            <a:r>
              <a:rPr lang="en-US" dirty="0" err="1" smtClean="0"/>
              <a:t>bpq</a:t>
            </a:r>
            <a:r>
              <a:rPr lang="en-US" dirty="0" smtClean="0"/>
              <a:t> in the queue, so it will be new head. We can do this by O(log n). Than we need to merge the queue in this </a:t>
            </a:r>
            <a:r>
              <a:rPr lang="en-US" dirty="0" err="1" smtClean="0"/>
              <a:t>bpq</a:t>
            </a:r>
            <a:r>
              <a:rPr lang="en-US" dirty="0" smtClean="0"/>
              <a:t> with the rest queue that stores current head. We can merge two queues by O(log n). So, the whole time will be O(log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Insert (based on </a:t>
            </a:r>
            <a:r>
              <a:rPr lang="en-US" dirty="0" smtClean="0"/>
              <a:t>skew binomial </a:t>
            </a:r>
            <a:r>
              <a:rPr lang="en-US" dirty="0"/>
              <a:t>heap)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158453"/>
              </p:ext>
            </p:extLst>
          </p:nvPr>
        </p:nvGraphicFramePr>
        <p:xfrm>
          <a:off x="838200" y="1052736"/>
          <a:ext cx="1051560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32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Purely Functional Priority </a:t>
            </a:r>
            <a:r>
              <a:rPr lang="en-US" dirty="0" smtClean="0"/>
              <a:t>Queues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en-US" dirty="0" err="1"/>
              <a:t>Gerth</a:t>
            </a:r>
            <a:r>
              <a:rPr lang="en-US" dirty="0"/>
              <a:t> </a:t>
            </a:r>
            <a:r>
              <a:rPr lang="en-US" dirty="0" err="1"/>
              <a:t>Stølting</a:t>
            </a:r>
            <a:r>
              <a:rPr lang="en-US" dirty="0"/>
              <a:t> </a:t>
            </a:r>
            <a:r>
              <a:rPr lang="en-US" dirty="0" err="1"/>
              <a:t>Brodal</a:t>
            </a:r>
            <a:r>
              <a:rPr lang="en-US" dirty="0"/>
              <a:t> Chris </a:t>
            </a:r>
            <a:r>
              <a:rPr lang="en-US" dirty="0" err="1" smtClean="0"/>
              <a:t>Okasaki</a:t>
            </a:r>
            <a:r>
              <a:rPr lang="en-US" dirty="0"/>
              <a:t>, October 1996 BRICS† , Department of Computer Science, University of Aarhus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Munkegade</a:t>
            </a:r>
            <a:r>
              <a:rPr lang="en-US" dirty="0"/>
              <a:t>, DK-8000 ˚Arhus C, </a:t>
            </a:r>
            <a:r>
              <a:rPr lang="en-US" dirty="0" smtClean="0"/>
              <a:t>Denmark</a:t>
            </a:r>
          </a:p>
          <a:p>
            <a:r>
              <a:rPr lang="en-US" dirty="0"/>
              <a:t>Binomial Heaps and Skew Binomial Heaps Rene </a:t>
            </a:r>
            <a:r>
              <a:rPr lang="en-US" dirty="0" err="1"/>
              <a:t>Meis</a:t>
            </a:r>
            <a:r>
              <a:rPr lang="en-US" dirty="0"/>
              <a:t> Finn Nielsen Peter </a:t>
            </a:r>
            <a:r>
              <a:rPr lang="en-US" dirty="0" err="1"/>
              <a:t>Lammich</a:t>
            </a:r>
            <a:r>
              <a:rPr lang="en-US" dirty="0"/>
              <a:t> April 17, 2016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en.wikipedia.org/wiki/Brodal_queue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www.quora.com/How-do-Brodal-queues-work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neerc.ifmo.ru/wiki/index.php?title=</a:t>
            </a:r>
            <a:r>
              <a:rPr lang="uk-UA" dirty="0" err="1" smtClean="0"/>
              <a:t>Приоритетные_очереди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893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Demo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14991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O(1</a:t>
            </a:r>
            <a:r>
              <a:rPr lang="en-US" sz="3200" dirty="0"/>
              <a:t>) worst-case </a:t>
            </a:r>
            <a:r>
              <a:rPr lang="en-US" sz="3200" dirty="0" smtClean="0"/>
              <a:t>time</a:t>
            </a:r>
          </a:p>
          <a:p>
            <a:endParaRPr lang="ru-RU" sz="3200" dirty="0" smtClean="0"/>
          </a:p>
          <a:p>
            <a:r>
              <a:rPr lang="en-US" sz="3200" dirty="0"/>
              <a:t>Williams, 1964; Crane, 1972; </a:t>
            </a:r>
            <a:r>
              <a:rPr lang="en-US" sz="3200" dirty="0" err="1"/>
              <a:t>Vuillemin</a:t>
            </a:r>
            <a:r>
              <a:rPr lang="en-US" sz="3200" dirty="0"/>
              <a:t>, 1978; </a:t>
            </a:r>
            <a:r>
              <a:rPr lang="en-US" sz="3200" dirty="0" err="1"/>
              <a:t>Fredman</a:t>
            </a:r>
            <a:r>
              <a:rPr lang="en-US" sz="3200" dirty="0"/>
              <a:t> &amp; </a:t>
            </a:r>
            <a:r>
              <a:rPr lang="en-US" sz="3200" dirty="0" err="1"/>
              <a:t>Tarjan</a:t>
            </a:r>
            <a:r>
              <a:rPr lang="en-US" sz="3200" dirty="0"/>
              <a:t>, 1987; </a:t>
            </a:r>
            <a:r>
              <a:rPr lang="en-US" sz="3200" dirty="0" err="1"/>
              <a:t>Brodal</a:t>
            </a:r>
            <a:r>
              <a:rPr lang="en-US" sz="3200" dirty="0"/>
              <a:t>, </a:t>
            </a:r>
            <a:r>
              <a:rPr lang="en-US" sz="3200" dirty="0" smtClean="0"/>
              <a:t>1996</a:t>
            </a:r>
            <a:r>
              <a:rPr lang="ru-RU" sz="3200" dirty="0" smtClean="0"/>
              <a:t> - </a:t>
            </a:r>
            <a:r>
              <a:rPr lang="en-US" sz="3200" dirty="0"/>
              <a:t>only imperative priority </a:t>
            </a:r>
            <a:r>
              <a:rPr lang="en-US" sz="3200" dirty="0" smtClean="0"/>
              <a:t>queues</a:t>
            </a:r>
          </a:p>
          <a:p>
            <a:pPr marL="0" indent="0">
              <a:buNone/>
            </a:pPr>
            <a:endParaRPr lang="ru-RU" sz="3200" dirty="0" smtClean="0"/>
          </a:p>
          <a:p>
            <a:r>
              <a:rPr lang="en-US" sz="3200" dirty="0"/>
              <a:t>purely functional data structures are automatically persistent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78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plan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review </a:t>
            </a:r>
            <a:r>
              <a:rPr lang="en-US" sz="3200" dirty="0"/>
              <a:t>binomial </a:t>
            </a:r>
            <a:r>
              <a:rPr lang="en-US" sz="3200" dirty="0" smtClean="0"/>
              <a:t>queues – </a:t>
            </a:r>
            <a:r>
              <a:rPr lang="en-US" sz="3200" u="sng" dirty="0" smtClean="0"/>
              <a:t>all operations </a:t>
            </a:r>
            <a:r>
              <a:rPr lang="en-US" sz="3200" dirty="0"/>
              <a:t>in O(log n) </a:t>
            </a:r>
            <a:r>
              <a:rPr lang="en-US" sz="3200" dirty="0" smtClean="0"/>
              <a:t>time</a:t>
            </a:r>
          </a:p>
          <a:p>
            <a:endParaRPr lang="en-US" sz="3200" dirty="0" smtClean="0"/>
          </a:p>
          <a:p>
            <a:r>
              <a:rPr lang="en-US" sz="3200" dirty="0"/>
              <a:t>skew binomial queues </a:t>
            </a:r>
            <a:r>
              <a:rPr lang="en-US" sz="3200" dirty="0" smtClean="0"/>
              <a:t>– reduces </a:t>
            </a:r>
            <a:r>
              <a:rPr lang="en-US" sz="3200" u="sng" dirty="0" smtClean="0"/>
              <a:t>insert</a:t>
            </a:r>
            <a:r>
              <a:rPr lang="en-US" sz="3200" dirty="0" smtClean="0"/>
              <a:t> </a:t>
            </a:r>
            <a:r>
              <a:rPr lang="en-US" sz="3200" dirty="0"/>
              <a:t>to </a:t>
            </a:r>
            <a:r>
              <a:rPr lang="en-US" sz="3200" dirty="0" smtClean="0"/>
              <a:t>O(1)</a:t>
            </a:r>
          </a:p>
          <a:p>
            <a:endParaRPr lang="en-US" sz="3200" dirty="0" smtClean="0"/>
          </a:p>
          <a:p>
            <a:r>
              <a:rPr lang="en-US" sz="3200" dirty="0" smtClean="0"/>
              <a:t>add </a:t>
            </a:r>
            <a:r>
              <a:rPr lang="en-US" sz="3200" dirty="0"/>
              <a:t>a global root </a:t>
            </a:r>
            <a:r>
              <a:rPr lang="en-US" sz="3200" dirty="0" smtClean="0"/>
              <a:t>– </a:t>
            </a:r>
            <a:r>
              <a:rPr lang="en-US" sz="3200" u="sng" dirty="0" err="1" smtClean="0"/>
              <a:t>findMin</a:t>
            </a:r>
            <a:r>
              <a:rPr lang="en-US" sz="32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O(1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r>
              <a:rPr lang="en-US" sz="3200" dirty="0"/>
              <a:t>data-structural bootstrapping </a:t>
            </a:r>
            <a:r>
              <a:rPr lang="en-US" sz="3200" dirty="0" smtClean="0"/>
              <a:t>– </a:t>
            </a:r>
            <a:r>
              <a:rPr lang="en-US" sz="3200" u="sng" dirty="0" smtClean="0"/>
              <a:t>merge</a:t>
            </a:r>
            <a:r>
              <a:rPr lang="en-US" sz="3200" dirty="0" smtClean="0"/>
              <a:t> to </a:t>
            </a:r>
            <a:r>
              <a:rPr lang="en-US" sz="3200" dirty="0"/>
              <a:t>O(1)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2657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Heap</a:t>
            </a:r>
            <a:endParaRPr lang="uk-UA" dirty="0"/>
          </a:p>
        </p:txBody>
      </p:sp>
      <p:sp>
        <p:nvSpPr>
          <p:cNvPr id="4" name="Овал 3"/>
          <p:cNvSpPr/>
          <p:nvPr/>
        </p:nvSpPr>
        <p:spPr>
          <a:xfrm>
            <a:off x="2207568" y="242088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4738572" y="242088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4738572" y="396701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9048328" y="242088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9048328" y="396701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7680176" y="3967011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7680176" y="5517232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" name="Прямая соединительная линия 11"/>
          <p:cNvCxnSpPr>
            <a:stCxn id="5" idx="4"/>
            <a:endCxn id="6" idx="0"/>
          </p:cNvCxnSpPr>
          <p:nvPr/>
        </p:nvCxnSpPr>
        <p:spPr>
          <a:xfrm>
            <a:off x="5062608" y="3068960"/>
            <a:ext cx="0" cy="8980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4"/>
            <a:endCxn id="8" idx="0"/>
          </p:cNvCxnSpPr>
          <p:nvPr/>
        </p:nvCxnSpPr>
        <p:spPr>
          <a:xfrm>
            <a:off x="9372364" y="3068960"/>
            <a:ext cx="0" cy="8980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3"/>
            <a:endCxn id="9" idx="7"/>
          </p:cNvCxnSpPr>
          <p:nvPr/>
        </p:nvCxnSpPr>
        <p:spPr>
          <a:xfrm flipH="1">
            <a:off x="8233340" y="2974052"/>
            <a:ext cx="909896" cy="10878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9" idx="4"/>
            <a:endCxn id="10" idx="0"/>
          </p:cNvCxnSpPr>
          <p:nvPr/>
        </p:nvCxnSpPr>
        <p:spPr>
          <a:xfrm>
            <a:off x="8004212" y="4615083"/>
            <a:ext cx="0" cy="9021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5580" y="157246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0</a:t>
            </a:r>
            <a:endParaRPr lang="uk-UA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46584" y="1577590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</a:t>
            </a:r>
            <a:endParaRPr lang="uk-UA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9156340" y="154667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2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307370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Binary System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09624"/>
                <a:ext cx="10850593" cy="263968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digit has a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</a:t>
                </a:r>
                <a:r>
                  <a:rPr lang="en-US" dirty="0" smtClean="0"/>
                  <a:t>digits are indexed from 0)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as they have in binary.</a:t>
                </a:r>
              </a:p>
              <a:p>
                <a:r>
                  <a:rPr lang="en-US" dirty="0" smtClean="0"/>
                  <a:t>Each digit has a value of 0, 1, or 2.</a:t>
                </a:r>
              </a:p>
              <a:p>
                <a:r>
                  <a:rPr lang="en-US" dirty="0" smtClean="0"/>
                  <a:t>The advantage of skew binary is that each increment operation can be done with at most one carry operation -&gt; any number can be incremented in worst-case constant time.</a:t>
                </a:r>
                <a:endParaRPr lang="uk-UA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09624"/>
                <a:ext cx="10850593" cy="2639682"/>
              </a:xfrm>
              <a:blipFill rotWithShape="0">
                <a:blip r:embed="rId2"/>
                <a:stretch>
                  <a:fillRect l="-955" t="-531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20805"/>
              </p:ext>
            </p:extLst>
          </p:nvPr>
        </p:nvGraphicFramePr>
        <p:xfrm>
          <a:off x="2579299" y="4232484"/>
          <a:ext cx="7039155" cy="2346960"/>
        </p:xfrm>
        <a:graphic>
          <a:graphicData uri="http://schemas.openxmlformats.org/drawingml/2006/table">
            <a:tbl>
              <a:tblPr/>
              <a:tblGrid>
                <a:gridCol w="2346385"/>
                <a:gridCol w="2346385"/>
                <a:gridCol w="2346385"/>
              </a:tblGrid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Decimal</a:t>
                      </a:r>
                      <a:endParaRPr lang="uk-UA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Skew 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effectLst/>
                        </a:rPr>
                        <a:t>Binary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1011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120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1101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>
                          <a:effectLst/>
                        </a:rPr>
                        <a:t>1110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61802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effectLst/>
                        </a:rPr>
                        <a:t>1111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50593" cy="3907632"/>
          </a:xfrm>
        </p:spPr>
        <p:txBody>
          <a:bodyPr>
            <a:normAutofit/>
          </a:bodyPr>
          <a:lstStyle/>
          <a:p>
            <a:r>
              <a:rPr lang="en-US" dirty="0" smtClean="0"/>
              <a:t>An implementation of a priority queue backed by a skew binomial heap.</a:t>
            </a:r>
          </a:p>
          <a:p>
            <a:endParaRPr lang="en-US" dirty="0" smtClean="0"/>
          </a:p>
          <a:p>
            <a:r>
              <a:rPr lang="en-US" dirty="0" smtClean="0"/>
              <a:t>Skew binomial heaps are based on the skew binary numeral system.</a:t>
            </a:r>
          </a:p>
          <a:p>
            <a:endParaRPr lang="en-US" dirty="0" smtClean="0"/>
          </a:p>
          <a:p>
            <a:r>
              <a:rPr lang="en-US" dirty="0" smtClean="0"/>
              <a:t>The skew binomial heap stores a family of heap-ordered trees of different ranks in the same way that numbers are written in skew binary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86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Binomial Heap. Time efficiency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56515"/>
            <a:ext cx="10850593" cy="3496874"/>
          </a:xfrm>
        </p:spPr>
        <p:txBody>
          <a:bodyPr>
            <a:normAutofit/>
          </a:bodyPr>
          <a:lstStyle/>
          <a:p>
            <a:r>
              <a:rPr lang="en-US" dirty="0" smtClean="0"/>
              <a:t>To insert an element, we look at the two lowest-order trees in the heap. If they have the same order, we skew merge them together into a tree of the next-highest order. If not, then we add the new element as a tree of order 0. This can be done by O(1).</a:t>
            </a:r>
          </a:p>
          <a:p>
            <a:endParaRPr lang="en-US" dirty="0" smtClean="0"/>
          </a:p>
          <a:p>
            <a:r>
              <a:rPr lang="en-US" dirty="0" smtClean="0"/>
              <a:t>Merging, finding minimum and </a:t>
            </a:r>
            <a:r>
              <a:rPr lang="en-US" dirty="0" err="1" smtClean="0"/>
              <a:t>dequeuing</a:t>
            </a:r>
            <a:r>
              <a:rPr lang="en-US" dirty="0" smtClean="0"/>
              <a:t> is similar to standard binomial heaps and can be done by O(log n).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85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Brodal</a:t>
            </a:r>
            <a:r>
              <a:rPr lang="ru-RU" dirty="0" smtClean="0"/>
              <a:t>-</a:t>
            </a:r>
            <a:r>
              <a:rPr lang="en-US" dirty="0" err="1" smtClean="0"/>
              <a:t>Okasaki</a:t>
            </a:r>
            <a:r>
              <a:rPr lang="en-US" dirty="0" smtClean="0"/>
              <a:t> </a:t>
            </a:r>
            <a:r>
              <a:rPr lang="en-US" dirty="0"/>
              <a:t>Priority </a:t>
            </a:r>
            <a:r>
              <a:rPr lang="en-US" dirty="0" smtClean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0593" cy="4618632"/>
          </a:xfrm>
        </p:spPr>
        <p:txBody>
          <a:bodyPr>
            <a:normAutofit/>
          </a:bodyPr>
          <a:lstStyle/>
          <a:p>
            <a:r>
              <a:rPr lang="en-US" dirty="0" smtClean="0"/>
              <a:t>Based on skew binomial heap.</a:t>
            </a:r>
          </a:p>
          <a:p>
            <a:endParaRPr lang="en-US" dirty="0" smtClean="0"/>
          </a:p>
          <a:p>
            <a:r>
              <a:rPr lang="en-US" dirty="0" err="1" smtClean="0"/>
              <a:t>Brodal</a:t>
            </a:r>
            <a:r>
              <a:rPr lang="en-US" dirty="0" smtClean="0"/>
              <a:t> </a:t>
            </a:r>
            <a:r>
              <a:rPr lang="en-US" dirty="0"/>
              <a:t>queue is a heap/priority queue structure with very low worst case </a:t>
            </a:r>
            <a:r>
              <a:rPr lang="en-US" dirty="0" smtClean="0"/>
              <a:t>time bounds.</a:t>
            </a:r>
          </a:p>
          <a:p>
            <a:endParaRPr lang="en-US" dirty="0" smtClean="0"/>
          </a:p>
          <a:p>
            <a:r>
              <a:rPr lang="en-US" dirty="0"/>
              <a:t>Data-structural bootstrapping </a:t>
            </a:r>
            <a:r>
              <a:rPr lang="en-US" dirty="0" smtClean="0"/>
              <a:t>is the method which allows to reduce time bounds by storing a queue in another queue.</a:t>
            </a:r>
          </a:p>
          <a:p>
            <a:endParaRPr lang="en-US" dirty="0" smtClean="0"/>
          </a:p>
          <a:p>
            <a:r>
              <a:rPr lang="en-US" dirty="0" smtClean="0"/>
              <a:t>BPQ&lt;</a:t>
            </a:r>
            <a:r>
              <a:rPr lang="en-US" dirty="0" err="1" smtClean="0"/>
              <a:t>ElementType</a:t>
            </a:r>
            <a:r>
              <a:rPr lang="en-US" dirty="0" smtClean="0"/>
              <a:t>, PQ&lt;BPQ&gt;&gt;</a:t>
            </a: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21079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Brodal</a:t>
            </a:r>
            <a:r>
              <a:rPr lang="ru-RU" dirty="0"/>
              <a:t>-</a:t>
            </a:r>
            <a:r>
              <a:rPr lang="en-US" dirty="0" err="1"/>
              <a:t>Okasaki</a:t>
            </a:r>
            <a:r>
              <a:rPr lang="en-US" dirty="0"/>
              <a:t> Priority </a:t>
            </a:r>
            <a:r>
              <a:rPr lang="en-US" dirty="0"/>
              <a:t>Queue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509624"/>
            <a:ext cx="10850593" cy="2639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While </a:t>
            </a:r>
            <a:r>
              <a:rPr lang="en-US" dirty="0"/>
              <a:t>having better asymptotic bounds than other priority queue structures, they are, in the words of </a:t>
            </a:r>
            <a:r>
              <a:rPr lang="en-US" dirty="0" err="1"/>
              <a:t>Brodal</a:t>
            </a:r>
            <a:r>
              <a:rPr lang="en-US" dirty="0"/>
              <a:t> himself, </a:t>
            </a:r>
            <a:r>
              <a:rPr lang="en-US" dirty="0" smtClean="0"/>
              <a:t>“quite complicated” </a:t>
            </a:r>
            <a:r>
              <a:rPr lang="en-US" dirty="0"/>
              <a:t>and </a:t>
            </a:r>
            <a:r>
              <a:rPr lang="en-US" dirty="0" smtClean="0"/>
              <a:t>“[</a:t>
            </a:r>
            <a:r>
              <a:rPr lang="en-US" dirty="0"/>
              <a:t>not] applicable in practice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r>
              <a:rPr lang="en-US" dirty="0" err="1"/>
              <a:t>Brodal</a:t>
            </a:r>
            <a:r>
              <a:rPr lang="en-US" dirty="0"/>
              <a:t> and Okasaki describe a persistent (purely functional) version of </a:t>
            </a:r>
            <a:r>
              <a:rPr lang="en-US" dirty="0" err="1"/>
              <a:t>Brodal</a:t>
            </a:r>
            <a:r>
              <a:rPr lang="en-US" dirty="0"/>
              <a:t> queues</a:t>
            </a:r>
            <a:r>
              <a:rPr lang="en-US" dirty="0" smtClean="0"/>
              <a:t>.</a:t>
            </a:r>
            <a:endParaRPr lang="uk-UA" dirty="0" smtClean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387104"/>
              </p:ext>
            </p:extLst>
          </p:nvPr>
        </p:nvGraphicFramePr>
        <p:xfrm>
          <a:off x="838200" y="4221088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  <a:gridCol w="131445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Binary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Binomial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  <a:effectLst/>
                        </a:rPr>
                        <a:t>Brodal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Rank-pairing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Strict </a:t>
                      </a:r>
                      <a:r>
                        <a:rPr lang="en-US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Fibonacci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find-min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delete-min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insert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log </a:t>
                      </a:r>
                      <a:r>
                        <a:rPr lang="en-US" i="1" dirty="0" smtClean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merge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O</a:t>
                      </a:r>
                      <a:r>
                        <a:rPr lang="en-US" dirty="0">
                          <a:effectLst/>
                        </a:rPr>
                        <a:t>(log </a:t>
                      </a:r>
                      <a:r>
                        <a:rPr lang="en-US" i="1" dirty="0">
                          <a:effectLst/>
                        </a:rPr>
                        <a:t>n</a:t>
                      </a:r>
                      <a:r>
                        <a:rPr lang="en-US" dirty="0" smtClean="0">
                          <a:effectLst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effectLst/>
                        </a:rPr>
                        <a:t>O</a:t>
                      </a:r>
                      <a:r>
                        <a:rPr lang="el-GR" dirty="0" smtClean="0">
                          <a:effectLst/>
                        </a:rPr>
                        <a:t>(1</a:t>
                      </a:r>
                      <a:r>
                        <a:rPr lang="el-GR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FF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647</Words>
  <Application>Microsoft Office PowerPoint</Application>
  <PresentationFormat>Широкоэкранный</PresentationFormat>
  <Paragraphs>133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Brodal-Okasaki Priority Queue</vt:lpstr>
      <vt:lpstr>Problem</vt:lpstr>
      <vt:lpstr>Solution plan</vt:lpstr>
      <vt:lpstr>Binomial Heap</vt:lpstr>
      <vt:lpstr>Skew Binary System</vt:lpstr>
      <vt:lpstr>Skew Binomial Heap</vt:lpstr>
      <vt:lpstr>Skew Binomial Heap. Time efficiency</vt:lpstr>
      <vt:lpstr>Brodal-Okasaki Priority Queue</vt:lpstr>
      <vt:lpstr>Brodal-Okasaki Priority Queue</vt:lpstr>
      <vt:lpstr>Insert (based on binomial heap)</vt:lpstr>
      <vt:lpstr>Brodal-Okasaki Priority Queue</vt:lpstr>
      <vt:lpstr>Brodal-Okasaki Priority Queue</vt:lpstr>
      <vt:lpstr>Insert (based on skew binomial heap)</vt:lpstr>
      <vt:lpstr>References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older -</dc:creator>
  <cp:lastModifiedBy>older -</cp:lastModifiedBy>
  <cp:revision>24</cp:revision>
  <dcterms:created xsi:type="dcterms:W3CDTF">2016-12-09T14:03:03Z</dcterms:created>
  <dcterms:modified xsi:type="dcterms:W3CDTF">2016-12-20T23:55:21Z</dcterms:modified>
</cp:coreProperties>
</file>