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der\Downloads\timin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[timing.xls]Лист1!$A$2</c:f>
              <c:strCache>
                <c:ptCount val="1"/>
                <c:pt idx="0">
                  <c:v>pq, 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[timing.xls]Лист1!$B$1:$E$1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[timing.xls]Лист1!$B$2:$E$2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56</c:v>
                </c:pt>
                <c:pt idx="3">
                  <c:v>583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[timing.xls]Лист1!$A$3</c:f>
              <c:strCache>
                <c:ptCount val="1"/>
                <c:pt idx="0">
                  <c:v>bpq, 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[timing.xls]Лист1!$B$1:$E$1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[timing.xls]Лист1!$B$3:$E$3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[timing.xls]Лист1!$A$4</c:f>
              <c:strCache>
                <c:ptCount val="1"/>
                <c:pt idx="0">
                  <c:v>pq +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[timing.xls]Лист1!$B$1:$E$1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[timing.xls]Лист1!$B$4:$E$4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53</c:v>
                </c:pt>
                <c:pt idx="3">
                  <c:v>534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[timing.xls]Лист1!$A$5</c:f>
              <c:strCache>
                <c:ptCount val="1"/>
                <c:pt idx="0">
                  <c:v>bpq +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[timing.xls]Лист1!$B$1:$E$1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[timing.xls]Лист1!$B$5:$E$5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8</c:v>
                </c:pt>
                <c:pt idx="3">
                  <c:v>85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[timing.xls]Лист1!$A$6</c:f>
              <c:strCache>
                <c:ptCount val="1"/>
                <c:pt idx="0">
                  <c:v>pq -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[timing.xls]Лист1!$B$1:$E$1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[timing.xls]Лист1!$B$6:$E$6</c:f>
              <c:numCache>
                <c:formatCode>General</c:formatCode>
                <c:ptCount val="4"/>
                <c:pt idx="0">
                  <c:v>0</c:v>
                </c:pt>
                <c:pt idx="1">
                  <c:v>7</c:v>
                </c:pt>
                <c:pt idx="2">
                  <c:v>66</c:v>
                </c:pt>
                <c:pt idx="3">
                  <c:v>709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[timing.xls]Лист1!$A$7</c:f>
              <c:strCache>
                <c:ptCount val="1"/>
                <c:pt idx="0">
                  <c:v>bpq -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[timing.xls]Лист1!$B$1:$E$1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[timing.xls]Лист1!$B$7:$E$7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[timing.xls]Лист1!$A$8</c:f>
              <c:strCache>
                <c:ptCount val="1"/>
                <c:pt idx="0">
                  <c:v>pq ?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[timing.xls]Лист1!$B$1:$E$1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[timing.xls]Лист1!$B$8:$E$8</c:f>
              <c:numCache>
                <c:formatCode>General</c:formatCode>
                <c:ptCount val="4"/>
                <c:pt idx="0">
                  <c:v>0</c:v>
                </c:pt>
                <c:pt idx="1">
                  <c:v>7</c:v>
                </c:pt>
                <c:pt idx="2">
                  <c:v>59</c:v>
                </c:pt>
                <c:pt idx="3">
                  <c:v>612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[timing.xls]Лист1!$A$9</c:f>
              <c:strCache>
                <c:ptCount val="1"/>
                <c:pt idx="0">
                  <c:v>bpq ?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[timing.xls]Лист1!$B$1:$E$1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[timing.xls]Лист1!$B$9:$E$9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13</c:v>
                </c:pt>
                <c:pt idx="3">
                  <c:v>137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001504"/>
        <c:axId val="320999544"/>
      </c:lineChart>
      <c:catAx>
        <c:axId val="32100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elements</a:t>
                </a:r>
                <a:r>
                  <a:rPr lang="en-US" sz="2000" baseline="0" dirty="0" smtClean="0"/>
                  <a:t> count</a:t>
                </a:r>
                <a:endParaRPr lang="uk-UA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20999544"/>
        <c:crosses val="autoZero"/>
        <c:auto val="1"/>
        <c:lblAlgn val="ctr"/>
        <c:lblOffset val="100"/>
        <c:noMultiLvlLbl val="0"/>
      </c:catAx>
      <c:valAx>
        <c:axId val="320999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time, </a:t>
                </a:r>
                <a:r>
                  <a:rPr lang="en-US" sz="1400" dirty="0" err="1" smtClean="0"/>
                  <a:t>ms</a:t>
                </a:r>
                <a:endParaRPr lang="uk-UA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210015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Brodal</a:t>
            </a:r>
            <a:r>
              <a:rPr lang="en-US" sz="3600" baseline="0"/>
              <a:t> queue</a:t>
            </a:r>
            <a:endParaRPr lang="uk-UA" sz="3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Лист1!$A$50</c:f>
              <c:strCache>
                <c:ptCount val="1"/>
                <c:pt idx="0">
                  <c:v>push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val>
            <c:numRef>
              <c:f>Лист1!$B$50:$K$50</c:f>
              <c:numCache>
                <c:formatCode>General</c:formatCode>
                <c:ptCount val="10"/>
                <c:pt idx="0">
                  <c:v>0.03</c:v>
                </c:pt>
                <c:pt idx="1">
                  <c:v>4.4999999999999998E-2</c:v>
                </c:pt>
                <c:pt idx="2">
                  <c:v>4.3333333333333335E-2</c:v>
                </c:pt>
                <c:pt idx="3">
                  <c:v>0.05</c:v>
                </c:pt>
                <c:pt idx="4">
                  <c:v>6.6000000000000003E-2</c:v>
                </c:pt>
                <c:pt idx="5">
                  <c:v>3.833333333333333E-2</c:v>
                </c:pt>
                <c:pt idx="6">
                  <c:v>4.5714285714285714E-2</c:v>
                </c:pt>
                <c:pt idx="7">
                  <c:v>4.1250000000000002E-2</c:v>
                </c:pt>
                <c:pt idx="8">
                  <c:v>4.8888888888888891E-2</c:v>
                </c:pt>
                <c:pt idx="9">
                  <c:v>5.8000000000000003E-2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Лист1!$A$51</c:f>
              <c:strCache>
                <c:ptCount val="1"/>
                <c:pt idx="0">
                  <c:v>push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val>
            <c:numRef>
              <c:f>Лист1!$B$51:$K$51</c:f>
              <c:numCache>
                <c:formatCode>General</c:formatCode>
                <c:ptCount val="10"/>
                <c:pt idx="0">
                  <c:v>0.06</c:v>
                </c:pt>
                <c:pt idx="1">
                  <c:v>4.4999999999999998E-2</c:v>
                </c:pt>
                <c:pt idx="2">
                  <c:v>0.04</c:v>
                </c:pt>
                <c:pt idx="3">
                  <c:v>4.7500000000000001E-2</c:v>
                </c:pt>
                <c:pt idx="4">
                  <c:v>4.5999999999999999E-2</c:v>
                </c:pt>
                <c:pt idx="5">
                  <c:v>0.05</c:v>
                </c:pt>
                <c:pt idx="6">
                  <c:v>5.2857142857142859E-2</c:v>
                </c:pt>
                <c:pt idx="7">
                  <c:v>3.3750000000000002E-2</c:v>
                </c:pt>
                <c:pt idx="8">
                  <c:v>4.5555555555555557E-2</c:v>
                </c:pt>
                <c:pt idx="9">
                  <c:v>3.9E-2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Лист1!$A$52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val>
            <c:numRef>
              <c:f>Лист1!$B$52:$K$52</c:f>
              <c:numCache>
                <c:formatCode>General</c:formatCode>
                <c:ptCount val="10"/>
                <c:pt idx="0">
                  <c:v>0</c:v>
                </c:pt>
                <c:pt idx="1">
                  <c:v>0.02</c:v>
                </c:pt>
                <c:pt idx="2">
                  <c:v>2.3333333333333334E-2</c:v>
                </c:pt>
                <c:pt idx="3">
                  <c:v>1.4999999999999999E-2</c:v>
                </c:pt>
                <c:pt idx="4">
                  <c:v>0</c:v>
                </c:pt>
                <c:pt idx="5">
                  <c:v>2.1666666666666667E-2</c:v>
                </c:pt>
                <c:pt idx="6">
                  <c:v>0</c:v>
                </c:pt>
                <c:pt idx="7">
                  <c:v>0.03</c:v>
                </c:pt>
                <c:pt idx="8">
                  <c:v>0</c:v>
                </c:pt>
                <c:pt idx="9">
                  <c:v>1.2E-2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Лист1!$A$53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val>
            <c:numRef>
              <c:f>Лист1!$B$53:$K$53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3.3333333333333335E-3</c:v>
                </c:pt>
                <c:pt idx="3">
                  <c:v>2.5000000000000001E-3</c:v>
                </c:pt>
                <c:pt idx="4">
                  <c:v>0</c:v>
                </c:pt>
                <c:pt idx="5">
                  <c:v>1.6666666666666668E-3</c:v>
                </c:pt>
                <c:pt idx="6">
                  <c:v>0</c:v>
                </c:pt>
                <c:pt idx="7">
                  <c:v>2.5000000000000001E-3</c:v>
                </c:pt>
                <c:pt idx="8">
                  <c:v>1.1111111111111111E-3</c:v>
                </c:pt>
                <c:pt idx="9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Лист1!$A$54</c:f>
              <c:strCache>
                <c:ptCount val="1"/>
                <c:pt idx="0">
                  <c:v>pop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val>
            <c:numRef>
              <c:f>Лист1!$B$54:$K$54</c:f>
              <c:numCache>
                <c:formatCode>General</c:formatCode>
                <c:ptCount val="10"/>
                <c:pt idx="0">
                  <c:v>12.28</c:v>
                </c:pt>
                <c:pt idx="1">
                  <c:v>22.7</c:v>
                </c:pt>
                <c:pt idx="2">
                  <c:v>34.676666666666669</c:v>
                </c:pt>
                <c:pt idx="3">
                  <c:v>46.314999999999998</c:v>
                </c:pt>
                <c:pt idx="4">
                  <c:v>59.22</c:v>
                </c:pt>
                <c:pt idx="5">
                  <c:v>71.451666666666668</c:v>
                </c:pt>
                <c:pt idx="6">
                  <c:v>83.23</c:v>
                </c:pt>
                <c:pt idx="7">
                  <c:v>94.633750000000006</c:v>
                </c:pt>
                <c:pt idx="8">
                  <c:v>106.7</c:v>
                </c:pt>
                <c:pt idx="9">
                  <c:v>118.94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388712"/>
        <c:axId val="241386360"/>
        <c:axId val="174249232"/>
      </c:line3DChart>
      <c:catAx>
        <c:axId val="241388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elements count</a:t>
                </a:r>
                <a:endParaRPr lang="en-US" sz="2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41386360"/>
        <c:crosses val="autoZero"/>
        <c:auto val="1"/>
        <c:lblAlgn val="ctr"/>
        <c:lblOffset val="100"/>
        <c:noMultiLvlLbl val="0"/>
      </c:catAx>
      <c:valAx>
        <c:axId val="24138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time, 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41388712"/>
        <c:crosses val="autoZero"/>
        <c:crossBetween val="between"/>
      </c:valAx>
      <c:serAx>
        <c:axId val="174249232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operations</a:t>
                </a:r>
                <a:endParaRPr lang="uk-UA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4138636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100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3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6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653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53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69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02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8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08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80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F04F-C44F-44CF-9605-FB2768C550A2}" type="datetimeFigureOut">
              <a:rPr lang="uk-UA" smtClean="0"/>
              <a:t>10.12.2016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5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8916" y="2492896"/>
            <a:ext cx="9144000" cy="1811536"/>
          </a:xfrm>
        </p:spPr>
        <p:txBody>
          <a:bodyPr/>
          <a:lstStyle/>
          <a:p>
            <a:r>
              <a:rPr lang="en-US" dirty="0" err="1"/>
              <a:t>Brodal’s</a:t>
            </a:r>
            <a:r>
              <a:rPr lang="en-US" dirty="0"/>
              <a:t> and </a:t>
            </a:r>
            <a:r>
              <a:rPr lang="en-US" dirty="0" err="1"/>
              <a:t>Okasaki’s</a:t>
            </a:r>
            <a:r>
              <a:rPr lang="en-US" dirty="0"/>
              <a:t> Priority Queue</a:t>
            </a:r>
            <a:endParaRPr lang="uk-UA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8916" y="4869160"/>
            <a:ext cx="9144000" cy="1080120"/>
          </a:xfrm>
        </p:spPr>
        <p:txBody>
          <a:bodyPr/>
          <a:lstStyle/>
          <a:p>
            <a:r>
              <a:rPr lang="en-US" dirty="0"/>
              <a:t>the fastest data </a:t>
            </a:r>
            <a:r>
              <a:rPr lang="en-US" dirty="0" smtClean="0"/>
              <a:t>structure</a:t>
            </a:r>
          </a:p>
          <a:p>
            <a:r>
              <a:rPr lang="en-US" dirty="0"/>
              <a:t>all over the world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64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713536"/>
              </p:ext>
            </p:extLst>
          </p:nvPr>
        </p:nvGraphicFramePr>
        <p:xfrm>
          <a:off x="695400" y="260648"/>
          <a:ext cx="10850563" cy="648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84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7089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Demo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14991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Binary System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09624"/>
                <a:ext cx="10850593" cy="26396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digit has a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dirty="0" smtClean="0"/>
                  <a:t>digits are indexed from 0)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as they have in binary.</a:t>
                </a:r>
              </a:p>
              <a:p>
                <a:r>
                  <a:rPr lang="en-US" dirty="0" smtClean="0"/>
                  <a:t>Each digit has a value of 0, 1, or 2.</a:t>
                </a:r>
              </a:p>
              <a:p>
                <a:r>
                  <a:rPr lang="en-US" dirty="0" smtClean="0"/>
                  <a:t>The advantage of skew binary is that each increment operation can be done with at most one carry operation -&gt; any number can be incremented in worst-case constant time.</a:t>
                </a:r>
                <a:endParaRPr lang="uk-UA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09624"/>
                <a:ext cx="10850593" cy="2639682"/>
              </a:xfrm>
              <a:blipFill rotWithShape="0">
                <a:blip r:embed="rId2"/>
                <a:stretch>
                  <a:fillRect l="-955" t="-531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20805"/>
              </p:ext>
            </p:extLst>
          </p:nvPr>
        </p:nvGraphicFramePr>
        <p:xfrm>
          <a:off x="2579299" y="4232484"/>
          <a:ext cx="7039155" cy="2346960"/>
        </p:xfrm>
        <a:graphic>
          <a:graphicData uri="http://schemas.openxmlformats.org/drawingml/2006/table">
            <a:tbl>
              <a:tblPr/>
              <a:tblGrid>
                <a:gridCol w="2346385"/>
                <a:gridCol w="2346385"/>
                <a:gridCol w="2346385"/>
              </a:tblGrid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Decimal</a:t>
                      </a:r>
                      <a:endParaRPr lang="uk-UA" sz="1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Skew binary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Binary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1010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1011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120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1101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1110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Binomial Heap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0593" cy="3907632"/>
          </a:xfrm>
        </p:spPr>
        <p:txBody>
          <a:bodyPr>
            <a:normAutofit/>
          </a:bodyPr>
          <a:lstStyle/>
          <a:p>
            <a:r>
              <a:rPr lang="en-US" dirty="0" smtClean="0"/>
              <a:t>An implementation of a priority queue backed by a skew binomial heap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Skew binomial heaps are based on the skew binary numeral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skew binomial </a:t>
            </a:r>
            <a:r>
              <a:rPr lang="en-US" dirty="0" smtClean="0"/>
              <a:t>heap stores a </a:t>
            </a:r>
            <a:r>
              <a:rPr lang="en-US" dirty="0" smtClean="0"/>
              <a:t>family of heap-ordered trees of different ranks in the same way that numbers are written in skew binary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6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Binomial Heap. Time efficiency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6515"/>
            <a:ext cx="10850593" cy="3496874"/>
          </a:xfrm>
        </p:spPr>
        <p:txBody>
          <a:bodyPr>
            <a:normAutofit/>
          </a:bodyPr>
          <a:lstStyle/>
          <a:p>
            <a:r>
              <a:rPr lang="en-US" dirty="0" smtClean="0"/>
              <a:t>To insert an element, we look at the two lowest-order trees in the heap. If they have the same order, we skew merge them together into a tree of the next-highest order. If not, then we add the new element as a tree of order 0. This can be done by O(1).</a:t>
            </a:r>
          </a:p>
          <a:p>
            <a:endParaRPr lang="en-US" dirty="0" smtClean="0"/>
          </a:p>
          <a:p>
            <a:r>
              <a:rPr lang="en-US" dirty="0" smtClean="0"/>
              <a:t>Merging, finding minimum and </a:t>
            </a:r>
            <a:r>
              <a:rPr lang="en-US" dirty="0" err="1" smtClean="0"/>
              <a:t>dequeuing</a:t>
            </a:r>
            <a:r>
              <a:rPr lang="en-US" dirty="0" smtClean="0"/>
              <a:t> is similar to standard binomial heaps and can be done by O(log n).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4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Brodal’s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Okasaki’s</a:t>
            </a:r>
            <a:r>
              <a:rPr lang="en-US" dirty="0" smtClean="0"/>
              <a:t> </a:t>
            </a:r>
            <a:r>
              <a:rPr lang="en-US" dirty="0"/>
              <a:t>Priority </a:t>
            </a:r>
            <a:r>
              <a:rPr lang="en-US" dirty="0" smtClean="0"/>
              <a:t>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850593" cy="4618632"/>
          </a:xfrm>
        </p:spPr>
        <p:txBody>
          <a:bodyPr>
            <a:normAutofit/>
          </a:bodyPr>
          <a:lstStyle/>
          <a:p>
            <a:r>
              <a:rPr lang="en-US" dirty="0" smtClean="0"/>
              <a:t>Based on skew binomial heap.</a:t>
            </a:r>
          </a:p>
          <a:p>
            <a:endParaRPr lang="en-US" dirty="0" smtClean="0"/>
          </a:p>
          <a:p>
            <a:r>
              <a:rPr lang="en-US" dirty="0" err="1" smtClean="0"/>
              <a:t>Brodal</a:t>
            </a:r>
            <a:r>
              <a:rPr lang="en-US" dirty="0" smtClean="0"/>
              <a:t> </a:t>
            </a:r>
            <a:r>
              <a:rPr lang="en-US" dirty="0"/>
              <a:t>queue is a heap/priority queue structure with very low worst case </a:t>
            </a:r>
            <a:r>
              <a:rPr lang="en-US" dirty="0" smtClean="0"/>
              <a:t>time bounds.</a:t>
            </a:r>
          </a:p>
          <a:p>
            <a:endParaRPr lang="en-US" dirty="0" smtClean="0"/>
          </a:p>
          <a:p>
            <a:r>
              <a:rPr lang="en-US" dirty="0"/>
              <a:t>Data-structural bootstrapping </a:t>
            </a:r>
            <a:r>
              <a:rPr lang="en-US" dirty="0" smtClean="0"/>
              <a:t>is the method which allows to reduce time bounds by storing a queue in another queue.</a:t>
            </a:r>
          </a:p>
          <a:p>
            <a:endParaRPr lang="en-US" dirty="0" smtClean="0"/>
          </a:p>
          <a:p>
            <a:r>
              <a:rPr lang="en-US" dirty="0" smtClean="0"/>
              <a:t>BPQ&lt;</a:t>
            </a:r>
            <a:r>
              <a:rPr lang="en-US" dirty="0" err="1" smtClean="0"/>
              <a:t>ElementType</a:t>
            </a:r>
            <a:r>
              <a:rPr lang="en-US" dirty="0" smtClean="0"/>
              <a:t>, PQ&lt;BPQ&gt;&gt;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2107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Brodal’s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Okasaki’s</a:t>
            </a:r>
            <a:r>
              <a:rPr lang="en-US" dirty="0" smtClean="0"/>
              <a:t> </a:t>
            </a:r>
            <a:r>
              <a:rPr lang="en-US" dirty="0"/>
              <a:t>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2639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While </a:t>
            </a:r>
            <a:r>
              <a:rPr lang="en-US" dirty="0"/>
              <a:t>having better asymptotic bounds than other priority queue structures, they are, in the words of </a:t>
            </a:r>
            <a:r>
              <a:rPr lang="en-US" dirty="0" err="1"/>
              <a:t>Brodal</a:t>
            </a:r>
            <a:r>
              <a:rPr lang="en-US" dirty="0"/>
              <a:t> himself, </a:t>
            </a:r>
            <a:r>
              <a:rPr lang="en-US" dirty="0" smtClean="0"/>
              <a:t>“quite complicated” </a:t>
            </a:r>
            <a:r>
              <a:rPr lang="en-US" dirty="0"/>
              <a:t>and </a:t>
            </a:r>
            <a:r>
              <a:rPr lang="en-US" dirty="0" smtClean="0"/>
              <a:t>“[</a:t>
            </a:r>
            <a:r>
              <a:rPr lang="en-US" dirty="0"/>
              <a:t>not] applicable in practice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err="1"/>
              <a:t>Brodal</a:t>
            </a:r>
            <a:r>
              <a:rPr lang="en-US" dirty="0"/>
              <a:t> and Okasaki describe a persistent (purely functional) version of </a:t>
            </a:r>
            <a:r>
              <a:rPr lang="en-US" dirty="0" err="1"/>
              <a:t>Brodal</a:t>
            </a:r>
            <a:r>
              <a:rPr lang="en-US" dirty="0"/>
              <a:t> queues</a:t>
            </a:r>
            <a:r>
              <a:rPr lang="en-US" dirty="0" smtClean="0"/>
              <a:t>.</a:t>
            </a:r>
            <a:endParaRPr lang="uk-UA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838200" y="4221088"/>
          <a:ext cx="10515600" cy="2103120"/>
        </p:xfrm>
        <a:graphic>
          <a:graphicData uri="http://schemas.openxmlformats.org/drawingml/2006/table">
            <a:tbl>
              <a:tblPr/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Operation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Binomial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Fibonacci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Pairing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  <a:effectLst/>
                        </a:rPr>
                        <a:t>Brodal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Rank-pairing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Strict </a:t>
                      </a:r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Fibonacci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find-min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delete-min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insert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merge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Insert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555275"/>
              </p:ext>
            </p:extLst>
          </p:nvPr>
        </p:nvGraphicFramePr>
        <p:xfrm>
          <a:off x="838200" y="1052736"/>
          <a:ext cx="10515600" cy="5124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Brodal’s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Okasaki’s</a:t>
            </a:r>
            <a:r>
              <a:rPr lang="en-US" dirty="0" smtClean="0"/>
              <a:t> </a:t>
            </a:r>
            <a:r>
              <a:rPr lang="en-US" dirty="0"/>
              <a:t>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4799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Merge</a:t>
            </a:r>
          </a:p>
          <a:p>
            <a:r>
              <a:rPr lang="en-US" dirty="0" smtClean="0"/>
              <a:t>From both </a:t>
            </a:r>
            <a:r>
              <a:rPr lang="en-US" dirty="0" err="1" smtClean="0"/>
              <a:t>bpqs</a:t>
            </a:r>
            <a:r>
              <a:rPr lang="en-US" dirty="0" smtClean="0"/>
              <a:t> take </a:t>
            </a:r>
            <a:r>
              <a:rPr lang="en-US" dirty="0" err="1" smtClean="0"/>
              <a:t>bpq</a:t>
            </a:r>
            <a:r>
              <a:rPr lang="en-US" dirty="0" smtClean="0"/>
              <a:t> that stores minimum element and insert into its queue other </a:t>
            </a:r>
            <a:r>
              <a:rPr lang="en-US" dirty="0" err="1" smtClean="0"/>
              <a:t>bpq</a:t>
            </a:r>
            <a:r>
              <a:rPr lang="en-US" dirty="0" smtClean="0"/>
              <a:t>. Since skew binomial heap supports O(1) worst-case </a:t>
            </a:r>
            <a:r>
              <a:rPr lang="en-US" dirty="0" err="1" smtClean="0"/>
              <a:t>insertation</a:t>
            </a:r>
            <a:r>
              <a:rPr lang="en-US" dirty="0" smtClean="0"/>
              <a:t>, merging </a:t>
            </a:r>
            <a:r>
              <a:rPr lang="en-US" dirty="0" err="1" smtClean="0"/>
              <a:t>bpqs</a:t>
            </a:r>
            <a:r>
              <a:rPr lang="en-US" dirty="0" smtClean="0"/>
              <a:t> also works by O(1).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Insert (push)</a:t>
            </a:r>
          </a:p>
          <a:p>
            <a:r>
              <a:rPr lang="en-US" dirty="0" smtClean="0"/>
              <a:t>Make new </a:t>
            </a:r>
            <a:r>
              <a:rPr lang="en-US" dirty="0" err="1" smtClean="0"/>
              <a:t>bpq</a:t>
            </a:r>
            <a:r>
              <a:rPr lang="en-US" dirty="0" smtClean="0"/>
              <a:t> that stores element to insert. Merge given </a:t>
            </a:r>
            <a:r>
              <a:rPr lang="en-US" dirty="0" err="1" smtClean="0"/>
              <a:t>bpq</a:t>
            </a:r>
            <a:r>
              <a:rPr lang="en-US" dirty="0" smtClean="0"/>
              <a:t> with this </a:t>
            </a:r>
            <a:r>
              <a:rPr lang="en-US" dirty="0" err="1" smtClean="0"/>
              <a:t>bpq</a:t>
            </a:r>
            <a:r>
              <a:rPr lang="en-US" dirty="0" smtClean="0"/>
              <a:t>. Since merging works by O(1), </a:t>
            </a:r>
            <a:r>
              <a:rPr lang="en-US" dirty="0" err="1" smtClean="0"/>
              <a:t>insertation</a:t>
            </a:r>
            <a:r>
              <a:rPr lang="en-US" dirty="0" smtClean="0"/>
              <a:t> also works by O(1).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Brodal’s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Okasaki’s</a:t>
            </a:r>
            <a:r>
              <a:rPr lang="en-US" dirty="0" smtClean="0"/>
              <a:t> </a:t>
            </a:r>
            <a:r>
              <a:rPr lang="en-US" dirty="0"/>
              <a:t>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4799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Get minimum (top)</a:t>
            </a:r>
          </a:p>
          <a:p>
            <a:r>
              <a:rPr lang="en-US" dirty="0" err="1" smtClean="0"/>
              <a:t>Bpq</a:t>
            </a:r>
            <a:r>
              <a:rPr lang="en-US" dirty="0" smtClean="0"/>
              <a:t> already stores minimum element in its head. Time efficiency O(1).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Extract minimum (pop)</a:t>
            </a:r>
          </a:p>
          <a:p>
            <a:r>
              <a:rPr lang="en-US" dirty="0" smtClean="0"/>
              <a:t>Find and extract new minimum </a:t>
            </a:r>
            <a:r>
              <a:rPr lang="en-US" dirty="0" err="1" smtClean="0"/>
              <a:t>bpq</a:t>
            </a:r>
            <a:r>
              <a:rPr lang="en-US" dirty="0" smtClean="0"/>
              <a:t> in the queue, so it will be new head. We can do this by O(log n). Than we need to merge the queue in this </a:t>
            </a:r>
            <a:r>
              <a:rPr lang="en-US" dirty="0" err="1" smtClean="0"/>
              <a:t>bpq</a:t>
            </a:r>
            <a:r>
              <a:rPr lang="en-US" dirty="0" smtClean="0"/>
              <a:t> with the rest queue that stores current head. We can merge two queues by O(log n). So, the whole time will be O(log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497</Words>
  <Application>Microsoft Office PowerPoint</Application>
  <PresentationFormat>Широкоэкранный</PresentationFormat>
  <Paragraphs>110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Brodal’s and Okasaki’s Priority Queue</vt:lpstr>
      <vt:lpstr>Skew Binary System</vt:lpstr>
      <vt:lpstr>Skew Binomial Heap</vt:lpstr>
      <vt:lpstr>Skew Binomial Heap. Time efficiency</vt:lpstr>
      <vt:lpstr>Brodal’s and Okasaki’s Priority Queue</vt:lpstr>
      <vt:lpstr>Brodal’s and Okasaki’s Priority Queue</vt:lpstr>
      <vt:lpstr>Insert</vt:lpstr>
      <vt:lpstr>Brodal’s and Okasaki’s Priority Queue</vt:lpstr>
      <vt:lpstr>Brodal’s and Okasaki’s Priority Queue</vt:lpstr>
      <vt:lpstr>Презентация PowerPoint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older -</dc:creator>
  <cp:lastModifiedBy>older -</cp:lastModifiedBy>
  <cp:revision>14</cp:revision>
  <dcterms:created xsi:type="dcterms:W3CDTF">2016-12-09T14:03:03Z</dcterms:created>
  <dcterms:modified xsi:type="dcterms:W3CDTF">2016-12-10T11:32:56Z</dcterms:modified>
</cp:coreProperties>
</file>