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53154-D7E6-4C09-932D-A35AA80F4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4F204C-0B66-431F-B4AF-933692330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106375-8043-49B6-9814-7229E512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C07C-BC6C-48D0-971F-49E53D9979DC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49376-762E-480A-A899-CCE3012F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78CB7-F2BA-4859-8275-BB0D1B9F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D4A0-3937-4E11-ACCD-E895261EB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5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AAEF-D579-44BA-9FD4-E6F8939E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70ECD9-C790-44FC-9BC2-79B453FB4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61EDE8-B950-4A3B-A9EB-485A4781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C07C-BC6C-48D0-971F-49E53D9979DC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C2FDA4-6430-411B-884A-CEA2F98B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408618-E21C-4517-A7FA-C07C8D4B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D4A0-3937-4E11-ACCD-E895261EB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49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9AE345-EEB7-4055-B264-2A2FEB6EC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9A221-C69E-412B-8F66-CC7680FE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F2F069-6420-4BA1-8D54-0790B120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C07C-BC6C-48D0-971F-49E53D9979DC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A1073C-4C69-4083-A63B-06040F13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E62169-BC49-48A6-8C43-49E6C4C6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D4A0-3937-4E11-ACCD-E895261EB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81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FDA58-8F38-4D7B-AB57-194CE7F7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BAD1F3-91DE-4393-A7E7-314C0064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255626-32FF-4EE5-B4FE-6092157A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C07C-BC6C-48D0-971F-49E53D9979DC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FB60F9-9CAE-43FD-8063-D50D7EDA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09B43-34A3-4803-8065-3287D77F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D4A0-3937-4E11-ACCD-E895261EB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3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FE7DA-AE50-4D4F-A886-CDF284E8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0CA42C-4CB4-4A23-A103-57948FDE9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87B0F1-E996-4D54-8225-BFD85307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C07C-BC6C-48D0-971F-49E53D9979DC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6056E-F9DD-4214-96A3-79A87CC7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76175-9EC3-4E90-9125-13D00923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D4A0-3937-4E11-ACCD-E895261EB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4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1811B-2BE8-434B-BEB9-492FAC9D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95344-1D08-4CA6-B39F-2C81E01B0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17F9E3-F9E9-49DE-9AF4-CD3CA3455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11B23-C227-4B81-8E2E-3C85CCAE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C07C-BC6C-48D0-971F-49E53D9979DC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6CD8A7-FC81-45D3-93E6-25C7B26C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0DDFB-3E94-4035-A212-2ACC2597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D4A0-3937-4E11-ACCD-E895261EB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16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5228E-08CF-4E20-BC7B-AFAA5B2A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FA6F4A-BF91-4937-89A5-06AC17280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767A0C-2010-44AA-B847-666C5641D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B73CD7-28ED-4397-8898-4EB4F09CF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95A5E3-45BF-4104-8746-704715012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3FE60C-C567-4B6A-87BE-2C5A5CB7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C07C-BC6C-48D0-971F-49E53D9979DC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18C96D-0B48-4152-A15B-ACDA66A9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D81A8A-6D7A-4912-9601-9C80AA84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D4A0-3937-4E11-ACCD-E895261EB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78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416D9-66D6-4166-9003-87C7F79D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397475-26C7-4739-80AC-D060B5BC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C07C-BC6C-48D0-971F-49E53D9979DC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9BD9A4-D0E1-4A2F-8A0E-D35EBB42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A9534A-50FE-410A-A9A5-BA450B6F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D4A0-3937-4E11-ACCD-E895261EB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41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110C60-9017-44A6-BE34-C2249CDF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C07C-BC6C-48D0-971F-49E53D9979DC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AF1AE6-9264-42F3-8BCC-BAE1E4B9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E9A6A7-E044-445C-B2FA-88DBAD71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D4A0-3937-4E11-ACCD-E895261EB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80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3C3B8-63CE-4675-9A7F-26F0948F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62AB8-0F3C-4D42-B984-3B292E51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8EE704-B15A-493A-B8DC-8297EF85F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1311FB-076C-4A56-89E6-5C59017B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C07C-BC6C-48D0-971F-49E53D9979DC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B0C383-0157-4BBF-9CBE-07C4404B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A8B9FD-98A7-4B75-B654-9F47D8A4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D4A0-3937-4E11-ACCD-E895261EB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16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EAB6A-6043-45B6-9051-A7EDB18F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980FD7-B90B-464D-9A8A-D45B3FCC8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35DF10-1795-4578-865A-D633FF113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3822E6-E13C-48E6-9E07-472B020A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C07C-BC6C-48D0-971F-49E53D9979DC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74E7BC-5EE3-40C7-843C-14BED3AD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5F933D-39DA-475E-8822-E2FF296E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D4A0-3937-4E11-ACCD-E895261EB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28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4BFA0-2148-493C-84AC-EC287D6E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035FFD-38D9-43B3-B26C-3912A974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51CDB-6264-472B-865A-43F022FC8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DC07C-BC6C-48D0-971F-49E53D9979DC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EA2FAA-8826-482B-9B1E-913D61C06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BE284-1183-4019-88E9-FD13D5163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D4A0-3937-4E11-ACCD-E895261EB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09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CE089-486C-4A57-8A85-9C322C6CE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Прогнозирование оттока клиентов для «Телеком-Плюс»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4197A4-4278-482B-9485-4FD8CDAF3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Подготовила: Валерия Андреевна Саськова</a:t>
            </a:r>
          </a:p>
        </p:txBody>
      </p:sp>
    </p:spTree>
    <p:extLst>
      <p:ext uri="{BB962C8B-B14F-4D97-AF65-F5344CB8AC3E}">
        <p14:creationId xmlns:p14="http://schemas.microsoft.com/office/powerpoint/2010/main" val="168297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32929-E25F-468F-8AF2-B13B7F9A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и 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E05DA-93BB-40F7-8AF8-33AE70E5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Проблема: Компания «Телеком-Плюс» сталкивается с оттоком клиентов.</a:t>
            </a:r>
          </a:p>
          <a:p>
            <a:r>
              <a:rPr lang="ru-RU" dirty="0"/>
              <a:t>Цель проекта: Разработать модель машинного обучения для прогнозирования оттока клиентов и предоставить бизнес-рекомендации для его снижения.</a:t>
            </a:r>
          </a:p>
          <a:p>
            <a:r>
              <a:rPr lang="ru-RU" dirty="0"/>
              <a:t>Особый акцент: Глубокое обучение и сквозной воспроизводимый </a:t>
            </a:r>
            <a:r>
              <a:rPr lang="ru-RU" dirty="0" err="1"/>
              <a:t>пайплайн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35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ED3BE-ABCA-42ED-B0EB-D27B11DE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Данных и </a:t>
            </a:r>
            <a:r>
              <a:rPr lang="en-US" dirty="0"/>
              <a:t>EDA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6E1A9-F958-4375-A615-F3BCA6F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554"/>
            <a:ext cx="6052794" cy="435133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Источник данных: churn-bigml-80.csv</a:t>
            </a:r>
          </a:p>
          <a:p>
            <a:r>
              <a:rPr lang="ru-RU" dirty="0"/>
              <a:t>Размер данных: 2666 строк и 20 признаков</a:t>
            </a:r>
          </a:p>
          <a:p>
            <a:r>
              <a:rPr lang="ru-RU" dirty="0"/>
              <a:t>Основные особенности данных:</a:t>
            </a:r>
          </a:p>
          <a:p>
            <a:r>
              <a:rPr lang="ru-RU" dirty="0"/>
              <a:t>Сильный дисбаланс классов: около 95% клиентов не ушли, 5% — ушли</a:t>
            </a:r>
          </a:p>
          <a:p>
            <a:r>
              <a:rPr lang="ru-RU" dirty="0"/>
              <a:t>Наличие числовых и категориальных признаков</a:t>
            </a:r>
          </a:p>
          <a:p>
            <a:r>
              <a:rPr lang="ru-RU" dirty="0"/>
              <a:t>Пропущенных явных значений нет, но встречаются неявные пропуски (например, "No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" для некоторых признаков)</a:t>
            </a:r>
          </a:p>
          <a:p>
            <a:r>
              <a:rPr lang="ru-RU" dirty="0"/>
              <a:t>Основные выводы анализа:</a:t>
            </a:r>
          </a:p>
          <a:p>
            <a:r>
              <a:rPr lang="ru-RU" dirty="0"/>
              <a:t>Клиенты с международным планом уходят чаще</a:t>
            </a:r>
          </a:p>
          <a:p>
            <a:r>
              <a:rPr lang="ru-RU" dirty="0"/>
              <a:t>Высокий уровень дневной оплаты связан с оттоком клиентов</a:t>
            </a:r>
          </a:p>
          <a:p>
            <a:r>
              <a:rPr lang="ru-RU" dirty="0"/>
              <a:t>Частые звонки в службу поддержки коррелируют с повышенным риском ухода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D838E8-5B91-452F-A8E3-C5D036DC0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96" y="1446302"/>
            <a:ext cx="46945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1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170F6-4FF0-4A96-B6F4-33BF0F5C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effectLst/>
                <a:latin typeface="fkGrotesk"/>
              </a:rPr>
              <a:t>Слайд 4: Предобработка Данных и </a:t>
            </a:r>
            <a:r>
              <a:rPr lang="ru-RU" b="0" i="0" dirty="0" err="1">
                <a:effectLst/>
                <a:latin typeface="fkGrotesk"/>
              </a:rPr>
              <a:t>Feature</a:t>
            </a:r>
            <a:r>
              <a:rPr lang="ru-RU" b="0" i="0" dirty="0">
                <a:effectLst/>
                <a:latin typeface="fkGrotesk"/>
              </a:rPr>
              <a:t> Engineering</a:t>
            </a:r>
            <a:br>
              <a:rPr lang="ru-RU" b="0" i="0" dirty="0">
                <a:effectLst/>
                <a:latin typeface="fkGrotesk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88AFB-F184-490F-9D40-6F870BC9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fkGroteskNeue"/>
              </a:rPr>
              <a:t>Предобработка включала: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Кодирование категориальных признаков через One-Hot </a:t>
            </a:r>
            <a:r>
              <a:rPr lang="ru-RU" b="0" i="0" dirty="0" err="1">
                <a:effectLst/>
                <a:latin typeface="fkGroteskNeue"/>
              </a:rPr>
              <a:t>Encoding</a:t>
            </a:r>
            <a:endParaRPr lang="ru-RU" b="0" i="0" dirty="0">
              <a:effectLst/>
              <a:latin typeface="fkGrotesk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Масштабирование числовых признаков с помощью </a:t>
            </a:r>
            <a:r>
              <a:rPr lang="ru-RU" b="0" i="0" dirty="0" err="1">
                <a:effectLst/>
                <a:latin typeface="fkGroteskNeue"/>
              </a:rPr>
              <a:t>StandardScaler</a:t>
            </a:r>
            <a:endParaRPr lang="ru-RU" b="0" i="0" dirty="0">
              <a:effectLst/>
              <a:latin typeface="fkGrotesk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Балансировка классов с применением SMOTE на обучающей выборке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fkGroteskNeue"/>
              </a:rPr>
              <a:t>Особенности </a:t>
            </a:r>
            <a:r>
              <a:rPr lang="ru-RU" sz="2400" b="0" i="0" dirty="0" err="1">
                <a:effectLst/>
                <a:latin typeface="fkGroteskNeue"/>
              </a:rPr>
              <a:t>feature</a:t>
            </a:r>
            <a:r>
              <a:rPr lang="ru-RU" sz="2400" b="0" i="0" dirty="0">
                <a:effectLst/>
                <a:latin typeface="fkGroteskNeue"/>
              </a:rPr>
              <a:t> </a:t>
            </a:r>
            <a:r>
              <a:rPr lang="ru-RU" sz="2400" b="0" i="0" dirty="0" err="1">
                <a:effectLst/>
                <a:latin typeface="fkGroteskNeue"/>
              </a:rPr>
              <a:t>engineering</a:t>
            </a:r>
            <a:r>
              <a:rPr lang="ru-RU" sz="2400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Создан новый признак, характеризующий соотношение дневных минут к ночным, который усилил предсказательную способность модели</a:t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457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449CD-9AEA-451C-83F0-C4D9CE41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effectLst/>
                <a:latin typeface="fkGrotesk"/>
              </a:rPr>
              <a:t>Слайд 5: Моделирование: Глубокое Обучение (MLP)</a:t>
            </a:r>
            <a:br>
              <a:rPr lang="ru-RU" b="0" i="0" dirty="0">
                <a:effectLst/>
                <a:latin typeface="fkGrotesk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0F2FA-B3DC-48AA-AFC5-89D05E4A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44" y="1467406"/>
            <a:ext cx="6524134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fkGroteskNeue"/>
              </a:rPr>
              <a:t>Архитектура модели: многослойный перцептрон (MLP) из 4 </a:t>
            </a:r>
            <a:r>
              <a:rPr lang="ru-RU" sz="2200" b="0" i="0" dirty="0" err="1">
                <a:effectLst/>
                <a:latin typeface="fkGroteskNeue"/>
              </a:rPr>
              <a:t>Dense</a:t>
            </a:r>
            <a:r>
              <a:rPr lang="ru-RU" sz="2200" b="0" i="0" dirty="0">
                <a:effectLst/>
                <a:latin typeface="fkGroteskNeue"/>
              </a:rPr>
              <a:t> слоев с </a:t>
            </a:r>
            <a:r>
              <a:rPr lang="ru-RU" sz="2200" b="0" i="0" dirty="0" err="1">
                <a:effectLst/>
                <a:latin typeface="fkGroteskNeue"/>
              </a:rPr>
              <a:t>Dropout</a:t>
            </a:r>
            <a:r>
              <a:rPr lang="ru-RU" sz="2200" b="0" i="0" dirty="0">
                <a:effectLst/>
                <a:latin typeface="fkGroteskNeue"/>
              </a:rPr>
              <a:t> для регуляризации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fkGroteskNeue"/>
              </a:rPr>
              <a:t>Общее число параметров: 3,777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fkGroteskNeue"/>
              </a:rPr>
              <a:t>Оптимизатор: Adam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 err="1">
                <a:effectLst/>
                <a:latin typeface="fkGroteskNeue"/>
              </a:rPr>
              <a:t>Коллбэки</a:t>
            </a:r>
            <a:r>
              <a:rPr lang="ru-RU" sz="2200" b="0" i="0" dirty="0">
                <a:effectLst/>
                <a:latin typeface="fkGroteskNeue"/>
              </a:rPr>
              <a:t>: </a:t>
            </a:r>
            <a:r>
              <a:rPr lang="ru-RU" sz="2200" b="0" i="0" dirty="0" err="1">
                <a:effectLst/>
                <a:latin typeface="fkGroteskNeue"/>
              </a:rPr>
              <a:t>EarlyStopping</a:t>
            </a:r>
            <a:r>
              <a:rPr lang="ru-RU" sz="2200" b="0" i="0" dirty="0">
                <a:effectLst/>
                <a:latin typeface="fkGroteskNeue"/>
              </a:rPr>
              <a:t> для предотвращения переобучения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fkGroteskNeue"/>
              </a:rPr>
              <a:t>Результаты обучения:</a:t>
            </a:r>
          </a:p>
          <a:p>
            <a:r>
              <a:rPr lang="en-US" sz="2200" dirty="0"/>
              <a:t>Accuracy: 0.8933</a:t>
            </a:r>
          </a:p>
          <a:p>
            <a:r>
              <a:rPr lang="en-US" sz="2200" dirty="0"/>
              <a:t>Precision: 0.6364</a:t>
            </a:r>
          </a:p>
          <a:p>
            <a:r>
              <a:rPr lang="en-US" sz="2200" dirty="0"/>
              <a:t>Recall: 0.6282</a:t>
            </a:r>
          </a:p>
          <a:p>
            <a:r>
              <a:rPr lang="en-US" sz="2200" dirty="0"/>
              <a:t>F1-Score: 0.6323</a:t>
            </a:r>
          </a:p>
          <a:p>
            <a:r>
              <a:rPr lang="en-US" sz="2200" dirty="0"/>
              <a:t>ROC-AUC: 0.8432</a:t>
            </a:r>
          </a:p>
          <a:p>
            <a:endParaRPr lang="ru-RU" sz="2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AB049E3-0DDB-4892-964D-0E3F08CE3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88" y="2418109"/>
            <a:ext cx="5449332" cy="24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13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4D1-1D37-4917-B914-78808038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fkGrotesk"/>
              </a:rPr>
              <a:t>Интерпретация Модели и Анализ Ошибок</a:t>
            </a:r>
            <a:br>
              <a:rPr lang="ru-RU" b="0" i="0" dirty="0">
                <a:effectLst/>
                <a:latin typeface="fkGrotesk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F1DB8-743E-48C8-843C-0A0F5E9D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362"/>
            <a:ext cx="5257800" cy="4351338"/>
          </a:xfrm>
        </p:spPr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fkGroteskNeue"/>
              </a:rPr>
              <a:t>Использован SHAP для интерпретации модели: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Глобальные важности: "Total </a:t>
            </a:r>
            <a:r>
              <a:rPr lang="ru-RU" b="0" i="0" dirty="0" err="1">
                <a:effectLst/>
                <a:latin typeface="fkGroteskNeue"/>
              </a:rPr>
              <a:t>day</a:t>
            </a:r>
            <a:r>
              <a:rPr lang="ru-RU" b="0" i="0" dirty="0">
                <a:effectLst/>
                <a:latin typeface="fkGroteskNeue"/>
              </a:rPr>
              <a:t> </a:t>
            </a:r>
            <a:r>
              <a:rPr lang="ru-RU" b="0" i="0" dirty="0" err="1">
                <a:effectLst/>
                <a:latin typeface="fkGroteskNeue"/>
              </a:rPr>
              <a:t>charge</a:t>
            </a:r>
            <a:r>
              <a:rPr lang="ru-RU" b="0" i="0" dirty="0">
                <a:effectLst/>
                <a:latin typeface="fkGroteskNeue"/>
              </a:rPr>
              <a:t>", "International </a:t>
            </a:r>
            <a:r>
              <a:rPr lang="ru-RU" b="0" i="0" dirty="0" err="1">
                <a:effectLst/>
                <a:latin typeface="fkGroteskNeue"/>
              </a:rPr>
              <a:t>plan</a:t>
            </a:r>
            <a:r>
              <a:rPr lang="ru-RU" b="0" i="0" dirty="0">
                <a:effectLst/>
                <a:latin typeface="fkGroteskNeue"/>
              </a:rPr>
              <a:t>" и "Customer </a:t>
            </a:r>
            <a:r>
              <a:rPr lang="ru-RU" b="0" i="0" dirty="0" err="1">
                <a:effectLst/>
                <a:latin typeface="fkGroteskNeue"/>
              </a:rPr>
              <a:t>service</a:t>
            </a:r>
            <a:r>
              <a:rPr lang="ru-RU" b="0" i="0" dirty="0">
                <a:effectLst/>
                <a:latin typeface="fkGroteskNeue"/>
              </a:rPr>
              <a:t> </a:t>
            </a:r>
            <a:r>
              <a:rPr lang="ru-RU" b="0" i="0" dirty="0" err="1">
                <a:effectLst/>
                <a:latin typeface="fkGroteskNeue"/>
              </a:rPr>
              <a:t>calls</a:t>
            </a:r>
            <a:r>
              <a:rPr lang="ru-RU" b="0" i="0" dirty="0">
                <a:effectLst/>
                <a:latin typeface="fkGroteskNeue"/>
              </a:rPr>
              <a:t>" — главные факторы оттока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Локальная интерпретация позволила понять ошибки предсказаний по конкретным клиентам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fkGroteskNeue"/>
              </a:rPr>
              <a:t>Анализ ошибок выявил паттерны для дальнейшего совершенствования модели и бизнес-решений</a:t>
            </a:r>
          </a:p>
          <a:p>
            <a:pPr algn="just"/>
            <a:endParaRPr lang="ru-RU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D87EC2A-1869-4BE1-9F40-8EE6C8E13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022305" cy="314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8903E6-50B7-4224-B88B-97C16F010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577" y="1946213"/>
            <a:ext cx="2824160" cy="296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848D1-588A-46BF-8B8E-18EE75DA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fkGrotesk"/>
              </a:rPr>
              <a:t>Слайд 7: Бизнес-рекомендации</a:t>
            </a:r>
            <a:br>
              <a:rPr lang="ru-RU" b="0" i="0" dirty="0">
                <a:effectLst/>
                <a:latin typeface="fkGrotesk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0EB90-8760-42A9-A4F9-610BC3D6B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752"/>
            <a:ext cx="1102072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Клиентам с высоким "Total </a:t>
            </a:r>
            <a:r>
              <a:rPr lang="ru-RU" b="0" i="0" dirty="0" err="1">
                <a:effectLst/>
                <a:latin typeface="fkGroteskNeue"/>
              </a:rPr>
              <a:t>day</a:t>
            </a:r>
            <a:r>
              <a:rPr lang="ru-RU" b="0" i="0" dirty="0">
                <a:effectLst/>
                <a:latin typeface="fkGroteskNeue"/>
              </a:rPr>
              <a:t> </a:t>
            </a:r>
            <a:r>
              <a:rPr lang="ru-RU" b="0" i="0" dirty="0" err="1">
                <a:effectLst/>
                <a:latin typeface="fkGroteskNeue"/>
              </a:rPr>
              <a:t>charge</a:t>
            </a:r>
            <a:r>
              <a:rPr lang="ru-RU" b="0" i="0" dirty="0">
                <a:effectLst/>
                <a:latin typeface="fkGroteskNeue"/>
              </a:rPr>
              <a:t>" рекомендовать персонализированные скидки или тарифы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Уделять больше внимания клиентам с большим числом обращений в службу поддержки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Предлагать специальные условия для клиентов с международным планом, учитывая их повышенный риск ухода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Разработать комплекс мер по удержанию клиентов на основе выявленных факторов риска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246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364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fkGrotesk</vt:lpstr>
      <vt:lpstr>fkGroteskNeue</vt:lpstr>
      <vt:lpstr>Тема Office</vt:lpstr>
      <vt:lpstr>Прогнозирование оттока клиентов для «Телеком-Плюс»</vt:lpstr>
      <vt:lpstr>Проблема и Цель</vt:lpstr>
      <vt:lpstr>Обзор Данных и EDA</vt:lpstr>
      <vt:lpstr>Слайд 4: Предобработка Данных и Feature Engineering </vt:lpstr>
      <vt:lpstr>Слайд 5: Моделирование: Глубокое Обучение (MLP) </vt:lpstr>
      <vt:lpstr>Интерпретация Модели и Анализ Ошибок </vt:lpstr>
      <vt:lpstr>Слайд 7: Бизнес-рекомендации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оттока клиентов для «Телеком-Плюс»</dc:title>
  <dc:creator>Валерия</dc:creator>
  <cp:lastModifiedBy>Валерия</cp:lastModifiedBy>
  <cp:revision>10</cp:revision>
  <dcterms:created xsi:type="dcterms:W3CDTF">2025-10-21T10:29:18Z</dcterms:created>
  <dcterms:modified xsi:type="dcterms:W3CDTF">2025-10-21T12:56:39Z</dcterms:modified>
</cp:coreProperties>
</file>