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15" r:id="rId3"/>
    <p:sldId id="314" r:id="rId4"/>
    <p:sldId id="310" r:id="rId5"/>
    <p:sldId id="31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4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CBA57-EF1A-4408-8C61-D44476C38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BA5B45-C2A6-47E4-A3ED-921D8D8D8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3EFC9-F01B-4459-B8A6-F3B3C74F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B1CA-7919-450D-B260-FBBD58A48AD5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23BDE-1B9D-4A39-B9E2-7B1ADD3A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86B95-18AA-4CF6-BF78-48F59580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59CB-CF8A-49A2-BC02-BCFF91B8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41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665B3-7C5F-4D83-8FD9-A5B33D1B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E7DF1A-3E4E-42D1-ABA5-F6C4E8825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416F5-F89D-4AE2-9089-28682193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B1CA-7919-450D-B260-FBBD58A48AD5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F021C9-C562-44FC-8123-D82D36A9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B1B96-D38C-4450-83D0-C0401FF7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59CB-CF8A-49A2-BC02-BCFF91B8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44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5537EA-D0CF-46CD-9157-A77E14538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2975F8-A384-4F18-946D-4A084328B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8D2D1-7D88-46C4-B590-7F2A7CA8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B1CA-7919-450D-B260-FBBD58A48AD5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8F34E-CD90-4768-AA53-70BC3D5B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B5D00-878A-4AA5-A3C4-8BAE5DDE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59CB-CF8A-49A2-BC02-BCFF91B8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68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DFE7E-95D7-4EDA-8099-8F9CB84F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ED05E-8332-48F4-BB12-4F886872F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E3CB92-B489-42D8-8494-FC104680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B1CA-7919-450D-B260-FBBD58A48AD5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55E73-73D2-4526-B700-6BE8F080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15393-1D97-481F-9E30-5103EFB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59CB-CF8A-49A2-BC02-BCFF91B8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40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2D1F7-23D2-4E9A-8240-32C8A3BF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22A492-D593-4B70-B38B-D24181EF0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B1372-6AAD-406F-8E2D-261553D4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B1CA-7919-450D-B260-FBBD58A48AD5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436BD-2E3D-42E7-AB2B-316CDCC9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B5E84-4B65-4DB7-B8B2-E11317A4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59CB-CF8A-49A2-BC02-BCFF91B8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34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15AE9-3B04-4864-A335-DE8D3C7D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47EED-75A8-4669-B39C-EC40A0A62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BA85B8-5436-4A21-B7D9-791CC9AE4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609B3-A654-4867-BDA5-9328A3F2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B1CA-7919-450D-B260-FBBD58A48AD5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7B44AB-FA62-4F49-AB28-048B5093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3787D8-F8B7-4152-8E17-95A283F7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59CB-CF8A-49A2-BC02-BCFF91B8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49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F3176-2AF4-4C75-970E-91F0A73E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EA9891-AB9F-48C1-9DC0-7A788F458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0E8474-9C00-4EBC-9471-68DA8D44C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03299B-68C7-4345-8A75-569DD51F9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7EA7A9-08FD-469C-8159-B9EA4AACA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5AECD6-708F-43CD-BDF8-DEC0FD49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B1CA-7919-450D-B260-FBBD58A48AD5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E6D7C4-46C0-4D75-9193-CF212C47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A24FBD-C1BC-46FA-8681-00B01723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59CB-CF8A-49A2-BC02-BCFF91B8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5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96EA1-B474-4FB2-BA72-4069AC0E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AE44D7-318B-4BED-847D-CF66D10F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B1CA-7919-450D-B260-FBBD58A48AD5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E48FD6-99A3-447C-8F9B-4D332524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B59D89-C9BB-4E3F-B5C1-C506AB37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59CB-CF8A-49A2-BC02-BCFF91B8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74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1B34E2-FA1B-49E3-A6F7-010C3DAE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B1CA-7919-450D-B260-FBBD58A48AD5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6BAF82-F728-427D-8813-503FEC5D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D678A4-B09F-4EE7-B158-3410FE38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59CB-CF8A-49A2-BC02-BCFF91B8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44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257F5-EA93-40B0-BDF0-89A6B9BD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A7B24-E6F7-42D3-A449-7E742D14A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B1A0A2-E828-4AFD-BCAD-15019A9BB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BCB63-82C3-4F99-8BFA-AB0A32DB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B1CA-7919-450D-B260-FBBD58A48AD5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21266A-071C-49CD-BC6E-2E4347AF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9F1D2-F1E6-4DD5-9FAA-A3B4D83E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59CB-CF8A-49A2-BC02-BCFF91B8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8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A0D9B-6A59-469C-B343-11CC22A51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3C818-6477-4DB1-B684-F302B06B6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816652-FE2C-49E7-904B-CD9EBEA6A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483BBA-1813-44F3-BD7C-C02BAF4B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B1CA-7919-450D-B260-FBBD58A48AD5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88B4C2-55FE-4567-8EA0-D5CA3F01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4C322D-7B60-4F9A-BBDE-0802CF11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59CB-CF8A-49A2-BC02-BCFF91B8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21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D0BC32-496E-4679-B3C0-DFE06595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F66590-E6E0-4297-9175-7BE309575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C06C9-32CF-496F-AE45-7FB02B362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AB1CA-7919-450D-B260-FBBD58A48AD5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A5EB6-7FF9-47C4-B9CA-4F7209DB6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68667-889E-4F8F-B510-E5371B47C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859CB-CF8A-49A2-BC02-BCFF91B8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25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088D9B63-8025-005F-274B-DE49C62413F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16104" y="215599"/>
            <a:ext cx="3477459" cy="605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529286-24CC-321F-D187-1D023833988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116104" y="794849"/>
            <a:ext cx="3477459" cy="605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655C51-481C-0B3E-6AFA-CF3C0DC5872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116104" y="1377814"/>
            <a:ext cx="3477459" cy="6054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93DAAC-35A1-6588-0458-6646C92CC94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116104" y="1960779"/>
            <a:ext cx="3477459" cy="6054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4D773D-B82E-C095-6C1D-C91249CE5DA1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116104" y="2543744"/>
            <a:ext cx="3477459" cy="6054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7B4FD3-DAB5-5CA4-5EEC-17BE346DC89F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5116104" y="3126709"/>
            <a:ext cx="3477459" cy="6054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97A2C8-DDFE-4CE2-95AB-8C91F1938BAD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116104" y="3709674"/>
            <a:ext cx="3477459" cy="6054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34EA8B-946B-7500-F97F-AB4521F4A31C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5116104" y="4292639"/>
            <a:ext cx="3477459" cy="6054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A0E1EF3-0C22-2A66-5D14-4A57EA9E1C88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5116104" y="4875604"/>
            <a:ext cx="3477459" cy="6054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1B657FA-7405-2B8D-7C08-6B106568822D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5116104" y="5458569"/>
            <a:ext cx="3477459" cy="6054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4BC99E-7173-4D80-6622-D0C40ABC2B0D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5116104" y="6041534"/>
            <a:ext cx="3477459" cy="6054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DACF805-2A35-CE98-5E05-DD374F1BC5C1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8677110" y="194393"/>
            <a:ext cx="3477459" cy="605460"/>
          </a:xfrm>
          <a:prstGeom prst="rect">
            <a:avLst/>
          </a:prstGeom>
        </p:spPr>
      </p:pic>
      <p:pic>
        <p:nvPicPr>
          <p:cNvPr id="31" name="Picture 30" descr="A graph of a red line&#10;&#10;Description automatically generated">
            <a:extLst>
              <a:ext uri="{FF2B5EF4-FFF2-40B4-BE49-F238E27FC236}">
                <a16:creationId xmlns:a16="http://schemas.microsoft.com/office/drawing/2014/main" id="{3217B708-4F6F-1B5B-C48B-0B68E9FD5BDF}"/>
              </a:ext>
            </a:extLst>
          </p:cNvPr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110" y="4782455"/>
            <a:ext cx="3477459" cy="605460"/>
          </a:xfrm>
          <a:prstGeom prst="rect">
            <a:avLst/>
          </a:prstGeom>
        </p:spPr>
      </p:pic>
      <p:pic>
        <p:nvPicPr>
          <p:cNvPr id="35" name="Picture 34" descr="A graph of a red line&#10;&#10;Description automatically generated">
            <a:extLst>
              <a:ext uri="{FF2B5EF4-FFF2-40B4-BE49-F238E27FC236}">
                <a16:creationId xmlns:a16="http://schemas.microsoft.com/office/drawing/2014/main" id="{4F6FD5CE-A559-91F7-58EA-A0637235CEE1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110" y="767901"/>
            <a:ext cx="3477459" cy="605460"/>
          </a:xfrm>
          <a:prstGeom prst="rect">
            <a:avLst/>
          </a:prstGeom>
        </p:spPr>
      </p:pic>
      <p:pic>
        <p:nvPicPr>
          <p:cNvPr id="37" name="Picture 36" descr="A graph of a graph&#10;&#10;Description automatically generated">
            <a:extLst>
              <a:ext uri="{FF2B5EF4-FFF2-40B4-BE49-F238E27FC236}">
                <a16:creationId xmlns:a16="http://schemas.microsoft.com/office/drawing/2014/main" id="{51447F1C-441B-D42F-C2E1-3F9739A75550}"/>
              </a:ext>
            </a:extLst>
          </p:cNvPr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110" y="1341409"/>
            <a:ext cx="3477459" cy="605460"/>
          </a:xfrm>
          <a:prstGeom prst="rect">
            <a:avLst/>
          </a:prstGeom>
        </p:spPr>
      </p:pic>
      <p:pic>
        <p:nvPicPr>
          <p:cNvPr id="39" name="Picture 38" descr="A graph of a red line&#10;&#10;Description automatically generated">
            <a:extLst>
              <a:ext uri="{FF2B5EF4-FFF2-40B4-BE49-F238E27FC236}">
                <a16:creationId xmlns:a16="http://schemas.microsoft.com/office/drawing/2014/main" id="{B3814C9D-25E3-4E03-BF9B-B71BB00A7247}"/>
              </a:ext>
            </a:extLst>
          </p:cNvPr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110" y="1914916"/>
            <a:ext cx="3477459" cy="605460"/>
          </a:xfrm>
          <a:prstGeom prst="rect">
            <a:avLst/>
          </a:prstGeom>
        </p:spPr>
      </p:pic>
      <p:pic>
        <p:nvPicPr>
          <p:cNvPr id="41" name="Picture 40" descr="A graph of a red line&#10;&#10;Description automatically generated">
            <a:extLst>
              <a:ext uri="{FF2B5EF4-FFF2-40B4-BE49-F238E27FC236}">
                <a16:creationId xmlns:a16="http://schemas.microsoft.com/office/drawing/2014/main" id="{CA387D02-1691-3A6E-E41F-EA6661F4BDAF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110" y="2488424"/>
            <a:ext cx="3477459" cy="605460"/>
          </a:xfrm>
          <a:prstGeom prst="rect">
            <a:avLst/>
          </a:prstGeom>
        </p:spPr>
      </p:pic>
      <p:pic>
        <p:nvPicPr>
          <p:cNvPr id="43" name="Picture 42" descr="A graph of a red line&#10;&#10;Description automatically generated">
            <a:extLst>
              <a:ext uri="{FF2B5EF4-FFF2-40B4-BE49-F238E27FC236}">
                <a16:creationId xmlns:a16="http://schemas.microsoft.com/office/drawing/2014/main" id="{C6E77278-B941-047B-2239-93E0F646DD1A}"/>
              </a:ext>
            </a:extLst>
          </p:cNvPr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110" y="3061932"/>
            <a:ext cx="3477459" cy="605460"/>
          </a:xfrm>
          <a:prstGeom prst="rect">
            <a:avLst/>
          </a:prstGeom>
        </p:spPr>
      </p:pic>
      <p:pic>
        <p:nvPicPr>
          <p:cNvPr id="45" name="Picture 44" descr="A graph of a red graph&#10;&#10;Description automatically generated">
            <a:extLst>
              <a:ext uri="{FF2B5EF4-FFF2-40B4-BE49-F238E27FC236}">
                <a16:creationId xmlns:a16="http://schemas.microsoft.com/office/drawing/2014/main" id="{E7D1E257-B4BB-4569-CC74-FA9CCA92796F}"/>
              </a:ext>
            </a:extLst>
          </p:cNvPr>
          <p:cNvPicPr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110" y="3635440"/>
            <a:ext cx="3477459" cy="605460"/>
          </a:xfrm>
          <a:prstGeom prst="rect">
            <a:avLst/>
          </a:prstGeom>
        </p:spPr>
      </p:pic>
      <p:pic>
        <p:nvPicPr>
          <p:cNvPr id="47" name="Picture 46" descr="A graph of a red line&#10;&#10;Description automatically generated">
            <a:extLst>
              <a:ext uri="{FF2B5EF4-FFF2-40B4-BE49-F238E27FC236}">
                <a16:creationId xmlns:a16="http://schemas.microsoft.com/office/drawing/2014/main" id="{6C872B2F-6C3C-8693-6A15-062677B92CEB}"/>
              </a:ext>
            </a:extLst>
          </p:cNvPr>
          <p:cNvPicPr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110" y="5355961"/>
            <a:ext cx="3477459" cy="605460"/>
          </a:xfrm>
          <a:prstGeom prst="rect">
            <a:avLst/>
          </a:prstGeom>
        </p:spPr>
      </p:pic>
      <p:pic>
        <p:nvPicPr>
          <p:cNvPr id="49" name="Picture 48" descr="A graph of a red graph&#10;&#10;Description automatically generated">
            <a:extLst>
              <a:ext uri="{FF2B5EF4-FFF2-40B4-BE49-F238E27FC236}">
                <a16:creationId xmlns:a16="http://schemas.microsoft.com/office/drawing/2014/main" id="{A6B15255-06B3-EF82-5299-718D50A02005}"/>
              </a:ext>
            </a:extLst>
          </p:cNvPr>
          <p:cNvPicPr>
            <a:picLocks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110" y="5961421"/>
            <a:ext cx="3477459" cy="605460"/>
          </a:xfrm>
          <a:prstGeom prst="rect">
            <a:avLst/>
          </a:prstGeom>
        </p:spPr>
      </p:pic>
      <p:pic>
        <p:nvPicPr>
          <p:cNvPr id="51" name="Picture 50" descr="A graph of a red line&#10;&#10;Description automatically generated">
            <a:extLst>
              <a:ext uri="{FF2B5EF4-FFF2-40B4-BE49-F238E27FC236}">
                <a16:creationId xmlns:a16="http://schemas.microsoft.com/office/drawing/2014/main" id="{436D4106-5C52-E1C7-12A1-F63297F17B10}"/>
              </a:ext>
            </a:extLst>
          </p:cNvPr>
          <p:cNvPicPr>
            <a:picLocks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110" y="4208947"/>
            <a:ext cx="3477459" cy="6054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71BEBB-B681-1B7E-25B3-9B77D1B78075}"/>
              </a:ext>
            </a:extLst>
          </p:cNvPr>
          <p:cNvSpPr txBox="1"/>
          <p:nvPr/>
        </p:nvSpPr>
        <p:spPr>
          <a:xfrm>
            <a:off x="4617163" y="402647"/>
            <a:ext cx="7851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Blank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64DD7-A5BB-DEF3-E34F-D8E707DFA9F6}"/>
              </a:ext>
            </a:extLst>
          </p:cNvPr>
          <p:cNvSpPr txBox="1"/>
          <p:nvPr/>
        </p:nvSpPr>
        <p:spPr>
          <a:xfrm>
            <a:off x="4422578" y="984345"/>
            <a:ext cx="979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DMSO 1h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0784E0-3110-A62E-BDF7-A67EEB3C46FB}"/>
              </a:ext>
            </a:extLst>
          </p:cNvPr>
          <p:cNvSpPr txBox="1"/>
          <p:nvPr/>
        </p:nvSpPr>
        <p:spPr>
          <a:xfrm>
            <a:off x="4385706" y="2147741"/>
            <a:ext cx="1016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TGF</a:t>
            </a:r>
            <a:r>
              <a:rPr lang="el-GR" sz="11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1h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56EFC-6518-40B0-7015-B0BF92A0F256}"/>
              </a:ext>
            </a:extLst>
          </p:cNvPr>
          <p:cNvSpPr txBox="1"/>
          <p:nvPr/>
        </p:nvSpPr>
        <p:spPr>
          <a:xfrm>
            <a:off x="4295679" y="2729439"/>
            <a:ext cx="1106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TGF</a:t>
            </a:r>
            <a:r>
              <a:rPr lang="el-GR" sz="11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3h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BB4BE-A5F1-ABEC-4697-F13B0093D882}"/>
              </a:ext>
            </a:extLst>
          </p:cNvPr>
          <p:cNvSpPr txBox="1"/>
          <p:nvPr/>
        </p:nvSpPr>
        <p:spPr>
          <a:xfrm>
            <a:off x="4422578" y="1566043"/>
            <a:ext cx="979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DMSO 3h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E3EE58-E68E-1093-1E08-55B3488C7A91}"/>
              </a:ext>
            </a:extLst>
          </p:cNvPr>
          <p:cNvSpPr txBox="1"/>
          <p:nvPr/>
        </p:nvSpPr>
        <p:spPr>
          <a:xfrm>
            <a:off x="4048712" y="3311137"/>
            <a:ext cx="1353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TGF</a:t>
            </a:r>
            <a:r>
              <a:rPr lang="el-GR" sz="11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+AZD 1h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A43247-A4BF-ACBC-7A23-63A8E9E70A6E}"/>
              </a:ext>
            </a:extLst>
          </p:cNvPr>
          <p:cNvSpPr txBox="1"/>
          <p:nvPr/>
        </p:nvSpPr>
        <p:spPr>
          <a:xfrm>
            <a:off x="4048712" y="3892835"/>
            <a:ext cx="1353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TGF</a:t>
            </a:r>
            <a:r>
              <a:rPr lang="el-GR" sz="11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+AZD 3h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BA6963-0144-2CFB-DF73-3FCDC9AD2F6E}"/>
              </a:ext>
            </a:extLst>
          </p:cNvPr>
          <p:cNvSpPr txBox="1"/>
          <p:nvPr/>
        </p:nvSpPr>
        <p:spPr>
          <a:xfrm>
            <a:off x="4048712" y="5056231"/>
            <a:ext cx="1353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TGF</a:t>
            </a:r>
            <a:r>
              <a:rPr lang="el-GR" sz="11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+VB 3h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40DBC-6DB5-0B19-8576-318EC3403F82}"/>
              </a:ext>
            </a:extLst>
          </p:cNvPr>
          <p:cNvSpPr txBox="1"/>
          <p:nvPr/>
        </p:nvSpPr>
        <p:spPr>
          <a:xfrm>
            <a:off x="3745374" y="6219625"/>
            <a:ext cx="1656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TGF</a:t>
            </a:r>
            <a:r>
              <a:rPr lang="el-GR" sz="11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+AZD/VB 3h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8C8FA2-F2D2-644C-F753-06FB62C73E12}"/>
              </a:ext>
            </a:extLst>
          </p:cNvPr>
          <p:cNvSpPr txBox="1"/>
          <p:nvPr/>
        </p:nvSpPr>
        <p:spPr>
          <a:xfrm>
            <a:off x="4048712" y="4474533"/>
            <a:ext cx="1353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TGF</a:t>
            </a:r>
            <a:r>
              <a:rPr lang="el-GR" sz="11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+VB 1h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214C41-6E4E-FB7F-0379-B6D0A37C580D}"/>
              </a:ext>
            </a:extLst>
          </p:cNvPr>
          <p:cNvSpPr txBox="1"/>
          <p:nvPr/>
        </p:nvSpPr>
        <p:spPr>
          <a:xfrm>
            <a:off x="3745374" y="5637929"/>
            <a:ext cx="1656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TGF</a:t>
            </a:r>
            <a:r>
              <a:rPr lang="el-GR" sz="11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+AZD/VB 1h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E474C4-A8F2-5648-70C2-9DAC38B22FC7}"/>
              </a:ext>
            </a:extLst>
          </p:cNvPr>
          <p:cNvSpPr txBox="1"/>
          <p:nvPr/>
        </p:nvSpPr>
        <p:spPr>
          <a:xfrm>
            <a:off x="6533990" y="-27432"/>
            <a:ext cx="181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MitoSOX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F6CAA7-9600-AEB1-2303-F1F9E0E9D2BF}"/>
              </a:ext>
            </a:extLst>
          </p:cNvPr>
          <p:cNvSpPr txBox="1"/>
          <p:nvPr/>
        </p:nvSpPr>
        <p:spPr>
          <a:xfrm>
            <a:off x="10033708" y="-34080"/>
            <a:ext cx="181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MitoTracker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88D8391-BAAB-4AA1-6833-3228644E9B72}"/>
              </a:ext>
            </a:extLst>
          </p:cNvPr>
          <p:cNvGrpSpPr/>
          <p:nvPr/>
        </p:nvGrpSpPr>
        <p:grpSpPr>
          <a:xfrm>
            <a:off x="275441" y="343234"/>
            <a:ext cx="4401190" cy="6667558"/>
            <a:chOff x="35956" y="359235"/>
            <a:chExt cx="4401190" cy="666755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781BF3-A00A-6FCB-2494-2CEEA2370003}"/>
                </a:ext>
              </a:extLst>
            </p:cNvPr>
            <p:cNvSpPr txBox="1"/>
            <p:nvPr/>
          </p:nvSpPr>
          <p:spPr>
            <a:xfrm>
              <a:off x="35956" y="2327626"/>
              <a:ext cx="3353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Pre-treatment with inhibitors (1h group) 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FFCF909-F7DB-FE90-6AAB-BFD3BADA98CB}"/>
                </a:ext>
              </a:extLst>
            </p:cNvPr>
            <p:cNvGrpSpPr/>
            <p:nvPr/>
          </p:nvGrpSpPr>
          <p:grpSpPr>
            <a:xfrm>
              <a:off x="35956" y="359235"/>
              <a:ext cx="4401190" cy="6667558"/>
              <a:chOff x="-5440" y="407210"/>
              <a:chExt cx="4401190" cy="6667558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3F9CB6A-F276-4D6D-CE67-A1B1B850CF52}"/>
                  </a:ext>
                </a:extLst>
              </p:cNvPr>
              <p:cNvSpPr txBox="1"/>
              <p:nvPr/>
            </p:nvSpPr>
            <p:spPr>
              <a:xfrm>
                <a:off x="-5440" y="407210"/>
                <a:ext cx="44011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Seed cells in 24 well-plates (each group 3-4 samples)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898A163-DB34-5B6E-6540-15A3F87FAF92}"/>
                  </a:ext>
                </a:extLst>
              </p:cNvPr>
              <p:cNvCxnSpPr/>
              <p:nvPr/>
            </p:nvCxnSpPr>
            <p:spPr>
              <a:xfrm>
                <a:off x="1174282" y="781855"/>
                <a:ext cx="0" cy="2011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2D34360-49BF-17EB-64C1-A1A81C227DC0}"/>
                  </a:ext>
                </a:extLst>
              </p:cNvPr>
              <p:cNvSpPr txBox="1"/>
              <p:nvPr/>
            </p:nvSpPr>
            <p:spPr>
              <a:xfrm>
                <a:off x="719845" y="940278"/>
                <a:ext cx="12479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Starvation 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6289760-DF47-DEBC-70D7-FB04BCB157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4282" y="1211056"/>
                <a:ext cx="0" cy="2011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7E5D93A-F523-DAC4-13C3-227B7DE5486A}"/>
                  </a:ext>
                </a:extLst>
              </p:cNvPr>
              <p:cNvSpPr txBox="1"/>
              <p:nvPr/>
            </p:nvSpPr>
            <p:spPr>
              <a:xfrm>
                <a:off x="127370" y="1355104"/>
                <a:ext cx="33537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Pre-treatment with inhibitors (3h group) 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E1028AF-F1FE-0C07-D6D1-1E7BBADD11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4282" y="1635426"/>
                <a:ext cx="0" cy="2011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BE134D-CE99-7EA8-1917-CC1A826D4B1B}"/>
                  </a:ext>
                </a:extLst>
              </p:cNvPr>
              <p:cNvSpPr txBox="1"/>
              <p:nvPr/>
            </p:nvSpPr>
            <p:spPr>
              <a:xfrm>
                <a:off x="476252" y="1824253"/>
                <a:ext cx="2107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TGF</a:t>
                </a:r>
                <a:r>
                  <a:rPr lang="el-G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β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(3h group)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513D0952-9587-DA8C-3DCD-CFE747B97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4282" y="2141688"/>
                <a:ext cx="0" cy="2011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701A387-47E6-0AFC-7C5B-2807BF4B86FB}"/>
                  </a:ext>
                </a:extLst>
              </p:cNvPr>
              <p:cNvSpPr txBox="1"/>
              <p:nvPr/>
            </p:nvSpPr>
            <p:spPr>
              <a:xfrm>
                <a:off x="462866" y="2853724"/>
                <a:ext cx="2107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TGF</a:t>
                </a:r>
                <a:r>
                  <a:rPr lang="el-G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β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(1h group)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44AA3F0-7312-5422-139B-67474F73B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14" y="2628849"/>
                <a:ext cx="0" cy="2011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9D4D71A-8FF3-EA8A-4BDA-E3B6C9E884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14" y="3202357"/>
                <a:ext cx="0" cy="2011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15FDA16-13C7-955A-4205-A30D8DD2D488}"/>
                  </a:ext>
                </a:extLst>
              </p:cNvPr>
              <p:cNvSpPr txBox="1"/>
              <p:nvPr/>
            </p:nvSpPr>
            <p:spPr>
              <a:xfrm>
                <a:off x="331773" y="3409489"/>
                <a:ext cx="25762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Wash with warm FBM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9F152B37-FE10-C74E-7D29-7EFB63BC82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0171" y="3717266"/>
                <a:ext cx="0" cy="2011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91A0EA-BCA2-2D94-222E-9A08E8D9B477}"/>
                  </a:ext>
                </a:extLst>
              </p:cNvPr>
              <p:cNvSpPr txBox="1"/>
              <p:nvPr/>
            </p:nvSpPr>
            <p:spPr>
              <a:xfrm>
                <a:off x="298766" y="3935587"/>
                <a:ext cx="27301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MitoSOX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Mitotracker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30 min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D17CF09-182B-5A5B-060A-31F00819A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0171" y="4284451"/>
                <a:ext cx="0" cy="2011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D3A8FF-CA8B-F2DA-4A7B-884252FD4973}"/>
                  </a:ext>
                </a:extLst>
              </p:cNvPr>
              <p:cNvSpPr txBox="1"/>
              <p:nvPr/>
            </p:nvSpPr>
            <p:spPr>
              <a:xfrm>
                <a:off x="331773" y="4492515"/>
                <a:ext cx="2107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Wash with warm FBM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692582A9-8089-9802-686D-D06B300299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153" y="4790921"/>
                <a:ext cx="0" cy="2011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B8A3DB5-596D-6ADE-9A48-ABF78F6FBF7C}"/>
                  </a:ext>
                </a:extLst>
              </p:cNvPr>
              <p:cNvSpPr txBox="1"/>
              <p:nvPr/>
            </p:nvSpPr>
            <p:spPr>
              <a:xfrm>
                <a:off x="160372" y="4960332"/>
                <a:ext cx="24865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Trypsin, complete medium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ED50B82D-2314-87C1-FCEC-97A5E65A7D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749" y="5268109"/>
                <a:ext cx="0" cy="2011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8A572D9-4FDF-5036-7F6B-782ED3D2FECF}"/>
                  </a:ext>
                </a:extLst>
              </p:cNvPr>
              <p:cNvSpPr txBox="1"/>
              <p:nvPr/>
            </p:nvSpPr>
            <p:spPr>
              <a:xfrm>
                <a:off x="37431" y="5401292"/>
                <a:ext cx="27476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Centrifuge, cold PBS wash x2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939CD0D-527C-5D3E-9024-150E634904D9}"/>
                  </a:ext>
                </a:extLst>
              </p:cNvPr>
              <p:cNvSpPr txBox="1"/>
              <p:nvPr/>
            </p:nvSpPr>
            <p:spPr>
              <a:xfrm>
                <a:off x="29810" y="5850202"/>
                <a:ext cx="33537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Suspend in 200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ul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PBS with DAPI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E262137-8897-51F4-6850-DADF3DA65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8398" y="5679338"/>
                <a:ext cx="0" cy="2011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E589F814-B71F-4F83-0A93-AA850462B0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4746" y="6104057"/>
                <a:ext cx="0" cy="2011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89AE40F-700D-0098-24B6-633F1F89F19A}"/>
                  </a:ext>
                </a:extLst>
              </p:cNvPr>
              <p:cNvSpPr txBox="1"/>
              <p:nvPr/>
            </p:nvSpPr>
            <p:spPr>
              <a:xfrm>
                <a:off x="37431" y="6336104"/>
                <a:ext cx="335373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Flow Cytometry, Mean fluorescence intensity of FTIC/PE/PB450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8DB01D8-228C-FBB1-7BB4-204FA1229831}"/>
              </a:ext>
            </a:extLst>
          </p:cNvPr>
          <p:cNvSpPr txBox="1"/>
          <p:nvPr/>
        </p:nvSpPr>
        <p:spPr>
          <a:xfrm>
            <a:off x="7599860" y="6597714"/>
            <a:ext cx="307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Gated on DAPI- NHLFs</a:t>
            </a:r>
          </a:p>
        </p:txBody>
      </p:sp>
    </p:spTree>
    <p:extLst>
      <p:ext uri="{BB962C8B-B14F-4D97-AF65-F5344CB8AC3E}">
        <p14:creationId xmlns:p14="http://schemas.microsoft.com/office/powerpoint/2010/main" val="28405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8B4709C-647D-429E-9E2B-E2FB8A60E3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13451"/>
              </p:ext>
            </p:extLst>
          </p:nvPr>
        </p:nvGraphicFramePr>
        <p:xfrm>
          <a:off x="0" y="468631"/>
          <a:ext cx="4994275" cy="350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Prism 8" r:id="rId3" imgW="4994362" imgH="3501098" progId="Prism8.Document">
                  <p:embed/>
                </p:oleObj>
              </mc:Choice>
              <mc:Fallback>
                <p:oleObj name="Prism 8" r:id="rId3" imgW="4994362" imgH="3501098" progId="Prism8.Document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8B4709C-647D-429E-9E2B-E2FB8A60E3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468631"/>
                        <a:ext cx="4994275" cy="3500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D80690E-0A95-4423-A310-CF2246D5AA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501628"/>
              </p:ext>
            </p:extLst>
          </p:nvPr>
        </p:nvGraphicFramePr>
        <p:xfrm>
          <a:off x="5937515" y="206693"/>
          <a:ext cx="4922837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Prism 8" r:id="rId5" imgW="4922695" imgH="3456813" progId="Prism8.Document">
                  <p:embed/>
                </p:oleObj>
              </mc:Choice>
              <mc:Fallback>
                <p:oleObj name="Prism 8" r:id="rId5" imgW="4922695" imgH="3456813" progId="Prism8.Document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D80690E-0A95-4423-A310-CF2246D5AA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37515" y="206693"/>
                        <a:ext cx="4922837" cy="345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4E0E0A6-5FBF-4AC1-943F-1AC74F8413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452289"/>
              </p:ext>
            </p:extLst>
          </p:nvPr>
        </p:nvGraphicFramePr>
        <p:xfrm>
          <a:off x="430181" y="3664268"/>
          <a:ext cx="4395529" cy="325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Prism 8" r:id="rId7" imgW="4666639" imgH="3456813" progId="Prism8.Document">
                  <p:embed/>
                </p:oleObj>
              </mc:Choice>
              <mc:Fallback>
                <p:oleObj name="Prism 8" r:id="rId7" imgW="4666639" imgH="3456813" progId="Prism8.Document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4E0E0A6-5FBF-4AC1-943F-1AC74F8413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0181" y="3664268"/>
                        <a:ext cx="4395529" cy="3256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7501BCC-43BF-40DC-BC1A-A624ED491D71}"/>
              </a:ext>
            </a:extLst>
          </p:cNvPr>
          <p:cNvSpPr txBox="1"/>
          <p:nvPr/>
        </p:nvSpPr>
        <p:spPr>
          <a:xfrm>
            <a:off x="181074" y="152038"/>
            <a:ext cx="777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MitoSOX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01-24-24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3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E700E12-8079-4388-82DE-E342CF46B15E}"/>
              </a:ext>
            </a:extLst>
          </p:cNvPr>
          <p:cNvGrpSpPr/>
          <p:nvPr/>
        </p:nvGrpSpPr>
        <p:grpSpPr>
          <a:xfrm>
            <a:off x="987939" y="722520"/>
            <a:ext cx="9626404" cy="4519564"/>
            <a:chOff x="368420" y="23389"/>
            <a:chExt cx="9626404" cy="451956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5D9BDFB-10ED-4FF7-B535-3F8758D9A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420" y="1193328"/>
              <a:ext cx="3848724" cy="3349625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3EE631B-D9D2-4441-A57C-9B2585426B26}"/>
                </a:ext>
              </a:extLst>
            </p:cNvPr>
            <p:cNvSpPr txBox="1"/>
            <p:nvPr/>
          </p:nvSpPr>
          <p:spPr>
            <a:xfrm>
              <a:off x="4217144" y="1256594"/>
              <a:ext cx="1035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Blank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E0C66C9-0995-42C2-AB88-B4CD6E95C896}"/>
                </a:ext>
              </a:extLst>
            </p:cNvPr>
            <p:cNvSpPr txBox="1"/>
            <p:nvPr/>
          </p:nvSpPr>
          <p:spPr>
            <a:xfrm>
              <a:off x="4217144" y="1549954"/>
              <a:ext cx="1035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DMSO 1h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00E488C-0E52-4063-8C68-DE3453AA63C5}"/>
                </a:ext>
              </a:extLst>
            </p:cNvPr>
            <p:cNvSpPr txBox="1"/>
            <p:nvPr/>
          </p:nvSpPr>
          <p:spPr>
            <a:xfrm>
              <a:off x="4217144" y="1843314"/>
              <a:ext cx="1035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TGFβ 1h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8FA09F9-A539-4550-9DC7-327C8D920A5C}"/>
                </a:ext>
              </a:extLst>
            </p:cNvPr>
            <p:cNvSpPr txBox="1"/>
            <p:nvPr/>
          </p:nvSpPr>
          <p:spPr>
            <a:xfrm>
              <a:off x="4217143" y="2136674"/>
              <a:ext cx="1533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TGFβ+AZD 1h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C695880-62D7-410D-8962-4682FC0E71AF}"/>
                </a:ext>
              </a:extLst>
            </p:cNvPr>
            <p:cNvSpPr txBox="1"/>
            <p:nvPr/>
          </p:nvSpPr>
          <p:spPr>
            <a:xfrm>
              <a:off x="4217143" y="2430034"/>
              <a:ext cx="14245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TGFβ+VB 1h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8FAC1BE-866A-4B69-9156-EC4E37FD5F8F}"/>
                </a:ext>
              </a:extLst>
            </p:cNvPr>
            <p:cNvSpPr txBox="1"/>
            <p:nvPr/>
          </p:nvSpPr>
          <p:spPr>
            <a:xfrm>
              <a:off x="4217143" y="2723394"/>
              <a:ext cx="1700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TGFβ+AZD/VB 1h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D4975966-E417-4B38-8EC9-008567FD166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3096787"/>
                </p:ext>
              </p:extLst>
            </p:nvPr>
          </p:nvGraphicFramePr>
          <p:xfrm>
            <a:off x="6664351" y="23389"/>
            <a:ext cx="3330473" cy="27679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Prism 8" r:id="rId4" imgW="4145162" imgH="3444571" progId="Prism8.Document">
                    <p:embed/>
                  </p:oleObj>
                </mc:Choice>
                <mc:Fallback>
                  <p:oleObj name="Prism 8" r:id="rId4" imgW="4145162" imgH="3444571" progId="Prism8.Document">
                    <p:embed/>
                    <p:pic>
                      <p:nvPicPr>
                        <p:cNvPr id="16" name="对象 15">
                          <a:extLst>
                            <a:ext uri="{FF2B5EF4-FFF2-40B4-BE49-F238E27FC236}">
                              <a16:creationId xmlns:a16="http://schemas.microsoft.com/office/drawing/2014/main" id="{D4975966-E417-4B38-8EC9-008567FD166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664351" y="23389"/>
                          <a:ext cx="3330473" cy="27679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668F4EBF-38AD-48CF-9180-CBC681DC1DE4}"/>
              </a:ext>
            </a:extLst>
          </p:cNvPr>
          <p:cNvSpPr txBox="1"/>
          <p:nvPr/>
        </p:nvSpPr>
        <p:spPr>
          <a:xfrm>
            <a:off x="181074" y="152038"/>
            <a:ext cx="777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 Experiment 1 11-17-23 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Trypsin then staining in flow tubes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33B1C956-2836-4BD2-9159-72C4D4F451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70649"/>
              </p:ext>
            </p:extLst>
          </p:nvPr>
        </p:nvGraphicFramePr>
        <p:xfrm>
          <a:off x="7404014" y="3911600"/>
          <a:ext cx="3210329" cy="2660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Prism 8" r:id="rId6" imgW="4155966" imgH="3444571" progId="Prism8.Document">
                  <p:embed/>
                </p:oleObj>
              </mc:Choice>
              <mc:Fallback>
                <p:oleObj name="Prism 8" r:id="rId6" imgW="4155966" imgH="3444571" progId="Prism8.Document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33B1C956-2836-4BD2-9159-72C4D4F451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04014" y="3911600"/>
                        <a:ext cx="3210329" cy="2660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6AC309D1-5142-4460-B017-B7A7B118383D}"/>
              </a:ext>
            </a:extLst>
          </p:cNvPr>
          <p:cNvSpPr txBox="1"/>
          <p:nvPr/>
        </p:nvSpPr>
        <p:spPr>
          <a:xfrm>
            <a:off x="7355339" y="252621"/>
            <a:ext cx="297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FlowJo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analysis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4DEB935-8019-4656-8499-96B0E0E843E0}"/>
              </a:ext>
            </a:extLst>
          </p:cNvPr>
          <p:cNvSpPr txBox="1"/>
          <p:nvPr/>
        </p:nvSpPr>
        <p:spPr>
          <a:xfrm>
            <a:off x="7495755" y="3481221"/>
            <a:ext cx="297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CytExpert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50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D711DA1-A530-486A-8EDA-153FE5B26A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535327"/>
              </p:ext>
            </p:extLst>
          </p:nvPr>
        </p:nvGraphicFramePr>
        <p:xfrm>
          <a:off x="1070450" y="366823"/>
          <a:ext cx="4019710" cy="325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Prism 8" r:id="rId3" imgW="4248881" imgH="3444571" progId="Prism8.Document">
                  <p:embed/>
                </p:oleObj>
              </mc:Choice>
              <mc:Fallback>
                <p:oleObj name="Prism 8" r:id="rId3" imgW="4248881" imgH="3444571" progId="Prism8.Document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FD711DA1-A530-486A-8EDA-153FE5B26A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0450" y="366823"/>
                        <a:ext cx="4019710" cy="3259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B1A25D9-F071-43F0-B3C6-C3ACCF074DFF}"/>
              </a:ext>
            </a:extLst>
          </p:cNvPr>
          <p:cNvSpPr txBox="1"/>
          <p:nvPr/>
        </p:nvSpPr>
        <p:spPr>
          <a:xfrm>
            <a:off x="395576" y="89534"/>
            <a:ext cx="733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 Experiment 2 12-14-23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staining in wells then collection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D9BEF8-AD33-4747-B148-E3D7BD293272}"/>
              </a:ext>
            </a:extLst>
          </p:cNvPr>
          <p:cNvSpPr txBox="1"/>
          <p:nvPr/>
        </p:nvSpPr>
        <p:spPr>
          <a:xfrm>
            <a:off x="319377" y="3534409"/>
            <a:ext cx="647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 Experiment 3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01-19-24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staining in wells then collection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 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A442614-EF00-4553-8F6C-B4795888EA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50955"/>
              </p:ext>
            </p:extLst>
          </p:nvPr>
        </p:nvGraphicFramePr>
        <p:xfrm>
          <a:off x="1253330" y="3852765"/>
          <a:ext cx="3836830" cy="3126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Prism 8" r:id="rId5" imgW="4227633" imgH="3444571" progId="Prism8.Document">
                  <p:embed/>
                </p:oleObj>
              </mc:Choice>
              <mc:Fallback>
                <p:oleObj name="Prism 8" r:id="rId5" imgW="4227633" imgH="3444571" progId="Prism8.Document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A442614-EF00-4553-8F6C-B4795888EA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3330" y="3852765"/>
                        <a:ext cx="3836830" cy="3126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66DA284-7735-499F-84A5-009B6839CC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034085"/>
              </p:ext>
            </p:extLst>
          </p:nvPr>
        </p:nvGraphicFramePr>
        <p:xfrm>
          <a:off x="6583045" y="515808"/>
          <a:ext cx="3652259" cy="296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Prism 8" r:id="rId7" imgW="4248881" imgH="3444571" progId="Prism8.Document">
                  <p:embed/>
                </p:oleObj>
              </mc:Choice>
              <mc:Fallback>
                <p:oleObj name="Prism 8" r:id="rId7" imgW="4248881" imgH="3444571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83045" y="515808"/>
                        <a:ext cx="3652259" cy="2961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A022120-F873-4965-8989-96117309B3BB}"/>
              </a:ext>
            </a:extLst>
          </p:cNvPr>
          <p:cNvSpPr txBox="1"/>
          <p:nvPr/>
        </p:nvSpPr>
        <p:spPr>
          <a:xfrm>
            <a:off x="4165799" y="500512"/>
            <a:ext cx="297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FlowJo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analysis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0904F31-9940-4031-8F95-D295CBF1A9FC}"/>
              </a:ext>
            </a:extLst>
          </p:cNvPr>
          <p:cNvSpPr txBox="1"/>
          <p:nvPr/>
        </p:nvSpPr>
        <p:spPr>
          <a:xfrm>
            <a:off x="8408249" y="432876"/>
            <a:ext cx="297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CytExpert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3A5F21C-7739-4AD2-B5F6-0ECE964A1891}"/>
              </a:ext>
            </a:extLst>
          </p:cNvPr>
          <p:cNvSpPr txBox="1"/>
          <p:nvPr/>
        </p:nvSpPr>
        <p:spPr>
          <a:xfrm>
            <a:off x="4236919" y="3852765"/>
            <a:ext cx="297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FlowJo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analysis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FF13D83-41C1-49BE-B126-F1833F74EB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125372"/>
              </p:ext>
            </p:extLst>
          </p:nvPr>
        </p:nvGraphicFramePr>
        <p:xfrm>
          <a:off x="6795655" y="4017521"/>
          <a:ext cx="3485805" cy="2840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Prism 8" r:id="rId9" imgW="4227633" imgH="3444571" progId="Prism8.Document">
                  <p:embed/>
                </p:oleObj>
              </mc:Choice>
              <mc:Fallback>
                <p:oleObj name="Prism 8" r:id="rId9" imgW="4227633" imgH="3444571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95655" y="4017521"/>
                        <a:ext cx="3485805" cy="2840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AF0B4353-CBF6-45AF-81EB-1AAC06ED15DF}"/>
              </a:ext>
            </a:extLst>
          </p:cNvPr>
          <p:cNvSpPr txBox="1"/>
          <p:nvPr/>
        </p:nvSpPr>
        <p:spPr>
          <a:xfrm>
            <a:off x="7729608" y="3798049"/>
            <a:ext cx="297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CytExpert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5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741721-9A22-447E-AA7B-D1583D0664D6}"/>
              </a:ext>
            </a:extLst>
          </p:cNvPr>
          <p:cNvSpPr txBox="1"/>
          <p:nvPr/>
        </p:nvSpPr>
        <p:spPr>
          <a:xfrm>
            <a:off x="333232" y="257809"/>
            <a:ext cx="647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CellROX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6h. 01-30-24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staining in wells then collection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 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115536E-B111-414C-9DB2-A301258186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907351"/>
              </p:ext>
            </p:extLst>
          </p:nvPr>
        </p:nvGraphicFramePr>
        <p:xfrm>
          <a:off x="910359" y="1325995"/>
          <a:ext cx="3719513" cy="310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Prism 8" r:id="rId3" imgW="3719842" imgH="3109367" progId="Prism8.Document">
                  <p:embed/>
                </p:oleObj>
              </mc:Choice>
              <mc:Fallback>
                <p:oleObj name="Prism 8" r:id="rId3" imgW="3719842" imgH="3109367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0359" y="1325995"/>
                        <a:ext cx="3719513" cy="310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DE8E185-E6BD-4A6B-9C71-213C87ED87FD}"/>
              </a:ext>
            </a:extLst>
          </p:cNvPr>
          <p:cNvSpPr txBox="1"/>
          <p:nvPr/>
        </p:nvSpPr>
        <p:spPr>
          <a:xfrm>
            <a:off x="1281424" y="791902"/>
            <a:ext cx="297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CytExpert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36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217</Words>
  <Application>Microsoft Office PowerPoint</Application>
  <PresentationFormat>宽屏</PresentationFormat>
  <Paragraphs>47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Prism 8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</dc:creator>
  <cp:lastModifiedBy>Du</cp:lastModifiedBy>
  <cp:revision>8</cp:revision>
  <dcterms:created xsi:type="dcterms:W3CDTF">2024-02-13T20:31:59Z</dcterms:created>
  <dcterms:modified xsi:type="dcterms:W3CDTF">2024-02-13T21:21:41Z</dcterms:modified>
</cp:coreProperties>
</file>