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884BA-4F84-41E3-92CC-B21824C59075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16ADA-3AEE-4F3E-B434-AF81D794D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0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3FD093-6568-4B88-97F5-0637E47528B8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6BAA347-5CFD-403F-B4CC-3A58C57DC9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钠的化学性质</a:t>
            </a:r>
            <a:endParaRPr lang="zh-CN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999098" y="1705274"/>
            <a:ext cx="2954655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sz="3600" dirty="0" smtClean="0"/>
              <a:t>一：教学目标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99098" y="2496723"/>
            <a:ext cx="2031325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sz="3600" dirty="0" smtClean="0"/>
              <a:t>二：实验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9371" y="3285150"/>
            <a:ext cx="2031325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sz="3600" dirty="0" smtClean="0"/>
              <a:t>三：性质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69371" y="4025063"/>
            <a:ext cx="3416320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sz="3600" dirty="0" smtClean="0"/>
              <a:t>四：化学方程式</a:t>
            </a:r>
            <a:endParaRPr lang="zh-CN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969370" y="486916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五：小结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109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一：教学目标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79912" y="1484784"/>
            <a:ext cx="1728192" cy="1706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知识与技能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10853" y="3602178"/>
            <a:ext cx="1681967" cy="170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过程与方法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19672" y="3592665"/>
            <a:ext cx="1728192" cy="1690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实际应用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 rot="19044100">
            <a:off x="5668537" y="281584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5400000">
            <a:off x="4354286" y="3964494"/>
            <a:ext cx="484632" cy="978408"/>
          </a:xfrm>
          <a:prstGeom prst="downArrow">
            <a:avLst>
              <a:gd name="adj1" fmla="val 50000"/>
              <a:gd name="adj2" fmla="val 55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3151666">
            <a:off x="3148127" y="2714118"/>
            <a:ext cx="499118" cy="954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97809" y="1691697"/>
            <a:ext cx="2016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通过钠与水的反应，掌握钠的物理性质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掌握钠的化学性质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12160" y="5634662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掌握实验的一般步骤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24396" y="563466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掌握化学在实际生活、生产中的应用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888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钠的取用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" action="ppaction://hlinkshowjump?jump=nextslide"/>
              </a:rPr>
              <a:t>2.</a:t>
            </a:r>
            <a:r>
              <a:rPr lang="zh-CN" altLang="en-US" dirty="0" smtClean="0">
                <a:hlinkClick r:id="" action="ppaction://hlinkshowjump?jump=nextslide"/>
              </a:rPr>
              <a:t>钠与水反应（</a:t>
            </a:r>
            <a:r>
              <a:rPr lang="zh-CN" altLang="en-US" dirty="0" smtClean="0">
                <a:solidFill>
                  <a:srgbClr val="FF0000"/>
                </a:solidFill>
                <a:hlinkClick r:id="" action="ppaction://hlinkshowjump?jump=nextslide"/>
              </a:rPr>
              <a:t>重点</a:t>
            </a:r>
            <a:r>
              <a:rPr lang="zh-CN" altLang="en-US" dirty="0" smtClean="0">
                <a:hlinkClick r:id="" action="ppaction://hlinkshowjump?jump=nextslide"/>
              </a:rPr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钠与氧气剧烈反应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焰色反应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42502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实验步骤、现象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        在</a:t>
            </a:r>
            <a:r>
              <a:rPr lang="zh-CN" altLang="en-US" sz="2400" dirty="0"/>
              <a:t>烧杯中加入一定量的水（水面离杯口</a:t>
            </a:r>
            <a:r>
              <a:rPr lang="zh-CN" altLang="en-US" sz="2400" dirty="0" smtClean="0"/>
              <a:t>约</a:t>
            </a:r>
            <a:r>
              <a:rPr lang="en-US" altLang="zh-CN" sz="2400" dirty="0" smtClean="0"/>
              <a:t>1cm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方便</a:t>
            </a:r>
            <a:r>
              <a:rPr lang="zh-CN" altLang="en-US" sz="2400" dirty="0"/>
              <a:t>后面放</a:t>
            </a:r>
            <a:r>
              <a:rPr lang="zh-CN" altLang="en-US" sz="2400" dirty="0" smtClean="0"/>
              <a:t>试管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把一支</a:t>
            </a:r>
            <a:r>
              <a:rPr lang="zh-CN" altLang="en-US" sz="2400" dirty="0" smtClean="0"/>
              <a:t>装满</a:t>
            </a:r>
            <a:r>
              <a:rPr lang="zh-CN" altLang="en-US" sz="2400" dirty="0"/>
              <a:t>水的小试管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10cm</a:t>
            </a:r>
            <a:r>
              <a:rPr lang="zh-CN" altLang="en-US" sz="2400" dirty="0" smtClean="0"/>
              <a:t>左右</a:t>
            </a:r>
            <a:r>
              <a:rPr lang="zh-CN" altLang="en-US" sz="2400" dirty="0"/>
              <a:t>的短试管为宜）倒放在水中，注意试管底部不能有</a:t>
            </a:r>
            <a:r>
              <a:rPr lang="zh-CN" altLang="en-US" sz="2400" dirty="0" smtClean="0"/>
              <a:t>气泡。将</a:t>
            </a:r>
            <a:r>
              <a:rPr lang="zh-CN" altLang="en-US" sz="2400" dirty="0"/>
              <a:t>小试管慢慢提起至试管口位于液面</a:t>
            </a:r>
            <a:r>
              <a:rPr lang="zh-CN" altLang="en-US" sz="2400" dirty="0" smtClean="0"/>
              <a:t>下</a:t>
            </a:r>
            <a:r>
              <a:rPr lang="en-US" altLang="zh-CN" sz="2400" dirty="0" smtClean="0"/>
              <a:t>0.5cm</a:t>
            </a:r>
            <a:r>
              <a:rPr lang="zh-CN" altLang="en-US" sz="2400" dirty="0" smtClean="0"/>
              <a:t>左右</a:t>
            </a:r>
            <a:r>
              <a:rPr lang="zh-CN" altLang="en-US" sz="2400" dirty="0"/>
              <a:t>，稍倾斜（注意不能让</a:t>
            </a:r>
            <a:r>
              <a:rPr lang="zh-CN" altLang="en-US" sz="2400" dirty="0" smtClean="0"/>
              <a:t>空气</a:t>
            </a:r>
            <a:r>
              <a:rPr lang="zh-CN" altLang="en-US" sz="2400" dirty="0"/>
              <a:t>进入试管</a:t>
            </a:r>
            <a:r>
              <a:rPr lang="zh-CN" altLang="en-US" sz="2400" dirty="0" smtClean="0"/>
              <a:t>内部）。用</a:t>
            </a:r>
            <a:r>
              <a:rPr lang="zh-CN" altLang="en-US" sz="2400" dirty="0"/>
              <a:t>镊子夹住一小块绿豆大小的钠，迅速将钠进去到倒入在</a:t>
            </a:r>
            <a:r>
              <a:rPr lang="zh-CN" altLang="en-US" sz="2400" dirty="0" smtClean="0"/>
              <a:t>水中</a:t>
            </a:r>
            <a:r>
              <a:rPr lang="zh-CN" altLang="en-US" sz="2400" dirty="0"/>
              <a:t>的试管里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   现象：钠</a:t>
            </a:r>
            <a:r>
              <a:rPr lang="zh-CN" altLang="en-US" sz="2400" dirty="0"/>
              <a:t>迅速熔成小球，在试管中四处移动，同时试管中的水被不断的排出</a:t>
            </a:r>
            <a:r>
              <a:rPr lang="zh-CN" altLang="en-US" sz="2400" dirty="0" smtClean="0"/>
              <a:t>，将</a:t>
            </a:r>
            <a:r>
              <a:rPr lang="zh-CN" altLang="en-US" sz="2400" dirty="0"/>
              <a:t>试管移到酒精灯前，会发出“噗”的</a:t>
            </a:r>
            <a:r>
              <a:rPr lang="zh-CN" altLang="en-US" sz="2400" dirty="0" smtClean="0"/>
              <a:t>一声（</a:t>
            </a:r>
            <a:r>
              <a:rPr lang="zh-CN" altLang="en-US" sz="2400" dirty="0"/>
              <a:t>氢气点燃的声音</a:t>
            </a:r>
            <a:r>
              <a:rPr lang="zh-CN" altLang="en-US" sz="2400" dirty="0" smtClean="0"/>
              <a:t>），</a:t>
            </a:r>
            <a:r>
              <a:rPr lang="zh-CN" altLang="en-US" sz="2400" dirty="0"/>
              <a:t>证明钠和水</a:t>
            </a:r>
            <a:r>
              <a:rPr lang="zh-CN" altLang="en-US" sz="2400" dirty="0" smtClean="0"/>
              <a:t>反应生成</a:t>
            </a:r>
            <a:r>
              <a:rPr lang="zh-CN" altLang="en-US" sz="2400" dirty="0"/>
              <a:t>氢气。向大烧杯中滴</a:t>
            </a:r>
            <a:r>
              <a:rPr lang="zh-CN" altLang="en-US" sz="2400" dirty="0" smtClean="0"/>
              <a:t>入</a:t>
            </a:r>
            <a:r>
              <a:rPr lang="en-US" altLang="zh-CN" sz="2400" dirty="0" smtClean="0"/>
              <a:t>1—2</a:t>
            </a:r>
            <a:r>
              <a:rPr lang="zh-CN" altLang="en-US" sz="2400" dirty="0" smtClean="0"/>
              <a:t>滴</a:t>
            </a:r>
            <a:r>
              <a:rPr lang="zh-CN" altLang="en-US" sz="2400" dirty="0"/>
              <a:t>酚酞溶液，烧杯中溶液会变红。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9032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/>
              <a:t>钠的性质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        物理性质</a:t>
            </a:r>
            <a:r>
              <a:rPr lang="zh-CN" altLang="en-US" sz="2400" dirty="0"/>
              <a:t>： 钠单质很软，可以用小刀切割。切开外皮后，可以看到钠具有银白色的金属光泽，很快就会被氧化失去光泽。钠是热和电的良导体，钾钠合金（液态）是原子堆导热剂。钠的密度是</a:t>
            </a:r>
            <a:r>
              <a:rPr lang="en-US" altLang="zh-CN" sz="2400" dirty="0"/>
              <a:t>0.97g/cm3</a:t>
            </a:r>
            <a:r>
              <a:rPr lang="zh-CN" altLang="en-US" sz="2400" dirty="0"/>
              <a:t>，比水的密度小，比煤油密度大，钠的熔点是</a:t>
            </a:r>
            <a:r>
              <a:rPr lang="en-US" altLang="zh-CN" sz="2400" dirty="0"/>
              <a:t>97.81℃</a:t>
            </a:r>
            <a:r>
              <a:rPr lang="zh-CN" altLang="en-US" sz="2400" dirty="0"/>
              <a:t>，沸点是</a:t>
            </a:r>
            <a:r>
              <a:rPr lang="en-US" altLang="zh-CN" sz="2400" dirty="0"/>
              <a:t>882.9℃</a:t>
            </a:r>
            <a:r>
              <a:rPr lang="zh-CN" altLang="en-US" sz="2400" dirty="0"/>
              <a:t>。钠单质还具有良好的延展性，</a:t>
            </a:r>
            <a:r>
              <a:rPr lang="zh-CN" altLang="en-US" sz="2400" dirty="0" smtClean="0"/>
              <a:t>硬度也</a:t>
            </a:r>
            <a:r>
              <a:rPr lang="zh-CN" altLang="en-US" sz="2400" dirty="0"/>
              <a:t>低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化学性质</a:t>
            </a:r>
            <a:endParaRPr lang="zh-CN" altLang="en-US" sz="2400" dirty="0"/>
          </a:p>
        </p:txBody>
      </p:sp>
      <p:sp>
        <p:nvSpPr>
          <p:cNvPr id="5" name="左大括号 4"/>
          <p:cNvSpPr/>
          <p:nvPr/>
        </p:nvSpPr>
        <p:spPr>
          <a:xfrm>
            <a:off x="1575486" y="4042932"/>
            <a:ext cx="792088" cy="1841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5776" y="3993984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与氧气剧烈反应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与水剧烈反应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与盐溶液反应</a:t>
            </a:r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与熔融盐反应</a:t>
            </a:r>
            <a:endParaRPr lang="en-US" altLang="zh-CN" sz="2400" dirty="0" smtClean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与有机物反应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8557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化学方程式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1</a:t>
            </a:r>
            <a:r>
              <a:rPr lang="zh-CN" altLang="en-US" dirty="0"/>
              <a:t>、 钠在空气中放置 </a:t>
            </a:r>
            <a:r>
              <a:rPr lang="en-US" altLang="zh-CN" dirty="0"/>
              <a:t>4Na + O2 = 2 Na2O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2</a:t>
            </a:r>
            <a:r>
              <a:rPr lang="zh-CN" altLang="en-US" dirty="0"/>
              <a:t>、 钠在空气中点燃 </a:t>
            </a:r>
            <a:r>
              <a:rPr lang="en-US" altLang="zh-CN" dirty="0"/>
              <a:t>2Na +O2 ===== Na2O2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3</a:t>
            </a:r>
            <a:r>
              <a:rPr lang="zh-CN" altLang="en-US" dirty="0"/>
              <a:t>、 钠和硫反应 </a:t>
            </a:r>
            <a:r>
              <a:rPr lang="en-US" altLang="zh-CN" dirty="0"/>
              <a:t>2Na + S =Na2S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4</a:t>
            </a:r>
            <a:r>
              <a:rPr lang="zh-CN" altLang="en-US" dirty="0"/>
              <a:t>、 钠和水反应 </a:t>
            </a:r>
            <a:r>
              <a:rPr lang="en-US" altLang="zh-CN" dirty="0"/>
              <a:t>2Na + 2H2O =2NaOH +H2↑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5</a:t>
            </a:r>
            <a:r>
              <a:rPr lang="zh-CN" altLang="en-US" dirty="0"/>
              <a:t>、 钠和硫酸铜溶液反应 </a:t>
            </a:r>
            <a:r>
              <a:rPr lang="en-US" altLang="zh-CN" dirty="0"/>
              <a:t>2Na + CuSO4 + 2H2O = Cu(OH)2 ↓+Na2SO4 +H2 </a:t>
            </a:r>
            <a:r>
              <a:rPr lang="en-US" altLang="zh-CN" dirty="0" smtClean="0"/>
              <a:t>↑</a:t>
            </a:r>
          </a:p>
          <a:p>
            <a:pPr marL="0" indent="0">
              <a:buNone/>
            </a:pPr>
            <a:r>
              <a:rPr lang="en-US" altLang="zh-CN" dirty="0" smtClean="0"/>
              <a:t>   6</a:t>
            </a:r>
            <a:r>
              <a:rPr lang="zh-CN" altLang="en-US" dirty="0"/>
              <a:t>、 钠和乙醇反应 </a:t>
            </a:r>
            <a:r>
              <a:rPr lang="en-US" altLang="zh-CN" dirty="0"/>
              <a:t>2Na + 2CH3CH2OH = 2CH3CH2ONa +H2↑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7</a:t>
            </a:r>
            <a:r>
              <a:rPr lang="zh-CN" altLang="en-US" dirty="0"/>
              <a:t>、 氧化钠和水反应 </a:t>
            </a:r>
            <a:r>
              <a:rPr lang="en-US" altLang="zh-CN" dirty="0"/>
              <a:t>Na2O + H2O = 2NaOH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8</a:t>
            </a:r>
            <a:r>
              <a:rPr lang="zh-CN" altLang="en-US" dirty="0"/>
              <a:t>、 氧化钠和二氧化碳反应 </a:t>
            </a:r>
            <a:r>
              <a:rPr lang="en-US" altLang="zh-CN" dirty="0"/>
              <a:t>Na2O + CO2 = Na2CO3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9</a:t>
            </a:r>
            <a:r>
              <a:rPr lang="zh-CN" altLang="en-US" dirty="0"/>
              <a:t>、 氧化钠和盐酸反应 </a:t>
            </a:r>
            <a:r>
              <a:rPr lang="en-US" altLang="zh-CN" dirty="0"/>
              <a:t>Na2O + 2HCl = 2NaCl + H2O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477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820472" cy="54937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sz="9600" dirty="0" smtClean="0"/>
              <a:t>10</a:t>
            </a:r>
            <a:r>
              <a:rPr lang="zh-CN" altLang="en-US" sz="9600" dirty="0"/>
              <a:t>、过氧化钠和水反应 </a:t>
            </a:r>
            <a:r>
              <a:rPr lang="en-US" altLang="zh-CN" sz="9600" dirty="0"/>
              <a:t>2Na2O2 + 2H2O = 4NaOH + O2↑ </a:t>
            </a:r>
          </a:p>
          <a:p>
            <a:pPr marL="0" indent="0">
              <a:buNone/>
            </a:pPr>
            <a:r>
              <a:rPr lang="en-US" altLang="zh-CN" sz="9600" dirty="0" smtClean="0"/>
              <a:t>   11</a:t>
            </a:r>
            <a:r>
              <a:rPr lang="zh-CN" altLang="en-US" sz="9600" dirty="0"/>
              <a:t>、过氧化钠和二氧化碳反应 </a:t>
            </a:r>
            <a:r>
              <a:rPr lang="en-US" altLang="zh-CN" sz="9600" dirty="0"/>
              <a:t>2Na2O2 + 2CO2 = 2Na2CO3 + O2 </a:t>
            </a:r>
          </a:p>
          <a:p>
            <a:pPr marL="0" indent="0">
              <a:buNone/>
            </a:pPr>
            <a:r>
              <a:rPr lang="en-US" altLang="zh-CN" sz="9600" dirty="0" smtClean="0"/>
              <a:t>   12</a:t>
            </a:r>
            <a:r>
              <a:rPr lang="zh-CN" altLang="en-US" sz="9600" dirty="0"/>
              <a:t>、过氧化钠和盐酸反应 </a:t>
            </a:r>
            <a:r>
              <a:rPr lang="en-US" altLang="zh-CN" sz="9600" dirty="0"/>
              <a:t>2Na2O2 + 4HCl = 4NaCl + 2H2O + O2↑ </a:t>
            </a:r>
          </a:p>
          <a:p>
            <a:pPr marL="0" indent="0">
              <a:buNone/>
            </a:pPr>
            <a:r>
              <a:rPr lang="en-US" altLang="zh-CN" sz="9600" dirty="0" smtClean="0"/>
              <a:t>   13</a:t>
            </a:r>
            <a:r>
              <a:rPr lang="zh-CN" altLang="en-US" sz="9600" dirty="0"/>
              <a:t>、碳酸氢钠受热分解 </a:t>
            </a:r>
            <a:r>
              <a:rPr lang="en-US" altLang="zh-CN" sz="9600" dirty="0"/>
              <a:t>2NaHCO3 △ Na2CO3 + CO2↑+ H2O </a:t>
            </a:r>
          </a:p>
          <a:p>
            <a:pPr marL="0" indent="0">
              <a:buNone/>
            </a:pPr>
            <a:r>
              <a:rPr lang="en-US" altLang="zh-CN" sz="9600" dirty="0" smtClean="0"/>
              <a:t>   14</a:t>
            </a:r>
            <a:r>
              <a:rPr lang="zh-CN" altLang="en-US" sz="9600" dirty="0"/>
              <a:t>、碳酸钠和盐酸反应 </a:t>
            </a:r>
            <a:r>
              <a:rPr lang="en-US" altLang="zh-CN" sz="9600" dirty="0"/>
              <a:t>Na2CO3 +2HCl = 2NaCl + CO2↑ +H2O </a:t>
            </a:r>
            <a:r>
              <a:rPr lang="en-US" altLang="zh-CN" sz="9600" dirty="0" smtClean="0"/>
              <a:t>     Na2CO3 </a:t>
            </a:r>
            <a:r>
              <a:rPr lang="en-US" altLang="zh-CN" sz="9600" dirty="0"/>
              <a:t>+</a:t>
            </a:r>
            <a:r>
              <a:rPr lang="en-US" altLang="zh-CN" sz="9600" dirty="0" err="1"/>
              <a:t>HCl</a:t>
            </a:r>
            <a:r>
              <a:rPr lang="en-US" altLang="zh-CN" sz="9600" dirty="0"/>
              <a:t> = </a:t>
            </a:r>
            <a:r>
              <a:rPr lang="en-US" altLang="zh-CN" sz="9600" dirty="0" err="1"/>
              <a:t>NaCl</a:t>
            </a:r>
            <a:r>
              <a:rPr lang="en-US" altLang="zh-CN" sz="9600" dirty="0"/>
              <a:t> + NaHCO3 </a:t>
            </a:r>
          </a:p>
          <a:p>
            <a:pPr marL="0" indent="0">
              <a:buNone/>
            </a:pPr>
            <a:r>
              <a:rPr lang="en-US" altLang="zh-CN" sz="9600" dirty="0" smtClean="0"/>
              <a:t>   15</a:t>
            </a:r>
            <a:r>
              <a:rPr lang="zh-CN" altLang="en-US" sz="9600" dirty="0"/>
              <a:t>、碳酸氢钠和盐酸反应</a:t>
            </a:r>
            <a:r>
              <a:rPr lang="en-US" altLang="zh-CN" sz="9600" dirty="0"/>
              <a:t>NaHCO3 +</a:t>
            </a:r>
            <a:r>
              <a:rPr lang="en-US" altLang="zh-CN" sz="9600" dirty="0" err="1"/>
              <a:t>HCl</a:t>
            </a:r>
            <a:r>
              <a:rPr lang="en-US" altLang="zh-CN" sz="9600" dirty="0"/>
              <a:t> = </a:t>
            </a:r>
            <a:r>
              <a:rPr lang="en-US" altLang="zh-CN" sz="9600" dirty="0" err="1"/>
              <a:t>NaCl</a:t>
            </a:r>
            <a:r>
              <a:rPr lang="en-US" altLang="zh-CN" sz="9600" dirty="0"/>
              <a:t> + CO2↑ +H2O </a:t>
            </a:r>
          </a:p>
          <a:p>
            <a:pPr marL="0" indent="0">
              <a:buNone/>
            </a:pPr>
            <a:r>
              <a:rPr lang="en-US" altLang="zh-CN" sz="9600" dirty="0" smtClean="0"/>
              <a:t>   16</a:t>
            </a:r>
            <a:r>
              <a:rPr lang="zh-CN" altLang="en-US" sz="9600" dirty="0"/>
              <a:t>、碳酸钠和氢氧化钙反应</a:t>
            </a:r>
            <a:r>
              <a:rPr lang="en-US" altLang="zh-CN" sz="9600" dirty="0"/>
              <a:t>Na2CO3 +Ca(OH)2 = CaCO3 ↓+ 2NaOH </a:t>
            </a:r>
          </a:p>
          <a:p>
            <a:pPr marL="0" indent="0">
              <a:buNone/>
            </a:pPr>
            <a:r>
              <a:rPr lang="en-US" altLang="zh-CN" sz="9600" dirty="0" smtClean="0"/>
              <a:t>   17</a:t>
            </a:r>
            <a:r>
              <a:rPr lang="zh-CN" altLang="en-US" sz="9600" dirty="0"/>
              <a:t>、碳酸氢钠和氢氧化钠反应 </a:t>
            </a:r>
            <a:r>
              <a:rPr lang="en-US" altLang="zh-CN" sz="9600" dirty="0"/>
              <a:t>NaHCO3 + </a:t>
            </a:r>
            <a:r>
              <a:rPr lang="en-US" altLang="zh-CN" sz="9600" dirty="0" err="1"/>
              <a:t>NaOH</a:t>
            </a:r>
            <a:r>
              <a:rPr lang="en-US" altLang="zh-CN" sz="9600" dirty="0"/>
              <a:t> = Na2CO3 + H2O </a:t>
            </a:r>
          </a:p>
          <a:p>
            <a:pPr marL="0" indent="0">
              <a:buNone/>
            </a:pPr>
            <a:r>
              <a:rPr lang="en-US" altLang="zh-CN" sz="9600" dirty="0" smtClean="0"/>
              <a:t>   18</a:t>
            </a:r>
            <a:r>
              <a:rPr lang="zh-CN" altLang="en-US" sz="9600" dirty="0"/>
              <a:t>、碳酸氢钠和氢氧化钙反应 </a:t>
            </a:r>
            <a:r>
              <a:rPr lang="en-US" altLang="zh-CN" sz="9600" dirty="0"/>
              <a:t>2NaHCO3 + Ca(OH)2 = CaCO3↓+ Na2CO3 + 2H2O NaHCO3 + Ca(OH)2 = CaCO3↓+ </a:t>
            </a:r>
            <a:r>
              <a:rPr lang="en-US" altLang="zh-CN" sz="9600" dirty="0" err="1"/>
              <a:t>NaOH</a:t>
            </a:r>
            <a:r>
              <a:rPr lang="en-US" altLang="zh-CN" sz="9600" dirty="0"/>
              <a:t> + H2O</a:t>
            </a:r>
            <a:endParaRPr lang="zh-CN" altLang="en-US" sz="9600" dirty="0"/>
          </a:p>
          <a:p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70543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通过学习，掌握钠的实验步骤，了解钠的性质，熟记钠及其有关化合物的化学方程式，在实际应用中发挥作用。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1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38173" y="2973948"/>
            <a:ext cx="330989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谢谢观赏</a:t>
            </a:r>
          </a:p>
        </p:txBody>
      </p:sp>
    </p:spTree>
    <p:extLst>
      <p:ext uri="{BB962C8B-B14F-4D97-AF65-F5344CB8AC3E}">
        <p14:creationId xmlns:p14="http://schemas.microsoft.com/office/powerpoint/2010/main" val="227117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80</TotalTime>
  <Words>730</Words>
  <Application>Microsoft Office PowerPoint</Application>
  <PresentationFormat>全屏显示(4:3)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跋涉</vt:lpstr>
      <vt:lpstr>钠的化学性质</vt:lpstr>
      <vt:lpstr>一：教学目标</vt:lpstr>
      <vt:lpstr>二.实验</vt:lpstr>
      <vt:lpstr>实验步骤、现象</vt:lpstr>
      <vt:lpstr>三.钠的性质</vt:lpstr>
      <vt:lpstr>四.化学方程式</vt:lpstr>
      <vt:lpstr>PowerPoint 演示文稿</vt:lpstr>
      <vt:lpstr>五.小结</vt:lpstr>
      <vt:lpstr>PowerPoint 演示文稿</vt:lpstr>
    </vt:vector>
  </TitlesOfParts>
  <Company>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钠的化学性质</dc:title>
  <dc:creator>lenovo</dc:creator>
  <cp:lastModifiedBy>lenovo</cp:lastModifiedBy>
  <cp:revision>8</cp:revision>
  <dcterms:created xsi:type="dcterms:W3CDTF">2015-11-29T11:38:15Z</dcterms:created>
  <dcterms:modified xsi:type="dcterms:W3CDTF">2015-11-29T12:58:29Z</dcterms:modified>
</cp:coreProperties>
</file>