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71" r:id="rId5"/>
    <p:sldId id="272" r:id="rId6"/>
    <p:sldId id="260" r:id="rId7"/>
    <p:sldId id="270" r:id="rId8"/>
    <p:sldId id="264" r:id="rId9"/>
    <p:sldId id="273" r:id="rId10"/>
    <p:sldId id="262" r:id="rId11"/>
    <p:sldId id="265" r:id="rId12"/>
    <p:sldId id="267" r:id="rId13"/>
    <p:sldId id="268" r:id="rId14"/>
    <p:sldId id="274" r:id="rId15"/>
    <p:sldId id="277" r:id="rId16"/>
    <p:sldId id="279" r:id="rId17"/>
    <p:sldId id="263" r:id="rId18"/>
    <p:sldId id="278" r:id="rId19"/>
    <p:sldId id="280" r:id="rId20"/>
    <p:sldId id="275" r:id="rId21"/>
    <p:sldId id="276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529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C7FA06-E42E-4269-A2BB-29F77BE363A1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2019年11月6日</a:t>
            </a:fld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6B06A42-8632-46DA-871C-920E73DBC89C}" type="datetime2">
              <a:rPr lang="zh-CN" altLang="en-US" smtClean="0"/>
              <a:pPr/>
              <a:t>2019年11月6日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sz="12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若要更改此幻灯片上的图像，请选择该图片，并将其删除。然后单击占位符中的“图片”图标，插入自己的图像。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4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Layui</a:t>
            </a:r>
            <a:r>
              <a:rPr lang="zh-CN" altLang="en-US" dirty="0"/>
              <a:t>模块过渡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60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require</a:t>
            </a:r>
            <a:r>
              <a:rPr lang="zh-CN" altLang="en-US" dirty="0"/>
              <a:t>同步加载，服务器端可行，客户端无法接受 </a:t>
            </a:r>
            <a:r>
              <a:rPr lang="en-US" altLang="zh-CN" dirty="0"/>
              <a:t>==&gt; AMD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91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704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181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63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775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324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506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9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528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515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64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08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31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83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55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67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56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41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BD49C6-085C-48C6-BDC8-FDB527D40F9E}" type="datetime2">
              <a:rPr lang="zh-CN" altLang="en-US" smtClean="0"/>
              <a:pPr/>
              <a:t>2019年11月6日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两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​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​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图片占位符 2" descr="为添加图像预留的空占位符。单击占位符，选择要添加的图像。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37AE0F4-9E6F-4BAE-B390-55A905AE34B1}" type="datetime2">
              <a:rPr lang="zh-CN" altLang="en-US" smtClean="0"/>
              <a:pPr/>
              <a:t>2019年11月6日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88F55A-D24F-485B-AD77-3617D67C0120}" type="datetime2">
              <a:rPr lang="zh-CN" altLang="en-US" smtClean="0"/>
              <a:pPr/>
              <a:t>2019年11月6日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​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​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9B9037A2-76C3-40CF-A8CD-C237DED79966}" type="datetime2">
              <a:rPr lang="zh-CN" altLang="en-US" smtClean="0"/>
              <a:pPr/>
              <a:t>2019年11月6日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E298A1-6886-4CEE-A0AD-80843E7BD45B}" type="datetime2">
              <a:rPr lang="zh-CN" altLang="en-US" smtClean="0"/>
              <a:pPr/>
              <a:t>2019年11月6日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任意多边形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任意多边形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5" name="图片占位符 14" descr="为添加图像预留的空占位符。单击占位符，选择要添加的图像。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399" y="1828800"/>
            <a:ext cx="4572000" cy="43434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56ECBAD-6643-43B6-9FBB-2FB32370A17F}" type="datetime2">
              <a:rPr lang="zh-CN" altLang="en-US" smtClean="0"/>
              <a:pPr/>
              <a:t>2019年11月6日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E218DDE-3F68-4317-9227-05CC38EA45ED}" type="datetime2">
              <a:rPr lang="zh-CN" altLang="en-US" smtClean="0"/>
              <a:pPr/>
              <a:t>2019年11月6日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0AC024-E567-47B3-A2FD-B0707141E13A}" type="datetime2">
              <a:rPr lang="zh-CN" altLang="en-US" smtClean="0"/>
              <a:pPr/>
              <a:t>2019年11月6日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D40A0A2-D0FF-46AB-90A9-F1267FDBC26D}" type="datetime2">
              <a:rPr lang="zh-CN" altLang="en-US" smtClean="0"/>
              <a:pPr/>
              <a:t>2019年11月6日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32B152-B0CA-4297-BC08-8285F097B2EE}" type="datetime2">
              <a:rPr lang="zh-CN" altLang="en-US" smtClean="0"/>
              <a:pPr/>
              <a:t>2019年11月6日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​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​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BF09630-6CC4-482C-AA15-2C8589E8650A}" type="datetime2">
              <a:rPr lang="zh-CN" altLang="en-US" smtClean="0"/>
              <a:pPr/>
              <a:t>2019年11月6日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eenthemes.com/preview/metronic/theme/admin_1/dashboard_2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ffeescript.org/#introdu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.amazeui.org/#/?_k=ecnga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dev.dcloud.net.cn/mui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-cn.eleme.io/#/zh-C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iview.github.io/overvie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80.167.43.197:3000/group/1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://www.webpagetes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slide" Target="slide3.xm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macss.com/" TargetMode="External"/><Relationship Id="rId5" Type="http://schemas.openxmlformats.org/officeDocument/2006/relationships/hyperlink" Target="http://yard.eptrade.cn/umetro/assets/global/plugins/bootstrap/css/bootstrap.css" TargetMode="External"/><Relationship Id="rId4" Type="http://schemas.openxmlformats.org/officeDocument/2006/relationships/hyperlink" Target="https://github.com/stubbornella/oocss/wiki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前端小课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占位符 4" descr="使用动态模糊的城市街道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+mn-lt"/>
                <a:sym typeface="Arial" panose="020B0604020202020204" pitchFamily="34" charset="0"/>
              </a:rPr>
              <a:t>Smalle</a:t>
            </a:r>
          </a:p>
          <a:p>
            <a:pPr rtl="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rtl="0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温馨提示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: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好记性不如烂笔头</a:t>
            </a:r>
            <a:endParaRPr lang="zh-cn" sz="1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>
                <a:latin typeface="Consolas" panose="020B0609020204030204" pitchFamily="49" charset="0"/>
                <a:sym typeface="Arial" panose="020B0604020202020204" pitchFamily="34" charset="0"/>
              </a:rPr>
              <a:t>JS</a:t>
            </a:r>
            <a:r>
              <a:rPr lang="zh-CN" altLang="en-US" dirty="0">
                <a:sym typeface="Arial" panose="020B0604020202020204" pitchFamily="34" charset="0"/>
              </a:rPr>
              <a:t>相关技术演进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+mn-lt"/>
              </a:rPr>
              <a:t>JavaScript </a:t>
            </a:r>
            <a:r>
              <a:rPr lang="zh-CN" altLang="en-US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、</a:t>
            </a:r>
            <a:r>
              <a:rPr lang="en-US" altLang="zh-CN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jQ</a:t>
            </a:r>
            <a:r>
              <a:rPr lang="en-US" altLang="zh-CN" dirty="0">
                <a:latin typeface="+mn-lt"/>
                <a:sym typeface="Arial" panose="020B0604020202020204" pitchFamily="34" charset="0"/>
              </a:rPr>
              <a:t>uery</a:t>
            </a:r>
            <a:endParaRPr lang="en-US" alt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8239B6-878E-4C2A-9CF4-47AB90444B9D}"/>
              </a:ext>
            </a:extLst>
          </p:cNvPr>
          <p:cNvSpPr txBox="1"/>
          <p:nvPr/>
        </p:nvSpPr>
        <p:spPr>
          <a:xfrm>
            <a:off x="662730" y="1921079"/>
            <a:ext cx="9974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JavaScript</a:t>
            </a:r>
            <a:r>
              <a:rPr lang="zh-CN" altLang="en-US" dirty="0"/>
              <a:t>：</a:t>
            </a:r>
            <a:r>
              <a:rPr lang="en-US" altLang="zh-CN" dirty="0"/>
              <a:t>1995</a:t>
            </a:r>
            <a:r>
              <a:rPr lang="zh-CN" altLang="en-US" dirty="0"/>
              <a:t>年，由</a:t>
            </a:r>
            <a:r>
              <a:rPr lang="en-US" altLang="zh-CN" dirty="0"/>
              <a:t>Netscape</a:t>
            </a:r>
            <a:r>
              <a:rPr lang="zh-CN" altLang="en-US" dirty="0"/>
              <a:t>公司的</a:t>
            </a:r>
            <a:r>
              <a:rPr lang="en-US" altLang="zh-CN" dirty="0"/>
              <a:t>Brendan </a:t>
            </a:r>
            <a:r>
              <a:rPr lang="en-US" altLang="zh-CN" dirty="0" err="1"/>
              <a:t>Eich</a:t>
            </a:r>
            <a:r>
              <a:rPr lang="zh-CN" altLang="en-US" dirty="0"/>
              <a:t>，在网景浏览器上首次设计实现而成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  <a:sym typeface="Arial" panose="020B0604020202020204" pitchFamily="34" charset="0"/>
              </a:rPr>
              <a:t>jQ</a:t>
            </a:r>
            <a:r>
              <a:rPr lang="en-US" altLang="zh-CN" dirty="0">
                <a:sym typeface="Arial" panose="020B0604020202020204" pitchFamily="34" charset="0"/>
              </a:rPr>
              <a:t>uery</a:t>
            </a:r>
            <a:r>
              <a:rPr lang="zh-CN" altLang="en-US" dirty="0"/>
              <a:t>： 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John </a:t>
            </a:r>
            <a:r>
              <a:rPr lang="en-US" altLang="zh-CN" dirty="0" err="1"/>
              <a:t>Resig</a:t>
            </a:r>
            <a:r>
              <a:rPr lang="zh-CN" altLang="en-US" dirty="0"/>
              <a:t>等人发布了</a:t>
            </a:r>
            <a:r>
              <a:rPr lang="en-US" altLang="zh-CN" dirty="0"/>
              <a:t>jQuery</a:t>
            </a:r>
            <a:r>
              <a:rPr lang="zh-CN" altLang="en-US" dirty="0"/>
              <a:t>第一个稳定版本。相关框架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EasyUI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Bootstrap </a:t>
            </a:r>
            <a:r>
              <a:rPr lang="zh-CN" altLang="en-US" dirty="0"/>
              <a:t>响应式布局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linkClick r:id="rId3"/>
              </a:rPr>
              <a:t>Metronic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Layui</a:t>
            </a:r>
            <a:r>
              <a:rPr lang="en-US" altLang="zh-CN" dirty="0"/>
              <a:t> (</a:t>
            </a:r>
            <a:r>
              <a:rPr lang="zh-CN" altLang="en-US" dirty="0"/>
              <a:t>内置</a:t>
            </a:r>
            <a:r>
              <a:rPr lang="en-US" altLang="zh-CN" dirty="0"/>
              <a:t>jQuery</a:t>
            </a:r>
            <a:r>
              <a:rPr lang="zh-CN" altLang="en-US" dirty="0"/>
              <a:t>模块。异步模块加载</a:t>
            </a:r>
            <a:r>
              <a:rPr lang="en-US" altLang="zh-CN" dirty="0"/>
              <a:t>, </a:t>
            </a:r>
            <a:r>
              <a:rPr lang="zh-CN" altLang="en-US" dirty="0"/>
              <a:t>不遵循</a:t>
            </a:r>
            <a:r>
              <a:rPr lang="en-US" altLang="zh-CN" dirty="0"/>
              <a:t>AMD)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模块化</a:t>
            </a:r>
            <a:r>
              <a:rPr lang="en-US" altLang="zh-CN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r>
              <a:rPr lang="en-US" altLang="zh-CN" dirty="0" err="1">
                <a:latin typeface="+mn-lt"/>
              </a:rPr>
              <a:t>CommonJS</a:t>
            </a:r>
            <a:endParaRPr lang="en-US" alt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841276-B913-4DBE-9337-2A0F20C6836B}"/>
              </a:ext>
            </a:extLst>
          </p:cNvPr>
          <p:cNvSpPr txBox="1"/>
          <p:nvPr/>
        </p:nvSpPr>
        <p:spPr>
          <a:xfrm>
            <a:off x="880145" y="1711354"/>
            <a:ext cx="100164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NodeJS</a:t>
            </a:r>
            <a:r>
              <a:rPr lang="zh-CN" altLang="en-US" dirty="0"/>
              <a:t>：</a:t>
            </a:r>
            <a:r>
              <a:rPr lang="en-US" altLang="zh-CN" dirty="0"/>
              <a:t>2009</a:t>
            </a:r>
            <a:r>
              <a:rPr lang="zh-CN" altLang="en-US" dirty="0"/>
              <a:t>年，</a:t>
            </a:r>
            <a:r>
              <a:rPr lang="en-US" altLang="zh-CN" dirty="0"/>
              <a:t>Ryan Dahl</a:t>
            </a:r>
            <a:r>
              <a:rPr lang="zh-CN" altLang="en-US" dirty="0"/>
              <a:t>开发了</a:t>
            </a:r>
            <a:r>
              <a:rPr lang="en-US" altLang="zh-CN" dirty="0"/>
              <a:t>node.js</a:t>
            </a:r>
            <a:r>
              <a:rPr lang="zh-CN" altLang="en-US" dirty="0"/>
              <a:t>项目，将</a:t>
            </a:r>
            <a:r>
              <a:rPr lang="en-US" altLang="zh-CN" dirty="0" err="1"/>
              <a:t>javascript</a:t>
            </a:r>
            <a:r>
              <a:rPr lang="zh-CN" altLang="en-US" dirty="0"/>
              <a:t>语言用于</a:t>
            </a:r>
            <a:r>
              <a:rPr lang="zh-CN" altLang="en-US" b="1" dirty="0"/>
              <a:t>服务器端</a:t>
            </a:r>
            <a:r>
              <a:rPr lang="zh-CN" altLang="en-US" dirty="0"/>
              <a:t>编程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module</a:t>
            </a:r>
            <a:r>
              <a:rPr lang="zh-CN" altLang="en-US" dirty="0"/>
              <a:t>、</a:t>
            </a:r>
            <a:r>
              <a:rPr lang="en-US" altLang="zh-CN" dirty="0"/>
              <a:t>exports</a:t>
            </a:r>
            <a:r>
              <a:rPr lang="zh-CN" altLang="en-US" dirty="0"/>
              <a:t>、</a:t>
            </a:r>
            <a:r>
              <a:rPr lang="en-US" altLang="zh-CN" dirty="0"/>
              <a:t>require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2F4F3-6EE4-49EA-A827-45A602235071}"/>
              </a:ext>
            </a:extLst>
          </p:cNvPr>
          <p:cNvSpPr txBox="1"/>
          <p:nvPr/>
        </p:nvSpPr>
        <p:spPr>
          <a:xfrm>
            <a:off x="6099497" y="2928111"/>
            <a:ext cx="5633794" cy="3139321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var module = {</a:t>
            </a:r>
          </a:p>
          <a:p>
            <a:r>
              <a:rPr lang="en-US" altLang="zh-CN" dirty="0"/>
              <a:t>    exports: {}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(function(module, exports)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exports.multiply</a:t>
            </a:r>
            <a:r>
              <a:rPr lang="en-US" altLang="zh-CN" dirty="0"/>
              <a:t> = function (n) { return n * 1000 };</a:t>
            </a:r>
            <a:br>
              <a:rPr lang="en-US" altLang="zh-CN" dirty="0"/>
            </a:br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}(module, </a:t>
            </a:r>
            <a:r>
              <a:rPr lang="en-US" altLang="zh-CN" dirty="0" err="1"/>
              <a:t>module.exports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r>
              <a:rPr lang="en-US" altLang="zh-CN" dirty="0"/>
              <a:t>var f = </a:t>
            </a:r>
            <a:r>
              <a:rPr lang="en-US" altLang="zh-CN" dirty="0" err="1"/>
              <a:t>module.exports.multiply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f(5) // 5000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37FEDC-7E15-4D5C-A96D-67CAFDE14C74}"/>
              </a:ext>
            </a:extLst>
          </p:cNvPr>
          <p:cNvSpPr txBox="1"/>
          <p:nvPr/>
        </p:nvSpPr>
        <p:spPr>
          <a:xfrm>
            <a:off x="1295399" y="2928111"/>
            <a:ext cx="4534949" cy="3139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foo.js</a:t>
            </a:r>
          </a:p>
          <a:p>
            <a:r>
              <a:rPr lang="en-US" altLang="zh-CN" dirty="0" err="1"/>
              <a:t>module.exports</a:t>
            </a:r>
            <a:r>
              <a:rPr lang="en-US" altLang="zh-CN" dirty="0"/>
              <a:t> = {</a:t>
            </a:r>
          </a:p>
          <a:p>
            <a:r>
              <a:rPr lang="en-US" altLang="zh-CN" dirty="0"/>
              <a:t>    multiply:</a:t>
            </a:r>
            <a:r>
              <a:rPr lang="zh-CN" altLang="en-US" dirty="0"/>
              <a:t> </a:t>
            </a:r>
            <a:r>
              <a:rPr lang="en-US" altLang="zh-CN" dirty="0"/>
              <a:t>function(n) {return n * 1000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// main.js</a:t>
            </a:r>
          </a:p>
          <a:p>
            <a:r>
              <a:rPr lang="en-US" altLang="zh-CN" dirty="0"/>
              <a:t>var foo = require("./foo");</a:t>
            </a:r>
          </a:p>
          <a:p>
            <a:r>
              <a:rPr lang="en-US" altLang="zh-CN" dirty="0"/>
              <a:t>foo. multiply(5);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模块化</a:t>
            </a:r>
            <a:r>
              <a:rPr lang="en-US" altLang="zh-CN" dirty="0">
                <a:latin typeface="+mn-lt"/>
                <a:sym typeface="Arial" panose="020B0604020202020204" pitchFamily="34" charset="0"/>
              </a:rPr>
              <a:t>: AMD/CMD</a:t>
            </a:r>
            <a:endParaRPr 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9965D8-0A8C-4CA3-82CA-F8735B30891C}"/>
              </a:ext>
            </a:extLst>
          </p:cNvPr>
          <p:cNvSpPr txBox="1"/>
          <p:nvPr/>
        </p:nvSpPr>
        <p:spPr>
          <a:xfrm>
            <a:off x="814812" y="1910281"/>
            <a:ext cx="960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AMD:</a:t>
            </a:r>
            <a:r>
              <a:rPr lang="zh-CN" altLang="en-US" dirty="0"/>
              <a:t> 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，异步模块定义。</a:t>
            </a:r>
            <a:r>
              <a:rPr lang="en-US" altLang="zh-CN" dirty="0"/>
              <a:t>require([module], callback);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实现：</a:t>
            </a:r>
            <a:r>
              <a:rPr lang="en-US" altLang="zh-CN" dirty="0"/>
              <a:t> require.js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CMD:</a:t>
            </a:r>
            <a:r>
              <a:rPr lang="zh-CN" altLang="en-US" dirty="0"/>
              <a:t> </a:t>
            </a:r>
            <a:r>
              <a:rPr lang="en-US" altLang="zh-CN" dirty="0"/>
              <a:t>Common Module Definition</a:t>
            </a:r>
            <a:r>
              <a:rPr lang="zh-CN" altLang="en-US" dirty="0"/>
              <a:t>，通用模块定义。</a:t>
            </a:r>
            <a:r>
              <a:rPr lang="en-US" altLang="zh-CN" dirty="0"/>
              <a:t>CMD</a:t>
            </a:r>
            <a:r>
              <a:rPr lang="zh-CN" altLang="en-US" dirty="0"/>
              <a:t>规范是国内发展出来的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CMD</a:t>
            </a:r>
            <a:r>
              <a:rPr lang="zh-CN" altLang="en-US" dirty="0"/>
              <a:t>实现如：</a:t>
            </a:r>
            <a:r>
              <a:rPr lang="en-US" altLang="zh-CN" dirty="0" err="1"/>
              <a:t>SeaJS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打包工具</a:t>
            </a:r>
            <a:r>
              <a:rPr lang="en-US" altLang="zh-CN" dirty="0"/>
              <a:t>: </a:t>
            </a:r>
            <a:r>
              <a:rPr lang="en-US" altLang="zh-CN" dirty="0" err="1"/>
              <a:t>Browserify</a:t>
            </a:r>
            <a:r>
              <a:rPr lang="zh-CN" altLang="en-US" dirty="0"/>
              <a:t>、</a:t>
            </a:r>
            <a:r>
              <a:rPr lang="en-US" altLang="zh-CN" dirty="0"/>
              <a:t>Webpack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5DBF35-2796-4853-97E6-96885995C9A7}"/>
              </a:ext>
            </a:extLst>
          </p:cNvPr>
          <p:cNvSpPr txBox="1"/>
          <p:nvPr/>
        </p:nvSpPr>
        <p:spPr>
          <a:xfrm>
            <a:off x="1195813" y="2987644"/>
            <a:ext cx="9097978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main.js</a:t>
            </a:r>
          </a:p>
          <a:p>
            <a:r>
              <a:rPr lang="en-US" altLang="zh-CN" dirty="0"/>
              <a:t>require(['</a:t>
            </a:r>
            <a:r>
              <a:rPr lang="en-US" altLang="zh-CN" dirty="0" err="1"/>
              <a:t>jquery</a:t>
            </a:r>
            <a:r>
              <a:rPr lang="en-US" altLang="zh-CN" dirty="0"/>
              <a:t>', '</a:t>
            </a:r>
            <a:r>
              <a:rPr lang="en-US" altLang="zh-CN" dirty="0" err="1"/>
              <a:t>moduleA</a:t>
            </a:r>
            <a:r>
              <a:rPr lang="en-US" altLang="zh-CN" dirty="0"/>
              <a:t>', '</a:t>
            </a:r>
            <a:r>
              <a:rPr lang="en-US" altLang="zh-CN" dirty="0" err="1"/>
              <a:t>moduleB</a:t>
            </a:r>
            <a:r>
              <a:rPr lang="en-US" altLang="zh-CN" dirty="0"/>
              <a:t>'], function ($, </a:t>
            </a:r>
            <a:r>
              <a:rPr lang="en-US" altLang="zh-CN" dirty="0" err="1"/>
              <a:t>moduleA</a:t>
            </a:r>
            <a:r>
              <a:rPr lang="en-US" altLang="zh-CN" dirty="0"/>
              <a:t>, </a:t>
            </a:r>
            <a:r>
              <a:rPr lang="en-US" altLang="zh-CN" dirty="0" err="1"/>
              <a:t>moduleB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// some code here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数据绑定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2EC9C-23D7-4839-A3E0-A3255F71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3" y="2295752"/>
            <a:ext cx="3777825" cy="22943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8932E8-6C6D-4226-AAF5-A29427137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640" y="2295752"/>
            <a:ext cx="3814451" cy="22943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6A4784-9333-4E4A-A6B0-EE3AC442F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893" y="2289754"/>
            <a:ext cx="3023629" cy="23003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1E98B70-7205-4F54-98C7-745B0989DB0C}"/>
              </a:ext>
            </a:extLst>
          </p:cNvPr>
          <p:cNvSpPr txBox="1"/>
          <p:nvPr/>
        </p:nvSpPr>
        <p:spPr>
          <a:xfrm>
            <a:off x="1656783" y="5046528"/>
            <a:ext cx="939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MVC				             MVP				MVVM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5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+mn-lt"/>
                <a:sym typeface="Arial" panose="020B0604020202020204" pitchFamily="34" charset="0"/>
              </a:rPr>
              <a:t>ES6</a:t>
            </a:r>
            <a:endParaRPr 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BA47F1-D64F-405F-B62C-DF0A0D009676}"/>
              </a:ext>
            </a:extLst>
          </p:cNvPr>
          <p:cNvSpPr txBox="1"/>
          <p:nvPr/>
        </p:nvSpPr>
        <p:spPr>
          <a:xfrm>
            <a:off x="896293" y="1837854"/>
            <a:ext cx="7378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linkClick r:id="rId3"/>
              </a:rPr>
              <a:t>CoffeeScript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示例</a:t>
            </a:r>
            <a:r>
              <a:rPr lang="en-US" altLang="zh-CN" dirty="0"/>
              <a:t>: class</a:t>
            </a:r>
            <a:r>
              <a:rPr lang="zh-CN" altLang="en-US" dirty="0"/>
              <a:t>、</a:t>
            </a:r>
            <a:r>
              <a:rPr lang="en-US" altLang="zh-CN" dirty="0"/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ECMAScript 6 (</a:t>
            </a:r>
            <a:r>
              <a:rPr lang="zh-CN" altLang="en-US" dirty="0"/>
              <a:t>简称</a:t>
            </a:r>
            <a:r>
              <a:rPr lang="en-US" altLang="zh-CN" dirty="0"/>
              <a:t>ES6)</a:t>
            </a:r>
            <a:r>
              <a:rPr lang="zh-CN" altLang="en-US" dirty="0"/>
              <a:t>是于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月正式发布的</a:t>
            </a:r>
            <a:r>
              <a:rPr lang="en-US" altLang="zh-CN" dirty="0"/>
              <a:t>JavaScript</a:t>
            </a:r>
            <a:r>
              <a:rPr lang="zh-CN" altLang="en-US" dirty="0"/>
              <a:t>语言的标准，正式名为</a:t>
            </a:r>
            <a:r>
              <a:rPr lang="en-US" altLang="zh-CN" dirty="0"/>
              <a:t>ECMAScript 2015 (ES2015)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ES6</a:t>
            </a:r>
            <a:r>
              <a:rPr lang="zh-CN" altLang="en-US" dirty="0"/>
              <a:t>新特性</a:t>
            </a:r>
            <a:r>
              <a:rPr lang="en-US" altLang="zh-CN" dirty="0"/>
              <a:t>: let</a:t>
            </a:r>
            <a:r>
              <a:rPr lang="zh-CN" altLang="en-US" dirty="0"/>
              <a:t>、箭头操作符</a:t>
            </a:r>
            <a:r>
              <a:rPr lang="en-US" altLang="zh-CN" dirty="0"/>
              <a:t>(=&gt;)</a:t>
            </a:r>
            <a:r>
              <a:rPr lang="zh-CN" altLang="en-US" dirty="0"/>
              <a:t>、扩展运算符</a:t>
            </a:r>
            <a:r>
              <a:rPr lang="en-US" altLang="zh-CN" dirty="0"/>
              <a:t>(...) </a:t>
            </a:r>
            <a:r>
              <a:rPr lang="zh-CN" altLang="en-US" dirty="0"/>
              <a:t>、</a:t>
            </a:r>
            <a:r>
              <a:rPr lang="en-US" altLang="zh-CN" dirty="0"/>
              <a:t> promises 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  <a:r>
              <a:rPr lang="zh-CN" altLang="en-US" dirty="0"/>
              <a:t>、</a:t>
            </a:r>
            <a:r>
              <a:rPr lang="en-US" altLang="zh-CN" dirty="0"/>
              <a:t>module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3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移动互联网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的那</a:t>
            </a:r>
            <a:r>
              <a:rPr lang="zh-CN" altLang="en-US" dirty="0">
                <a:sym typeface="Arial" panose="020B0604020202020204" pitchFamily="34" charset="0"/>
              </a:rPr>
              <a:t>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事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BA47F1-D64F-405F-B62C-DF0A0D009676}"/>
              </a:ext>
            </a:extLst>
          </p:cNvPr>
          <p:cNvSpPr txBox="1"/>
          <p:nvPr/>
        </p:nvSpPr>
        <p:spPr>
          <a:xfrm>
            <a:off x="896293" y="1837854"/>
            <a:ext cx="7378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Amaze UI</a:t>
            </a:r>
            <a:r>
              <a:rPr lang="zh-CN" altLang="en-US" dirty="0"/>
              <a:t>、</a:t>
            </a:r>
            <a:r>
              <a:rPr lang="en-US" altLang="zh-CN" dirty="0">
                <a:hlinkClick r:id="rId4"/>
              </a:rPr>
              <a:t>MUI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App: </a:t>
            </a:r>
            <a:r>
              <a:rPr lang="zh-CN" altLang="en-US" dirty="0"/>
              <a:t>原生、</a:t>
            </a:r>
            <a:r>
              <a:rPr lang="en-US" altLang="zh-CN" dirty="0"/>
              <a:t>H5</a:t>
            </a:r>
            <a:r>
              <a:rPr lang="zh-CN" altLang="en-US" dirty="0"/>
              <a:t>、混合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dcloud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apicloud</a:t>
            </a:r>
            <a:r>
              <a:rPr lang="zh-CN" altLang="en-US" dirty="0"/>
              <a:t>、</a:t>
            </a:r>
            <a:r>
              <a:rPr lang="en-US" altLang="zh-CN" dirty="0" err="1"/>
              <a:t>cordova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React Native</a:t>
            </a:r>
            <a:r>
              <a:rPr lang="zh-CN" altLang="en-US" dirty="0"/>
              <a:t>、</a:t>
            </a:r>
            <a:r>
              <a:rPr lang="en-US" altLang="zh-CN" dirty="0"/>
              <a:t>Angular2</a:t>
            </a:r>
            <a:r>
              <a:rPr lang="zh-CN" altLang="en-US" dirty="0"/>
              <a:t>、</a:t>
            </a:r>
            <a:r>
              <a:rPr lang="en-US" altLang="zh-CN" dirty="0" err="1"/>
              <a:t>Weex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微信小程序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官方规范、</a:t>
            </a:r>
            <a:r>
              <a:rPr lang="en-US" altLang="zh-CN" dirty="0" err="1"/>
              <a:t>mpvue</a:t>
            </a:r>
            <a:r>
              <a:rPr lang="zh-CN" altLang="en-US" dirty="0"/>
              <a:t>、</a:t>
            </a:r>
            <a:r>
              <a:rPr lang="en-US" altLang="zh-CN" dirty="0" err="1"/>
              <a:t>wepy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5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Vue</a:t>
            </a:r>
            <a:r>
              <a:rPr lang="zh-CN" altLang="en-US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实战总结</a:t>
            </a:r>
            <a:endParaRPr lang="en-US" alt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Vue</a:t>
            </a:r>
            <a:r>
              <a:rPr lang="zh-CN" altLang="en-US" dirty="0">
                <a:latin typeface="+mn-lt"/>
                <a:sym typeface="Arial" panose="020B0604020202020204" pitchFamily="34" charset="0"/>
              </a:rPr>
              <a:t>今世情缘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AC60A-6D75-488A-9377-69BD4BD90800}"/>
              </a:ext>
            </a:extLst>
          </p:cNvPr>
          <p:cNvSpPr txBox="1"/>
          <p:nvPr/>
        </p:nvSpPr>
        <p:spPr>
          <a:xfrm>
            <a:off x="896293" y="1846907"/>
            <a:ext cx="9153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AngularJS: </a:t>
            </a:r>
            <a:r>
              <a:rPr lang="zh-CN" altLang="en-US" dirty="0"/>
              <a:t>诞生于</a:t>
            </a:r>
            <a:r>
              <a:rPr lang="en-US" altLang="zh-CN" dirty="0"/>
              <a:t>2009</a:t>
            </a:r>
            <a:r>
              <a:rPr lang="zh-CN" altLang="en-US" dirty="0"/>
              <a:t>年，由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等人创建，后为</a:t>
            </a:r>
            <a:r>
              <a:rPr lang="en-US" altLang="zh-CN" dirty="0"/>
              <a:t>Google</a:t>
            </a:r>
            <a:r>
              <a:rPr lang="zh-CN" altLang="en-US" dirty="0"/>
              <a:t>所收购 </a:t>
            </a:r>
            <a:r>
              <a:rPr lang="en-US" altLang="zh-CN" dirty="0"/>
              <a:t>(</a:t>
            </a:r>
            <a:r>
              <a:rPr lang="zh-CN" altLang="en-US" dirty="0"/>
              <a:t>基于</a:t>
            </a:r>
            <a:r>
              <a:rPr lang="en-US" altLang="zh-CN" dirty="0"/>
              <a:t>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Angular2/Angular4 (</a:t>
            </a:r>
            <a:r>
              <a:rPr lang="zh-CN" altLang="en-US" dirty="0"/>
              <a:t>基于</a:t>
            </a:r>
            <a:r>
              <a:rPr lang="en-US" altLang="zh-CN" dirty="0"/>
              <a:t>TS)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React: </a:t>
            </a:r>
            <a:r>
              <a:rPr lang="zh-CN" altLang="en-US" dirty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的内部项目，用来架设 </a:t>
            </a:r>
            <a:r>
              <a:rPr lang="en-US" altLang="zh-CN" dirty="0"/>
              <a:t>Instagram </a:t>
            </a:r>
            <a:r>
              <a:rPr lang="zh-CN" altLang="en-US" dirty="0"/>
              <a:t>的网站，并于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月开源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Vue: 2016</a:t>
            </a:r>
            <a:r>
              <a:rPr lang="zh-CN" altLang="en-US" dirty="0"/>
              <a:t>年，国产开源框架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Weex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UI</a:t>
            </a:r>
            <a:r>
              <a:rPr lang="zh-CN" altLang="en-US" dirty="0"/>
              <a:t>框架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Element</a:t>
            </a:r>
            <a:r>
              <a:rPr lang="zh-CN" altLang="en-US" dirty="0"/>
              <a:t>、</a:t>
            </a:r>
            <a:r>
              <a:rPr lang="en-US" altLang="zh-CN" dirty="0">
                <a:hlinkClick r:id="rId4"/>
              </a:rPr>
              <a:t>iView</a:t>
            </a:r>
            <a:r>
              <a:rPr lang="zh-CN" altLang="en-US" dirty="0"/>
              <a:t>、</a:t>
            </a:r>
            <a:r>
              <a:rPr lang="en-US" altLang="zh-CN" dirty="0" err="1"/>
              <a:t>Vuetify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98391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+mn-lt"/>
                <a:sym typeface="Arial" panose="020B0604020202020204" pitchFamily="34" charset="0"/>
              </a:rPr>
              <a:t>Vue</a:t>
            </a:r>
            <a:r>
              <a:rPr lang="zh-CN" altLang="en-US" dirty="0">
                <a:latin typeface="+mn-lt"/>
                <a:sym typeface="Arial" panose="020B0604020202020204" pitchFamily="34" charset="0"/>
              </a:rPr>
              <a:t>技术栈</a:t>
            </a:r>
            <a:endParaRPr 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BA47F1-D64F-405F-B62C-DF0A0D009676}"/>
              </a:ext>
            </a:extLst>
          </p:cNvPr>
          <p:cNvSpPr txBox="1"/>
          <p:nvPr/>
        </p:nvSpPr>
        <p:spPr>
          <a:xfrm>
            <a:off x="896293" y="1837854"/>
            <a:ext cx="7378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开发环境</a:t>
            </a:r>
            <a:r>
              <a:rPr lang="en-US" altLang="zh-CN" dirty="0"/>
              <a:t>: </a:t>
            </a:r>
            <a:r>
              <a:rPr lang="en-US" altLang="zh-CN" dirty="0" err="1"/>
              <a:t>nodejs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包管理工具</a:t>
            </a:r>
            <a:r>
              <a:rPr lang="en-US" altLang="zh-CN" dirty="0"/>
              <a:t>: </a:t>
            </a:r>
            <a:r>
              <a:rPr lang="en-US" altLang="zh-CN" dirty="0" err="1"/>
              <a:t>npm</a:t>
            </a:r>
            <a:r>
              <a:rPr lang="en-US" altLang="zh-CN" dirty="0"/>
              <a:t>/yarn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打包工具</a:t>
            </a:r>
            <a:r>
              <a:rPr lang="en-US" altLang="zh-CN" dirty="0"/>
              <a:t>: webpack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路由</a:t>
            </a:r>
            <a:r>
              <a:rPr lang="en-US" altLang="zh-CN" dirty="0"/>
              <a:t>: </a:t>
            </a:r>
            <a:r>
              <a:rPr lang="en-US" altLang="zh-CN" dirty="0" err="1"/>
              <a:t>vue</a:t>
            </a:r>
            <a:r>
              <a:rPr lang="en-US" altLang="zh-CN" dirty="0"/>
              <a:t>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状态管理器</a:t>
            </a:r>
            <a:r>
              <a:rPr lang="en-US" altLang="zh-CN" dirty="0"/>
              <a:t>: </a:t>
            </a:r>
            <a:r>
              <a:rPr lang="en-US" altLang="zh-CN" dirty="0" err="1"/>
              <a:t>vuex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UI</a:t>
            </a:r>
            <a:r>
              <a:rPr lang="zh-CN" altLang="en-US" dirty="0"/>
              <a:t>框架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、</a:t>
            </a:r>
            <a:r>
              <a:rPr lang="en-US" altLang="zh-CN" dirty="0" err="1"/>
              <a:t>iview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Ajax:</a:t>
            </a:r>
            <a:r>
              <a:rPr lang="zh-CN" altLang="en-US" dirty="0"/>
              <a:t> </a:t>
            </a:r>
            <a:r>
              <a:rPr lang="en-US" altLang="zh-CN" dirty="0" err="1"/>
              <a:t>axios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</a:t>
            </a:r>
            <a:r>
              <a:rPr lang="en-US" altLang="zh-CN" dirty="0"/>
              <a:t>: mocha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Api</a:t>
            </a:r>
            <a:r>
              <a:rPr lang="zh-CN" altLang="en-US" dirty="0"/>
              <a:t>管理</a:t>
            </a:r>
            <a:r>
              <a:rPr lang="en-US" altLang="zh-CN" dirty="0"/>
              <a:t>: </a:t>
            </a:r>
            <a:r>
              <a:rPr lang="en-US" altLang="zh-CN" dirty="0" err="1">
                <a:hlinkClick r:id="rId3"/>
              </a:rPr>
              <a:t>yapi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代码风格校验</a:t>
            </a:r>
            <a:r>
              <a:rPr lang="en-US" altLang="zh-CN" dirty="0"/>
              <a:t>: </a:t>
            </a:r>
            <a:r>
              <a:rPr lang="en-US" altLang="zh-CN" dirty="0" err="1"/>
              <a:t>eslint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文档整理</a:t>
            </a:r>
            <a:r>
              <a:rPr lang="en-US" altLang="zh-CN" dirty="0"/>
              <a:t>: 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代码管理</a:t>
            </a:r>
            <a:r>
              <a:rPr lang="en-US" altLang="zh-CN" dirty="0"/>
              <a:t>: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0665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小课也有大纲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前端知识图谱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Consolas" panose="020B0609020204030204" pitchFamily="49" charset="0"/>
                <a:sym typeface="Arial" panose="020B0604020202020204" pitchFamily="34" charset="0"/>
              </a:rPr>
              <a:t>JS</a:t>
            </a:r>
            <a:r>
              <a:rPr lang="zh-CN" altLang="en-US" dirty="0">
                <a:sym typeface="Arial" panose="020B0604020202020204" pitchFamily="34" charset="0"/>
              </a:rPr>
              <a:t>相关技术演进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Consolas" panose="020B0609020204030204" pitchFamily="49" charset="0"/>
                <a:sym typeface="Arial" panose="020B0604020202020204" pitchFamily="34" charset="0"/>
              </a:rPr>
              <a:t>Vue</a:t>
            </a:r>
            <a:r>
              <a:rPr lang="zh-CN" altLang="en-US" dirty="0">
                <a:sym typeface="Arial" panose="020B0604020202020204" pitchFamily="34" charset="0"/>
              </a:rPr>
              <a:t>实战总结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知其？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6E3EFE-4FF8-4F3A-A032-A190A0B2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5" y="1691605"/>
            <a:ext cx="10587948" cy="50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7AADC49-9532-4DC8-8C63-3B67E94380F9}"/>
              </a:ext>
            </a:extLst>
          </p:cNvPr>
          <p:cNvSpPr txBox="1"/>
          <p:nvPr/>
        </p:nvSpPr>
        <p:spPr>
          <a:xfrm>
            <a:off x="4723085" y="2767280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谢谢！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2E4C0B-978C-4BB9-950A-358BA19A05E6}"/>
              </a:ext>
            </a:extLst>
          </p:cNvPr>
          <p:cNvSpPr txBox="1"/>
          <p:nvPr/>
        </p:nvSpPr>
        <p:spPr>
          <a:xfrm>
            <a:off x="7985517" y="4961299"/>
            <a:ext cx="516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敬请期待</a:t>
            </a:r>
            <a:r>
              <a:rPr lang="en-US" altLang="zh-CN" sz="2400" dirty="0"/>
              <a:t>《</a:t>
            </a:r>
            <a:r>
              <a:rPr lang="zh-CN" altLang="en-US" sz="2400" dirty="0"/>
              <a:t>后端小课</a:t>
            </a:r>
            <a:r>
              <a:rPr lang="en-US" altLang="zh-CN" sz="2400" dirty="0"/>
              <a:t>》</a:t>
            </a:r>
            <a:r>
              <a:rPr lang="en-US" altLang="zh-C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1171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知其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-&gt;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知其然 </a:t>
            </a:r>
            <a:r>
              <a:rPr lang="en-US" altLang="zh-CN" dirty="0">
                <a:sym typeface="Arial" panose="020B0604020202020204" pitchFamily="34" charset="0"/>
              </a:rPr>
              <a:t>-&gt;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知其所以然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92638F-2590-4FB4-9A7C-B2C73E78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" y="1599326"/>
            <a:ext cx="10587948" cy="50783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985006-481F-435B-AE8E-C2C27B570E52}"/>
              </a:ext>
            </a:extLst>
          </p:cNvPr>
          <p:cNvSpPr txBox="1"/>
          <p:nvPr/>
        </p:nvSpPr>
        <p:spPr>
          <a:xfrm>
            <a:off x="10635844" y="2080470"/>
            <a:ext cx="1543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hlinkClick r:id="rId4" action="ppaction://hlinksldjump"/>
              </a:rPr>
              <a:t>响应式布局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hlinkClick r:id="rId5" action="ppaction://hlinksldjump"/>
              </a:rPr>
              <a:t>模板引擎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hlinkClick r:id="rId6" action="ppaction://hlinksldjump"/>
              </a:rPr>
              <a:t>CSS</a:t>
            </a:r>
            <a:r>
              <a:rPr lang="zh-CN" altLang="en-US" sz="1400" dirty="0">
                <a:hlinkClick r:id="rId6" action="ppaction://hlinksldjump"/>
              </a:rPr>
              <a:t>设计模式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hlinkClick r:id="rId7"/>
              </a:rPr>
              <a:t>WebPagetest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响应式布局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>
                <a:latin typeface="+mn-lt"/>
                <a:ea typeface="Yu Gothic UI" panose="020B0500000000000000" pitchFamily="34" charset="-128"/>
              </a:rPr>
              <a:t>viewport</a:t>
            </a:r>
            <a:r>
              <a:rPr lang="zh-CN" altLang="en-US" dirty="0"/>
              <a:t>属性配置</a:t>
            </a:r>
            <a:endParaRPr lang="en-US" altLang="zh-CN" dirty="0"/>
          </a:p>
          <a:p>
            <a:pPr lvl="1"/>
            <a:r>
              <a:rPr lang="en-US" altLang="zh-CN" dirty="0">
                <a:latin typeface="+mn-lt"/>
                <a:ea typeface="Yu Gothic UI" panose="020B0500000000000000" pitchFamily="34" charset="-128"/>
              </a:rPr>
              <a:t>&lt;meta name="viewport" content="width=device-</a:t>
            </a:r>
            <a:r>
              <a:rPr lang="en-US" altLang="zh-CN" dirty="0" err="1">
                <a:latin typeface="+mn-lt"/>
                <a:ea typeface="Yu Gothic UI" panose="020B0500000000000000" pitchFamily="34" charset="-128"/>
              </a:rPr>
              <a:t>width,initial</a:t>
            </a:r>
            <a:r>
              <a:rPr lang="en-US" altLang="zh-CN" dirty="0">
                <a:latin typeface="+mn-lt"/>
                <a:ea typeface="Yu Gothic UI" panose="020B0500000000000000" pitchFamily="34" charset="-128"/>
              </a:rPr>
              <a:t>-scale=1.0,maximum-scale=1.0,user-scalable=0"&gt;</a:t>
            </a:r>
            <a:r>
              <a:rPr lang="en-US" altLang="zh-CN" dirty="0">
                <a:latin typeface="+mn-lt"/>
              </a:rPr>
              <a:t> </a:t>
            </a:r>
          </a:p>
          <a:p>
            <a:r>
              <a:rPr lang="en-US" altLang="zh-CN" dirty="0">
                <a:latin typeface="+mn-lt"/>
                <a:ea typeface="Yu Gothic UI" panose="020B0500000000000000" pitchFamily="34" charset="-128"/>
                <a:sym typeface="Arial" panose="020B0604020202020204" pitchFamily="34" charset="0"/>
              </a:rPr>
              <a:t>@media</a:t>
            </a:r>
          </a:p>
          <a:p>
            <a:pPr lvl="1"/>
            <a:r>
              <a:rPr lang="en-US" altLang="zh-CN" dirty="0">
                <a:latin typeface="+mn-lt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C34B50-F9FB-47B7-AED4-3FBC1E874CF9}"/>
              </a:ext>
            </a:extLst>
          </p:cNvPr>
          <p:cNvSpPr txBox="1"/>
          <p:nvPr/>
        </p:nvSpPr>
        <p:spPr>
          <a:xfrm>
            <a:off x="1954633" y="3598877"/>
            <a:ext cx="7021587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@media (min-width: 768px)</a:t>
            </a:r>
          </a:p>
          <a:p>
            <a:r>
              <a:rPr lang="en-US" altLang="zh-CN" dirty="0"/>
              <a:t>.ivu-col-span-sm-12 {</a:t>
            </a:r>
          </a:p>
          <a:p>
            <a:r>
              <a:rPr lang="en-US" altLang="zh-CN" dirty="0"/>
              <a:t>    display: block;</a:t>
            </a:r>
          </a:p>
          <a:p>
            <a:r>
              <a:rPr lang="en-US" altLang="zh-CN" dirty="0"/>
              <a:t>    width: 50%;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47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响应式布局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en-US" altLang="zh-CN" dirty="0">
                <a:latin typeface="+mn-lt"/>
                <a:ea typeface="Yu Gothic UI" panose="020B0500000000000000" pitchFamily="34" charset="-128"/>
              </a:rPr>
              <a:t>viewport</a:t>
            </a:r>
            <a:endParaRPr 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42709C-F34E-4756-9B69-3121AE93EDD2}"/>
              </a:ext>
            </a:extLst>
          </p:cNvPr>
          <p:cNvSpPr txBox="1"/>
          <p:nvPr/>
        </p:nvSpPr>
        <p:spPr>
          <a:xfrm>
            <a:off x="6895750" y="2633995"/>
            <a:ext cx="2382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&lt;== </a:t>
            </a:r>
            <a:r>
              <a:rPr lang="zh-CN" altLang="en-US" dirty="0"/>
              <a:t>未设置</a:t>
            </a:r>
            <a:r>
              <a:rPr lang="en-US" altLang="zh-CN" dirty="0"/>
              <a:t>viewport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设置过</a:t>
            </a:r>
            <a:r>
              <a:rPr lang="en-US" altLang="zh-CN" dirty="0"/>
              <a:t>viewport ==&gt;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771B53-5A19-480F-9269-5A081F4D958D}"/>
              </a:ext>
            </a:extLst>
          </p:cNvPr>
          <p:cNvSpPr txBox="1"/>
          <p:nvPr/>
        </p:nvSpPr>
        <p:spPr>
          <a:xfrm>
            <a:off x="470248" y="1895331"/>
            <a:ext cx="25779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css</a:t>
            </a:r>
            <a:r>
              <a:rPr lang="en-US" altLang="zh-CN" dirty="0"/>
              <a:t> 1px != </a:t>
            </a:r>
            <a:r>
              <a:rPr lang="zh-CN" altLang="en-US" dirty="0"/>
              <a:t>屏幕 </a:t>
            </a:r>
            <a:r>
              <a:rPr lang="en-US" altLang="zh-CN" dirty="0"/>
              <a:t>1px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viewport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layout viewport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visual viewport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ideal viewport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61AAFE-5577-4199-A0B6-D847BE9A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584" y="1572286"/>
            <a:ext cx="3333333" cy="52857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8F7E76-89AD-4ED5-99C9-61C3DBB0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628" y="1572286"/>
            <a:ext cx="2895238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响应式布局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en-US" altLang="zh-CN" dirty="0">
                <a:latin typeface="+mn-lt"/>
                <a:ea typeface="Yu Gothic UI" panose="020B0500000000000000" pitchFamily="34" charset="-128"/>
                <a:sym typeface="Arial" panose="020B0604020202020204" pitchFamily="34" charset="0"/>
              </a:rPr>
              <a:t>@media</a:t>
            </a:r>
            <a:endParaRPr 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09322-F298-4CCB-B25C-D4FA12C7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5" y="1621153"/>
            <a:ext cx="11735561" cy="40753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FD4389-1784-4ACF-88E2-701B10941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50" y="3310090"/>
            <a:ext cx="10800000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响应式布局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en-US" altLang="zh-CN" dirty="0">
                <a:latin typeface="+mn-lt"/>
                <a:ea typeface="Yu Gothic UI" panose="020B0500000000000000" pitchFamily="34" charset="-128"/>
                <a:sym typeface="Arial" panose="020B0604020202020204" pitchFamily="34" charset="0"/>
              </a:rPr>
              <a:t>@media </a:t>
            </a:r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Yu Gothic UI" panose="020B0500000000000000" pitchFamily="34" charset="-128"/>
                <a:ea typeface="Yu Gothic UI" panose="020B0500000000000000" pitchFamily="34" charset="-128"/>
                <a:sym typeface="Arial" panose="020B0604020202020204" pitchFamily="34" charset="0"/>
              </a:rPr>
              <a:t>栅格系统</a:t>
            </a:r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  <a:sym typeface="Arial" panose="020B0604020202020204" pitchFamily="34" charset="0"/>
              </a:rPr>
              <a:t>)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9BA153-ACED-4E86-86CF-C182B9DD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65" y="2135915"/>
            <a:ext cx="9239250" cy="4029075"/>
          </a:xfrm>
          <a:prstGeom prst="rect">
            <a:avLst/>
          </a:prstGeom>
        </p:spPr>
      </p:pic>
      <p:sp>
        <p:nvSpPr>
          <p:cNvPr id="3" name="箭头: 右 2">
            <a:hlinkClick r:id="rId4" action="ppaction://hlinksldjump"/>
            <a:extLst>
              <a:ext uri="{FF2B5EF4-FFF2-40B4-BE49-F238E27FC236}">
                <a16:creationId xmlns:a16="http://schemas.microsoft.com/office/drawing/2014/main" id="{0B0B932B-EFA6-441E-90FF-F7367DCC5661}"/>
              </a:ext>
            </a:extLst>
          </p:cNvPr>
          <p:cNvSpPr/>
          <p:nvPr/>
        </p:nvSpPr>
        <p:spPr>
          <a:xfrm flipH="1">
            <a:off x="11286075" y="6164990"/>
            <a:ext cx="63468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模板引擎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CE3009-8032-45ED-B1EC-8CF771EA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5848"/>
            <a:ext cx="4750594" cy="35863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1488EC-F009-4A6B-BB89-57FC7A229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090" y="1598702"/>
            <a:ext cx="7014224" cy="5101254"/>
          </a:xfrm>
          <a:prstGeom prst="rect">
            <a:avLst/>
          </a:prstGeom>
        </p:spPr>
      </p:pic>
      <p:sp>
        <p:nvSpPr>
          <p:cNvPr id="9" name="箭头: 右 8">
            <a:hlinkClick r:id="rId5" action="ppaction://hlinksldjump"/>
            <a:extLst>
              <a:ext uri="{FF2B5EF4-FFF2-40B4-BE49-F238E27FC236}">
                <a16:creationId xmlns:a16="http://schemas.microsoft.com/office/drawing/2014/main" id="{9EDC5A53-22FB-4C95-AD46-CEA225A735C0}"/>
              </a:ext>
            </a:extLst>
          </p:cNvPr>
          <p:cNvSpPr/>
          <p:nvPr/>
        </p:nvSpPr>
        <p:spPr>
          <a:xfrm flipH="1">
            <a:off x="11240548" y="6215324"/>
            <a:ext cx="63468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E35056-5D62-4DD2-B90A-0A462754BD3C}"/>
              </a:ext>
            </a:extLst>
          </p:cNvPr>
          <p:cNvSpPr txBox="1"/>
          <p:nvPr/>
        </p:nvSpPr>
        <p:spPr>
          <a:xfrm>
            <a:off x="1746599" y="538134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Jade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608FD-8450-4481-9A68-5EA6293702EC}"/>
              </a:ext>
            </a:extLst>
          </p:cNvPr>
          <p:cNvSpPr txBox="1"/>
          <p:nvPr/>
        </p:nvSpPr>
        <p:spPr>
          <a:xfrm>
            <a:off x="4218406" y="620715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layui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+mn-lt"/>
                <a:sym typeface="Arial" panose="020B0604020202020204" pitchFamily="34" charset="0"/>
              </a:rPr>
              <a:t>CSS</a:t>
            </a:r>
            <a:r>
              <a:rPr lang="zh-CN" altLang="en-US" dirty="0">
                <a:sym typeface="Arial" panose="020B0604020202020204" pitchFamily="34" charset="0"/>
              </a:rPr>
              <a:t>设计模式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en-US" altLang="zh-CN" b="1" dirty="0">
                <a:latin typeface="+mn-lt"/>
              </a:rPr>
              <a:t>OOCSS</a:t>
            </a:r>
            <a:r>
              <a:rPr lang="zh-CN" altLang="en-US" b="1" dirty="0">
                <a:latin typeface="+mn-lt"/>
              </a:rPr>
              <a:t>、</a:t>
            </a:r>
            <a:r>
              <a:rPr lang="en-US" altLang="zh-CN" b="1" dirty="0">
                <a:latin typeface="+mn-lt"/>
              </a:rPr>
              <a:t>SMACSS</a:t>
            </a:r>
            <a:r>
              <a:rPr lang="zh-CN" altLang="en-US" b="1" dirty="0">
                <a:latin typeface="+mn-lt"/>
              </a:rPr>
              <a:t>与</a:t>
            </a:r>
            <a:r>
              <a:rPr lang="en-US" altLang="zh-CN" b="1" dirty="0">
                <a:latin typeface="+mn-lt"/>
              </a:rPr>
              <a:t>BEM</a:t>
            </a:r>
            <a:endParaRPr lang="en-US" alt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箭头: 右 8">
            <a:hlinkClick r:id="rId3" action="ppaction://hlinksldjump"/>
            <a:extLst>
              <a:ext uri="{FF2B5EF4-FFF2-40B4-BE49-F238E27FC236}">
                <a16:creationId xmlns:a16="http://schemas.microsoft.com/office/drawing/2014/main" id="{9EDC5A53-22FB-4C95-AD46-CEA225A735C0}"/>
              </a:ext>
            </a:extLst>
          </p:cNvPr>
          <p:cNvSpPr/>
          <p:nvPr/>
        </p:nvSpPr>
        <p:spPr>
          <a:xfrm flipH="1">
            <a:off x="11240548" y="6215324"/>
            <a:ext cx="63468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1256CC-1524-4F1D-B88F-161EB105B037}"/>
              </a:ext>
            </a:extLst>
          </p:cNvPr>
          <p:cNvSpPr txBox="1"/>
          <p:nvPr/>
        </p:nvSpPr>
        <p:spPr>
          <a:xfrm>
            <a:off x="838898" y="1812023"/>
            <a:ext cx="107462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4"/>
              </a:rPr>
              <a:t>OOCSS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</a:rPr>
              <a:t>面向对象的</a:t>
            </a:r>
            <a:r>
              <a:rPr lang="en-US" altLang="zh-CN" dirty="0"/>
              <a:t>CSS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</a:rPr>
              <a:t> 如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hlinkClick r:id="rId5"/>
              </a:rPr>
              <a:t>bootstrap</a:t>
            </a:r>
            <a:r>
              <a:rPr lang="en-US" altLang="zh-CN" dirty="0"/>
              <a:t>(</a:t>
            </a:r>
            <a:r>
              <a:rPr lang="en-US" altLang="zh-CN" dirty="0" err="1"/>
              <a:t>btn</a:t>
            </a:r>
            <a:r>
              <a:rPr lang="en-US" altLang="zh-CN" dirty="0"/>
              <a:t>-default)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6"/>
              </a:rPr>
              <a:t>SMACSS</a:t>
            </a:r>
            <a:r>
              <a:rPr lang="en-US" altLang="zh-CN" dirty="0"/>
              <a:t> (smacks 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</a:rPr>
              <a:t>CSS</a:t>
            </a:r>
            <a:r>
              <a:rPr lang="zh-CN" altLang="en-US" dirty="0">
                <a:latin typeface="Consolas" panose="020B0609020204030204" pitchFamily="49" charset="0"/>
              </a:rPr>
              <a:t>分类规范：</a:t>
            </a:r>
            <a:r>
              <a:rPr lang="en-US" altLang="zh-CN" dirty="0"/>
              <a:t>Base</a:t>
            </a:r>
            <a:r>
              <a:rPr lang="zh-CN" altLang="en-US" dirty="0"/>
              <a:t>、</a:t>
            </a:r>
            <a:r>
              <a:rPr lang="en-US" altLang="zh-CN" dirty="0"/>
              <a:t>Layout </a:t>
            </a:r>
            <a:r>
              <a:rPr lang="zh-CN" altLang="en-US" dirty="0"/>
              <a:t>、</a:t>
            </a:r>
            <a:r>
              <a:rPr lang="en-US" altLang="zh-CN" dirty="0"/>
              <a:t>Module</a:t>
            </a:r>
            <a:r>
              <a:rPr lang="zh-CN" altLang="en-US" dirty="0"/>
              <a:t>、</a:t>
            </a:r>
            <a:r>
              <a:rPr lang="en-US" altLang="zh-CN" dirty="0"/>
              <a:t>State</a:t>
            </a:r>
            <a:r>
              <a:rPr lang="zh-CN" altLang="en-US" dirty="0"/>
              <a:t>、</a:t>
            </a:r>
            <a:r>
              <a:rPr lang="en-US" altLang="zh-CN" dirty="0"/>
              <a:t>Theme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</a:rPr>
              <a:t>命名规范：</a:t>
            </a:r>
            <a:r>
              <a:rPr lang="en-US" altLang="zh-CN" dirty="0"/>
              <a:t>l-/layout-</a:t>
            </a:r>
            <a:r>
              <a:rPr lang="zh-CN" altLang="en-US" dirty="0"/>
              <a:t>、模块本身、</a:t>
            </a:r>
            <a:r>
              <a:rPr lang="en-US" altLang="zh-CN" dirty="0"/>
              <a:t>is-(.is-active</a:t>
            </a:r>
            <a:r>
              <a:rPr lang="zh-CN" altLang="en-US" dirty="0"/>
              <a:t>、</a:t>
            </a:r>
            <a:r>
              <a:rPr lang="en-US" altLang="zh-CN" dirty="0"/>
              <a:t>.is-hidden)</a:t>
            </a:r>
            <a:r>
              <a:rPr lang="zh-CN" altLang="en-US" dirty="0"/>
              <a:t>、</a:t>
            </a:r>
            <a:r>
              <a:rPr lang="en-US" altLang="zh-CN" dirty="0"/>
              <a:t>theme-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</a:rPr>
              <a:t>BEM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en-US" altLang="zh-CN" dirty="0"/>
              <a:t>Block</a:t>
            </a:r>
            <a:r>
              <a:rPr lang="zh-CN" altLang="en-US" dirty="0"/>
              <a:t>、</a:t>
            </a:r>
            <a:r>
              <a:rPr lang="en-US" altLang="zh-CN" dirty="0"/>
              <a:t>Element</a:t>
            </a:r>
            <a:r>
              <a:rPr lang="zh-CN" altLang="en-US" dirty="0"/>
              <a:t>、</a:t>
            </a:r>
            <a:r>
              <a:rPr lang="en-US" altLang="zh-CN" dirty="0"/>
              <a:t>Modifier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Modifier</a:t>
            </a:r>
            <a:r>
              <a:rPr lang="zh-CN" altLang="en-US" dirty="0"/>
              <a:t>是描述</a:t>
            </a:r>
            <a:r>
              <a:rPr lang="en-US" altLang="zh-CN" dirty="0"/>
              <a:t>Block</a:t>
            </a:r>
            <a:r>
              <a:rPr lang="zh-CN" altLang="en-US" dirty="0"/>
              <a:t>或</a:t>
            </a:r>
            <a:r>
              <a:rPr lang="en-US" altLang="zh-CN" dirty="0"/>
              <a:t>Element</a:t>
            </a:r>
            <a:r>
              <a:rPr lang="zh-CN" altLang="en-US" dirty="0"/>
              <a:t>的属性或状态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Block</a:t>
            </a:r>
            <a:r>
              <a:rPr lang="zh-CN" altLang="en-US" dirty="0"/>
              <a:t>作为起始开头</a:t>
            </a:r>
            <a:r>
              <a:rPr lang="en-US" altLang="zh-CN" dirty="0"/>
              <a:t>; </a:t>
            </a:r>
            <a:r>
              <a:rPr lang="zh-CN" altLang="en-US" dirty="0"/>
              <a:t>不同 </a:t>
            </a:r>
            <a:r>
              <a:rPr lang="en-US" altLang="zh-CN" dirty="0"/>
              <a:t>Block </a:t>
            </a:r>
            <a:r>
              <a:rPr lang="zh-CN" altLang="en-US" dirty="0"/>
              <a:t>和 </a:t>
            </a:r>
            <a:r>
              <a:rPr lang="en-US" altLang="zh-CN" dirty="0"/>
              <a:t>Element </a:t>
            </a:r>
            <a:r>
              <a:rPr lang="zh-CN" altLang="en-US" dirty="0"/>
              <a:t>用 </a:t>
            </a:r>
            <a:r>
              <a:rPr lang="en-US" altLang="zh-CN" b="1" dirty="0">
                <a:solidFill>
                  <a:srgbClr val="FF0000"/>
                </a:solidFill>
              </a:rPr>
              <a:t>__</a:t>
            </a:r>
            <a:r>
              <a:rPr lang="en-US" altLang="zh-CN" dirty="0"/>
              <a:t> </a:t>
            </a:r>
            <a:r>
              <a:rPr lang="zh-CN" altLang="en-US" dirty="0"/>
              <a:t>两个底线区隔开来</a:t>
            </a:r>
            <a:r>
              <a:rPr lang="en-US" altLang="zh-CN" dirty="0"/>
              <a:t>; </a:t>
            </a:r>
            <a:r>
              <a:rPr lang="zh-CN" altLang="en-US" dirty="0"/>
              <a:t>不同的 </a:t>
            </a:r>
            <a:r>
              <a:rPr lang="en-US" altLang="zh-CN" dirty="0"/>
              <a:t>Modifier </a:t>
            </a:r>
            <a:r>
              <a:rPr lang="zh-CN" altLang="en-US" dirty="0"/>
              <a:t>则用</a:t>
            </a:r>
            <a:r>
              <a:rPr lang="zh-CN" altLang="en-US" b="1" dirty="0"/>
              <a:t>两个 </a:t>
            </a:r>
            <a:r>
              <a:rPr lang="en-US" altLang="zh-CN" b="1" dirty="0">
                <a:solidFill>
                  <a:srgbClr val="FF0000"/>
                </a:solidFill>
              </a:rPr>
              <a:t>- </a:t>
            </a:r>
            <a:r>
              <a:rPr lang="zh-CN" altLang="en-US" dirty="0"/>
              <a:t>区隔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zh-CN" altLang="en-US" b="1" dirty="0"/>
              <a:t>一个 </a:t>
            </a:r>
            <a:r>
              <a:rPr lang="en-US" altLang="zh-CN" b="1" dirty="0">
                <a:solidFill>
                  <a:srgbClr val="FF0000"/>
                </a:solidFill>
              </a:rPr>
              <a:t>- </a:t>
            </a:r>
            <a:r>
              <a:rPr lang="zh-CN" altLang="en-US" dirty="0"/>
              <a:t>则表示这个 </a:t>
            </a:r>
            <a:r>
              <a:rPr lang="en-US" altLang="zh-CN" dirty="0"/>
              <a:t>class </a:t>
            </a:r>
            <a:r>
              <a:rPr lang="zh-CN" altLang="en-US" dirty="0"/>
              <a:t>不依赖任何 </a:t>
            </a:r>
            <a:r>
              <a:rPr lang="en-US" altLang="zh-CN" dirty="0"/>
              <a:t>Block </a:t>
            </a:r>
            <a:r>
              <a:rPr lang="zh-CN" altLang="en-US" dirty="0"/>
              <a:t>或 </a:t>
            </a:r>
            <a:r>
              <a:rPr lang="en-US" altLang="zh-CN" dirty="0"/>
              <a:t>Element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83E84-9F2E-4E50-8A38-089AF5B33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781" y="3429000"/>
            <a:ext cx="3526816" cy="18057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EB205B-AEC6-499F-81BC-FBABDA6FA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5494" y="3429000"/>
            <a:ext cx="2999554" cy="18057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3AA4E9-B8CD-4BA1-8498-67FB548C8E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9544" y="3426561"/>
            <a:ext cx="3028571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销售方向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7_TF03431374" id="{C90B0115-9FF9-4DCA-B982-3184AEFADF33}" vid="{8BB19736-D134-4C90-B791-0157CFD422D2}"/>
    </a:ext>
  </a:extLst>
</a:theme>
</file>

<file path=ppt/theme/theme2.xml><?xml version="1.0" encoding="utf-8"?>
<a:theme xmlns:a="http://schemas.openxmlformats.org/drawingml/2006/main" name="Office 主题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方向业务演示文稿（宽屏）</Template>
  <TotalTime>1042</TotalTime>
  <Words>724</Words>
  <Application>Microsoft Office PowerPoint</Application>
  <PresentationFormat>宽屏</PresentationFormat>
  <Paragraphs>215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Yu Gothic UI</vt:lpstr>
      <vt:lpstr>楷体</vt:lpstr>
      <vt:lpstr>宋体</vt:lpstr>
      <vt:lpstr>微软雅黑</vt:lpstr>
      <vt:lpstr>Arial</vt:lpstr>
      <vt:lpstr>Book Antiqua</vt:lpstr>
      <vt:lpstr>Consolas</vt:lpstr>
      <vt:lpstr>销售方向 16X9</vt:lpstr>
      <vt:lpstr>前端小课</vt:lpstr>
      <vt:lpstr>小课也有大纲</vt:lpstr>
      <vt:lpstr>知其 -&gt; 知其然 -&gt; 知其所以然</vt:lpstr>
      <vt:lpstr>响应式布局</vt:lpstr>
      <vt:lpstr>响应式布局: viewport</vt:lpstr>
      <vt:lpstr>响应式布局: @media</vt:lpstr>
      <vt:lpstr>响应式布局: @media (栅格系统)</vt:lpstr>
      <vt:lpstr>模板引擎</vt:lpstr>
      <vt:lpstr>CSS设计模式: OOCSS、SMACSS与BEM</vt:lpstr>
      <vt:lpstr>JS相关技术演进</vt:lpstr>
      <vt:lpstr>JavaScript 、jQuery</vt:lpstr>
      <vt:lpstr>模块化: CommonJS</vt:lpstr>
      <vt:lpstr>模块化: AMD/CMD</vt:lpstr>
      <vt:lpstr>数据绑定</vt:lpstr>
      <vt:lpstr>ES6</vt:lpstr>
      <vt:lpstr>移动互联网的那点事</vt:lpstr>
      <vt:lpstr>Vue实战总结</vt:lpstr>
      <vt:lpstr>Vue今世情缘</vt:lpstr>
      <vt:lpstr>Vue技术栈</vt:lpstr>
      <vt:lpstr>知其？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带图片布局的标题</dc:title>
  <dc:creator>moon starwall</dc:creator>
  <cp:lastModifiedBy>moon starwall</cp:lastModifiedBy>
  <cp:revision>232</cp:revision>
  <dcterms:created xsi:type="dcterms:W3CDTF">2018-07-13T10:34:58Z</dcterms:created>
  <dcterms:modified xsi:type="dcterms:W3CDTF">2019-11-06T10:27:34Z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