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60" r:id="rId12"/>
    <p:sldId id="261" r:id="rId13"/>
    <p:sldId id="262" r:id="rId14"/>
    <p:sldId id="264" r:id="rId15"/>
    <p:sldId id="263" r:id="rId16"/>
  </p:sldIdLst>
  <p:sldSz cx="16871950" cy="1045845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18B09-F46E-4591-BA78-6F153DF682FA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1241425"/>
            <a:ext cx="54006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AEFD2-63D5-40A0-A2CF-AFC05D250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994" y="1711604"/>
            <a:ext cx="12653963" cy="3641090"/>
          </a:xfrm>
        </p:spPr>
        <p:txBody>
          <a:bodyPr anchor="b"/>
          <a:lstStyle>
            <a:lvl1pPr algn="ctr">
              <a:defRPr sz="830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8994" y="5493108"/>
            <a:ext cx="12653963" cy="2525037"/>
          </a:xfrm>
        </p:spPr>
        <p:txBody>
          <a:bodyPr/>
          <a:lstStyle>
            <a:lvl1pPr marL="0" indent="0" algn="ctr">
              <a:buNone/>
              <a:defRPr sz="3321"/>
            </a:lvl1pPr>
            <a:lvl2pPr marL="632719" indent="0" algn="ctr">
              <a:buNone/>
              <a:defRPr sz="2768"/>
            </a:lvl2pPr>
            <a:lvl3pPr marL="1265438" indent="0" algn="ctr">
              <a:buNone/>
              <a:defRPr sz="2491"/>
            </a:lvl3pPr>
            <a:lvl4pPr marL="1898157" indent="0" algn="ctr">
              <a:buNone/>
              <a:defRPr sz="2214"/>
            </a:lvl4pPr>
            <a:lvl5pPr marL="2530876" indent="0" algn="ctr">
              <a:buNone/>
              <a:defRPr sz="2214"/>
            </a:lvl5pPr>
            <a:lvl6pPr marL="3163595" indent="0" algn="ctr">
              <a:buNone/>
              <a:defRPr sz="2214"/>
            </a:lvl6pPr>
            <a:lvl7pPr marL="3796314" indent="0" algn="ctr">
              <a:buNone/>
              <a:defRPr sz="2214"/>
            </a:lvl7pPr>
            <a:lvl8pPr marL="4429034" indent="0" algn="ctr">
              <a:buNone/>
              <a:defRPr sz="2214"/>
            </a:lvl8pPr>
            <a:lvl9pPr marL="5061753" indent="0" algn="ctr">
              <a:buNone/>
              <a:defRPr sz="2214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69-E9CC-4FED-BED2-CBF585B9F0F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645-6AE0-452F-9CC7-F88F0D340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7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69-E9CC-4FED-BED2-CBF585B9F0F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645-6AE0-452F-9CC7-F88F0D340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6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73989" y="556816"/>
            <a:ext cx="3638014" cy="886305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9947" y="556816"/>
            <a:ext cx="10703143" cy="88630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69-E9CC-4FED-BED2-CBF585B9F0F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645-6AE0-452F-9CC7-F88F0D340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8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69-E9CC-4FED-BED2-CBF585B9F0F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645-6AE0-452F-9CC7-F88F0D340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1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159" y="2607351"/>
            <a:ext cx="14552057" cy="4350424"/>
          </a:xfrm>
        </p:spPr>
        <p:txBody>
          <a:bodyPr anchor="b"/>
          <a:lstStyle>
            <a:lvl1pPr>
              <a:defRPr sz="830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159" y="6998932"/>
            <a:ext cx="14552057" cy="2287785"/>
          </a:xfrm>
        </p:spPr>
        <p:txBody>
          <a:bodyPr/>
          <a:lstStyle>
            <a:lvl1pPr marL="0" indent="0">
              <a:buNone/>
              <a:defRPr sz="3321">
                <a:solidFill>
                  <a:schemeClr val="tx1">
                    <a:tint val="75000"/>
                  </a:schemeClr>
                </a:solidFill>
              </a:defRPr>
            </a:lvl1pPr>
            <a:lvl2pPr marL="632719" indent="0">
              <a:buNone/>
              <a:defRPr sz="2768">
                <a:solidFill>
                  <a:schemeClr val="tx1">
                    <a:tint val="75000"/>
                  </a:schemeClr>
                </a:solidFill>
              </a:defRPr>
            </a:lvl2pPr>
            <a:lvl3pPr marL="1265438" indent="0">
              <a:buNone/>
              <a:defRPr sz="2491">
                <a:solidFill>
                  <a:schemeClr val="tx1">
                    <a:tint val="75000"/>
                  </a:schemeClr>
                </a:solidFill>
              </a:defRPr>
            </a:lvl3pPr>
            <a:lvl4pPr marL="1898157" indent="0">
              <a:buNone/>
              <a:defRPr sz="2214">
                <a:solidFill>
                  <a:schemeClr val="tx1">
                    <a:tint val="75000"/>
                  </a:schemeClr>
                </a:solidFill>
              </a:defRPr>
            </a:lvl4pPr>
            <a:lvl5pPr marL="2530876" indent="0">
              <a:buNone/>
              <a:defRPr sz="2214">
                <a:solidFill>
                  <a:schemeClr val="tx1">
                    <a:tint val="75000"/>
                  </a:schemeClr>
                </a:solidFill>
              </a:defRPr>
            </a:lvl5pPr>
            <a:lvl6pPr marL="3163595" indent="0">
              <a:buNone/>
              <a:defRPr sz="2214">
                <a:solidFill>
                  <a:schemeClr val="tx1">
                    <a:tint val="75000"/>
                  </a:schemeClr>
                </a:solidFill>
              </a:defRPr>
            </a:lvl6pPr>
            <a:lvl7pPr marL="3796314" indent="0">
              <a:buNone/>
              <a:defRPr sz="2214">
                <a:solidFill>
                  <a:schemeClr val="tx1">
                    <a:tint val="75000"/>
                  </a:schemeClr>
                </a:solidFill>
              </a:defRPr>
            </a:lvl7pPr>
            <a:lvl8pPr marL="4429034" indent="0">
              <a:buNone/>
              <a:defRPr sz="2214">
                <a:solidFill>
                  <a:schemeClr val="tx1">
                    <a:tint val="75000"/>
                  </a:schemeClr>
                </a:solidFill>
              </a:defRPr>
            </a:lvl8pPr>
            <a:lvl9pPr marL="5061753" indent="0">
              <a:buNone/>
              <a:defRPr sz="22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69-E9CC-4FED-BED2-CBF585B9F0F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645-6AE0-452F-9CC7-F88F0D340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0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9946" y="2784078"/>
            <a:ext cx="7170579" cy="66357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41425" y="2784078"/>
            <a:ext cx="7170579" cy="66357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69-E9CC-4FED-BED2-CBF585B9F0F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645-6AE0-452F-9CC7-F88F0D340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3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144" y="556816"/>
            <a:ext cx="14552057" cy="20214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145" y="2563773"/>
            <a:ext cx="7137625" cy="1256466"/>
          </a:xfrm>
        </p:spPr>
        <p:txBody>
          <a:bodyPr anchor="b"/>
          <a:lstStyle>
            <a:lvl1pPr marL="0" indent="0">
              <a:buNone/>
              <a:defRPr sz="3321" b="1"/>
            </a:lvl1pPr>
            <a:lvl2pPr marL="632719" indent="0">
              <a:buNone/>
              <a:defRPr sz="2768" b="1"/>
            </a:lvl2pPr>
            <a:lvl3pPr marL="1265438" indent="0">
              <a:buNone/>
              <a:defRPr sz="2491" b="1"/>
            </a:lvl3pPr>
            <a:lvl4pPr marL="1898157" indent="0">
              <a:buNone/>
              <a:defRPr sz="2214" b="1"/>
            </a:lvl4pPr>
            <a:lvl5pPr marL="2530876" indent="0">
              <a:buNone/>
              <a:defRPr sz="2214" b="1"/>
            </a:lvl5pPr>
            <a:lvl6pPr marL="3163595" indent="0">
              <a:buNone/>
              <a:defRPr sz="2214" b="1"/>
            </a:lvl6pPr>
            <a:lvl7pPr marL="3796314" indent="0">
              <a:buNone/>
              <a:defRPr sz="2214" b="1"/>
            </a:lvl7pPr>
            <a:lvl8pPr marL="4429034" indent="0">
              <a:buNone/>
              <a:defRPr sz="2214" b="1"/>
            </a:lvl8pPr>
            <a:lvl9pPr marL="5061753" indent="0">
              <a:buNone/>
              <a:defRPr sz="221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145" y="3820239"/>
            <a:ext cx="7137625" cy="56189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41425" y="2563773"/>
            <a:ext cx="7172776" cy="1256466"/>
          </a:xfrm>
        </p:spPr>
        <p:txBody>
          <a:bodyPr anchor="b"/>
          <a:lstStyle>
            <a:lvl1pPr marL="0" indent="0">
              <a:buNone/>
              <a:defRPr sz="3321" b="1"/>
            </a:lvl1pPr>
            <a:lvl2pPr marL="632719" indent="0">
              <a:buNone/>
              <a:defRPr sz="2768" b="1"/>
            </a:lvl2pPr>
            <a:lvl3pPr marL="1265438" indent="0">
              <a:buNone/>
              <a:defRPr sz="2491" b="1"/>
            </a:lvl3pPr>
            <a:lvl4pPr marL="1898157" indent="0">
              <a:buNone/>
              <a:defRPr sz="2214" b="1"/>
            </a:lvl4pPr>
            <a:lvl5pPr marL="2530876" indent="0">
              <a:buNone/>
              <a:defRPr sz="2214" b="1"/>
            </a:lvl5pPr>
            <a:lvl6pPr marL="3163595" indent="0">
              <a:buNone/>
              <a:defRPr sz="2214" b="1"/>
            </a:lvl6pPr>
            <a:lvl7pPr marL="3796314" indent="0">
              <a:buNone/>
              <a:defRPr sz="2214" b="1"/>
            </a:lvl7pPr>
            <a:lvl8pPr marL="4429034" indent="0">
              <a:buNone/>
              <a:defRPr sz="2214" b="1"/>
            </a:lvl8pPr>
            <a:lvl9pPr marL="5061753" indent="0">
              <a:buNone/>
              <a:defRPr sz="221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41425" y="3820239"/>
            <a:ext cx="7172776" cy="56189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69-E9CC-4FED-BED2-CBF585B9F0F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645-6AE0-452F-9CC7-F88F0D340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6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69-E9CC-4FED-BED2-CBF585B9F0F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645-6AE0-452F-9CC7-F88F0D340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5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69-E9CC-4FED-BED2-CBF585B9F0F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645-6AE0-452F-9CC7-F88F0D340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8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145" y="697230"/>
            <a:ext cx="5441643" cy="2440305"/>
          </a:xfrm>
        </p:spPr>
        <p:txBody>
          <a:bodyPr anchor="b"/>
          <a:lstStyle>
            <a:lvl1pPr>
              <a:defRPr sz="44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2776" y="1505824"/>
            <a:ext cx="8541425" cy="7432278"/>
          </a:xfrm>
        </p:spPr>
        <p:txBody>
          <a:bodyPr/>
          <a:lstStyle>
            <a:lvl1pPr>
              <a:defRPr sz="4428"/>
            </a:lvl1pPr>
            <a:lvl2pPr>
              <a:defRPr sz="3875"/>
            </a:lvl2pPr>
            <a:lvl3pPr>
              <a:defRPr sz="3321"/>
            </a:lvl3pPr>
            <a:lvl4pPr>
              <a:defRPr sz="2768"/>
            </a:lvl4pPr>
            <a:lvl5pPr>
              <a:defRPr sz="2768"/>
            </a:lvl5pPr>
            <a:lvl6pPr>
              <a:defRPr sz="2768"/>
            </a:lvl6pPr>
            <a:lvl7pPr>
              <a:defRPr sz="2768"/>
            </a:lvl7pPr>
            <a:lvl8pPr>
              <a:defRPr sz="2768"/>
            </a:lvl8pPr>
            <a:lvl9pPr>
              <a:defRPr sz="276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145" y="3137535"/>
            <a:ext cx="5441643" cy="5812672"/>
          </a:xfrm>
        </p:spPr>
        <p:txBody>
          <a:bodyPr/>
          <a:lstStyle>
            <a:lvl1pPr marL="0" indent="0">
              <a:buNone/>
              <a:defRPr sz="2214"/>
            </a:lvl1pPr>
            <a:lvl2pPr marL="632719" indent="0">
              <a:buNone/>
              <a:defRPr sz="1937"/>
            </a:lvl2pPr>
            <a:lvl3pPr marL="1265438" indent="0">
              <a:buNone/>
              <a:defRPr sz="1661"/>
            </a:lvl3pPr>
            <a:lvl4pPr marL="1898157" indent="0">
              <a:buNone/>
              <a:defRPr sz="1384"/>
            </a:lvl4pPr>
            <a:lvl5pPr marL="2530876" indent="0">
              <a:buNone/>
              <a:defRPr sz="1384"/>
            </a:lvl5pPr>
            <a:lvl6pPr marL="3163595" indent="0">
              <a:buNone/>
              <a:defRPr sz="1384"/>
            </a:lvl6pPr>
            <a:lvl7pPr marL="3796314" indent="0">
              <a:buNone/>
              <a:defRPr sz="1384"/>
            </a:lvl7pPr>
            <a:lvl8pPr marL="4429034" indent="0">
              <a:buNone/>
              <a:defRPr sz="1384"/>
            </a:lvl8pPr>
            <a:lvl9pPr marL="5061753" indent="0">
              <a:buNone/>
              <a:defRPr sz="13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69-E9CC-4FED-BED2-CBF585B9F0F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645-6AE0-452F-9CC7-F88F0D340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8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145" y="697230"/>
            <a:ext cx="5441643" cy="2440305"/>
          </a:xfrm>
        </p:spPr>
        <p:txBody>
          <a:bodyPr anchor="b"/>
          <a:lstStyle>
            <a:lvl1pPr>
              <a:defRPr sz="44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72776" y="1505824"/>
            <a:ext cx="8541425" cy="7432278"/>
          </a:xfrm>
        </p:spPr>
        <p:txBody>
          <a:bodyPr anchor="t"/>
          <a:lstStyle>
            <a:lvl1pPr marL="0" indent="0">
              <a:buNone/>
              <a:defRPr sz="4428"/>
            </a:lvl1pPr>
            <a:lvl2pPr marL="632719" indent="0">
              <a:buNone/>
              <a:defRPr sz="3875"/>
            </a:lvl2pPr>
            <a:lvl3pPr marL="1265438" indent="0">
              <a:buNone/>
              <a:defRPr sz="3321"/>
            </a:lvl3pPr>
            <a:lvl4pPr marL="1898157" indent="0">
              <a:buNone/>
              <a:defRPr sz="2768"/>
            </a:lvl4pPr>
            <a:lvl5pPr marL="2530876" indent="0">
              <a:buNone/>
              <a:defRPr sz="2768"/>
            </a:lvl5pPr>
            <a:lvl6pPr marL="3163595" indent="0">
              <a:buNone/>
              <a:defRPr sz="2768"/>
            </a:lvl6pPr>
            <a:lvl7pPr marL="3796314" indent="0">
              <a:buNone/>
              <a:defRPr sz="2768"/>
            </a:lvl7pPr>
            <a:lvl8pPr marL="4429034" indent="0">
              <a:buNone/>
              <a:defRPr sz="2768"/>
            </a:lvl8pPr>
            <a:lvl9pPr marL="5061753" indent="0">
              <a:buNone/>
              <a:defRPr sz="276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145" y="3137535"/>
            <a:ext cx="5441643" cy="5812672"/>
          </a:xfrm>
        </p:spPr>
        <p:txBody>
          <a:bodyPr/>
          <a:lstStyle>
            <a:lvl1pPr marL="0" indent="0">
              <a:buNone/>
              <a:defRPr sz="2214"/>
            </a:lvl1pPr>
            <a:lvl2pPr marL="632719" indent="0">
              <a:buNone/>
              <a:defRPr sz="1937"/>
            </a:lvl2pPr>
            <a:lvl3pPr marL="1265438" indent="0">
              <a:buNone/>
              <a:defRPr sz="1661"/>
            </a:lvl3pPr>
            <a:lvl4pPr marL="1898157" indent="0">
              <a:buNone/>
              <a:defRPr sz="1384"/>
            </a:lvl4pPr>
            <a:lvl5pPr marL="2530876" indent="0">
              <a:buNone/>
              <a:defRPr sz="1384"/>
            </a:lvl5pPr>
            <a:lvl6pPr marL="3163595" indent="0">
              <a:buNone/>
              <a:defRPr sz="1384"/>
            </a:lvl6pPr>
            <a:lvl7pPr marL="3796314" indent="0">
              <a:buNone/>
              <a:defRPr sz="1384"/>
            </a:lvl7pPr>
            <a:lvl8pPr marL="4429034" indent="0">
              <a:buNone/>
              <a:defRPr sz="1384"/>
            </a:lvl8pPr>
            <a:lvl9pPr marL="5061753" indent="0">
              <a:buNone/>
              <a:defRPr sz="13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69-E9CC-4FED-BED2-CBF585B9F0F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645-6AE0-452F-9CC7-F88F0D340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94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9947" y="556816"/>
            <a:ext cx="14552057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9947" y="2784078"/>
            <a:ext cx="14552057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9946" y="9693434"/>
            <a:ext cx="3796189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D669-E9CC-4FED-BED2-CBF585B9F0F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8834" y="9693434"/>
            <a:ext cx="5694283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15815" y="9693434"/>
            <a:ext cx="3796189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B645-6AE0-452F-9CC7-F88F0D340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5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5438" rtl="0" eaLnBrk="1" latinLnBrk="0" hangingPunct="1">
        <a:lnSpc>
          <a:spcPct val="90000"/>
        </a:lnSpc>
        <a:spcBef>
          <a:spcPct val="0"/>
        </a:spcBef>
        <a:buNone/>
        <a:defRPr sz="60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360" indent="-316360" algn="l" defTabSz="1265438" rtl="0" eaLnBrk="1" latinLnBrk="0" hangingPunct="1">
        <a:lnSpc>
          <a:spcPct val="90000"/>
        </a:lnSpc>
        <a:spcBef>
          <a:spcPts val="1384"/>
        </a:spcBef>
        <a:buFont typeface="Arial" panose="020B0604020202020204" pitchFamily="34" charset="0"/>
        <a:buChar char="•"/>
        <a:defRPr sz="3875" kern="1200">
          <a:solidFill>
            <a:schemeClr val="tx1"/>
          </a:solidFill>
          <a:latin typeface="+mn-lt"/>
          <a:ea typeface="+mn-ea"/>
          <a:cs typeface="+mn-cs"/>
        </a:defRPr>
      </a:lvl1pPr>
      <a:lvl2pPr marL="949079" indent="-316360" algn="l" defTabSz="1265438" rtl="0" eaLnBrk="1" latinLnBrk="0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3321" kern="1200">
          <a:solidFill>
            <a:schemeClr val="tx1"/>
          </a:solidFill>
          <a:latin typeface="+mn-lt"/>
          <a:ea typeface="+mn-ea"/>
          <a:cs typeface="+mn-cs"/>
        </a:defRPr>
      </a:lvl2pPr>
      <a:lvl3pPr marL="1581798" indent="-316360" algn="l" defTabSz="1265438" rtl="0" eaLnBrk="1" latinLnBrk="0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2768" kern="1200">
          <a:solidFill>
            <a:schemeClr val="tx1"/>
          </a:solidFill>
          <a:latin typeface="+mn-lt"/>
          <a:ea typeface="+mn-ea"/>
          <a:cs typeface="+mn-cs"/>
        </a:defRPr>
      </a:lvl3pPr>
      <a:lvl4pPr marL="2214517" indent="-316360" algn="l" defTabSz="1265438" rtl="0" eaLnBrk="1" latinLnBrk="0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4pPr>
      <a:lvl5pPr marL="2847236" indent="-316360" algn="l" defTabSz="1265438" rtl="0" eaLnBrk="1" latinLnBrk="0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5pPr>
      <a:lvl6pPr marL="3479955" indent="-316360" algn="l" defTabSz="1265438" rtl="0" eaLnBrk="1" latinLnBrk="0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6pPr>
      <a:lvl7pPr marL="4112674" indent="-316360" algn="l" defTabSz="1265438" rtl="0" eaLnBrk="1" latinLnBrk="0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7pPr>
      <a:lvl8pPr marL="4745393" indent="-316360" algn="l" defTabSz="1265438" rtl="0" eaLnBrk="1" latinLnBrk="0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8pPr>
      <a:lvl9pPr marL="5378112" indent="-316360" algn="l" defTabSz="1265438" rtl="0" eaLnBrk="1" latinLnBrk="0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5438" rtl="0" eaLnBrk="1" latinLnBrk="0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1pPr>
      <a:lvl2pPr marL="632719" algn="l" defTabSz="1265438" rtl="0" eaLnBrk="1" latinLnBrk="0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2pPr>
      <a:lvl3pPr marL="1265438" algn="l" defTabSz="1265438" rtl="0" eaLnBrk="1" latinLnBrk="0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3pPr>
      <a:lvl4pPr marL="1898157" algn="l" defTabSz="1265438" rtl="0" eaLnBrk="1" latinLnBrk="0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4pPr>
      <a:lvl5pPr marL="2530876" algn="l" defTabSz="1265438" rtl="0" eaLnBrk="1" latinLnBrk="0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5pPr>
      <a:lvl6pPr marL="3163595" algn="l" defTabSz="1265438" rtl="0" eaLnBrk="1" latinLnBrk="0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6pPr>
      <a:lvl7pPr marL="3796314" algn="l" defTabSz="1265438" rtl="0" eaLnBrk="1" latinLnBrk="0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7pPr>
      <a:lvl8pPr marL="4429034" algn="l" defTabSz="1265438" rtl="0" eaLnBrk="1" latinLnBrk="0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8pPr>
      <a:lvl9pPr marL="5061753" algn="l" defTabSz="1265438" rtl="0" eaLnBrk="1" latinLnBrk="0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6970710" y="3437106"/>
            <a:ext cx="544286" cy="26125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sp>
        <p:nvSpPr>
          <p:cNvPr id="5" name="文本框 4"/>
          <p:cNvSpPr txBox="1"/>
          <p:nvPr/>
        </p:nvSpPr>
        <p:spPr>
          <a:xfrm>
            <a:off x="6836156" y="315213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化简表示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31778" y="1573085"/>
            <a:ext cx="987771" cy="505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84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</a:t>
            </a:r>
            <a:endParaRPr lang="zh-CN" altLang="en-US" sz="2684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大括号 6"/>
          <p:cNvSpPr/>
          <p:nvPr/>
        </p:nvSpPr>
        <p:spPr>
          <a:xfrm rot="5400000">
            <a:off x="6759304" y="-2439785"/>
            <a:ext cx="175162" cy="9397095"/>
          </a:xfrm>
          <a:prstGeom prst="lef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sp>
        <p:nvSpPr>
          <p:cNvPr id="8" name="右箭头 7"/>
          <p:cNvSpPr/>
          <p:nvPr/>
        </p:nvSpPr>
        <p:spPr>
          <a:xfrm rot="5400000">
            <a:off x="8196668" y="5269371"/>
            <a:ext cx="1128846" cy="26125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sp>
        <p:nvSpPr>
          <p:cNvPr id="9" name="文本框 8"/>
          <p:cNvSpPr txBox="1"/>
          <p:nvPr/>
        </p:nvSpPr>
        <p:spPr>
          <a:xfrm>
            <a:off x="7653095" y="515193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处理时间序列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907260" y="6060537"/>
            <a:ext cx="7816365" cy="3225151"/>
            <a:chOff x="491863" y="3613303"/>
            <a:chExt cx="7816366" cy="322515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514" y="3813177"/>
              <a:ext cx="5381625" cy="273367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91863" y="4978871"/>
              <a:ext cx="970137" cy="505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84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</a:t>
              </a:r>
              <a:endParaRPr lang="zh-CN" altLang="en-US" sz="2684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1681429" y="3972677"/>
              <a:ext cx="282489" cy="2519745"/>
            </a:xfrm>
            <a:prstGeom prst="leftBrace">
              <a:avLst>
                <a:gd name="adj1" fmla="val 0"/>
                <a:gd name="adj2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684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52162" y="6549875"/>
              <a:ext cx="3699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输出样本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200" dirty="0"/>
                <a:t>n</a:t>
              </a:r>
              <a:r>
                <a:rPr lang="zh-CN" altLang="en-US" sz="1200" dirty="0"/>
                <a:t>*</a:t>
              </a:r>
              <a:r>
                <a:rPr lang="en-US" altLang="zh-CN" sz="1200" dirty="0"/>
                <a:t>7</a:t>
              </a:r>
              <a:r>
                <a:rPr lang="zh-CN" altLang="en-US" sz="1200" dirty="0"/>
                <a:t>维向量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)t1=(x11,x12,y13,…x1n)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86897" y="6561455"/>
              <a:ext cx="18213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t7=(x71,x72,x73,…x7n)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02187" y="3613303"/>
              <a:ext cx="3849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输出样本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200" dirty="0"/>
                <a:t>m</a:t>
              </a:r>
              <a:r>
                <a:rPr lang="zh-CN" altLang="en-US" sz="1200" dirty="0"/>
                <a:t>*</a:t>
              </a:r>
              <a:r>
                <a:rPr lang="en-US" altLang="zh-CN" sz="1200" dirty="0"/>
                <a:t>7</a:t>
              </a:r>
              <a:r>
                <a:rPr lang="zh-CN" altLang="en-US" sz="1200" dirty="0"/>
                <a:t>维向量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)t1=(y11,y12,y13,…y1m)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36922" y="3624883"/>
              <a:ext cx="18838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t7=(y71,y72,y73,…y7m)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596085" y="6038766"/>
            <a:ext cx="7127542" cy="28857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sp>
        <p:nvSpPr>
          <p:cNvPr id="19" name="矩形 18"/>
          <p:cNvSpPr/>
          <p:nvPr/>
        </p:nvSpPr>
        <p:spPr>
          <a:xfrm>
            <a:off x="3755475" y="8985908"/>
            <a:ext cx="7127542" cy="28857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862" y="5589645"/>
            <a:ext cx="2803193" cy="3634019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887432" y="7518889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每层网络内的每个神经元扩展为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7725226" y="2283218"/>
            <a:ext cx="4103232" cy="2476500"/>
            <a:chOff x="5672139" y="506177"/>
            <a:chExt cx="4103232" cy="2476500"/>
          </a:xfrm>
        </p:grpSpPr>
        <p:grpSp>
          <p:nvGrpSpPr>
            <p:cNvPr id="23" name="组合 22"/>
            <p:cNvGrpSpPr/>
            <p:nvPr/>
          </p:nvGrpSpPr>
          <p:grpSpPr>
            <a:xfrm>
              <a:off x="5672139" y="506177"/>
              <a:ext cx="1487943" cy="2476500"/>
              <a:chOff x="5576887" y="217713"/>
              <a:chExt cx="1487943" cy="2476500"/>
            </a:xfrm>
          </p:grpSpPr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6887" y="217713"/>
                <a:ext cx="1343025" cy="2476500"/>
              </a:xfrm>
              <a:prstGeom prst="rect">
                <a:avLst/>
              </a:prstGeom>
            </p:spPr>
          </p:pic>
          <p:sp>
            <p:nvSpPr>
              <p:cNvPr id="29" name="矩形 28"/>
              <p:cNvSpPr/>
              <p:nvPr/>
            </p:nvSpPr>
            <p:spPr>
              <a:xfrm>
                <a:off x="6800171" y="1309200"/>
                <a:ext cx="264659" cy="2692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6984208" y="2563750"/>
              <a:ext cx="2768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输入样本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(n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维向量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 =  (x1,x2,x3,…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xn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95423" y="615553"/>
              <a:ext cx="287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输出样本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(m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维向量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= (y1,y2,y3,…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ym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764794" y="1957738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层神经元</a:t>
              </a:r>
            </a:p>
          </p:txBody>
        </p:sp>
        <p:cxnSp>
          <p:nvCxnSpPr>
            <p:cNvPr id="27" name="直接箭头连接符 26"/>
            <p:cNvCxnSpPr>
              <a:stCxn id="26" idx="0"/>
              <a:endCxn id="29" idx="1"/>
            </p:cNvCxnSpPr>
            <p:nvPr/>
          </p:nvCxnSpPr>
          <p:spPr>
            <a:xfrm flipH="1" flipV="1">
              <a:off x="6895423" y="1732278"/>
              <a:ext cx="314365" cy="22546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148339" y="2421331"/>
            <a:ext cx="4667250" cy="2200275"/>
            <a:chOff x="95252" y="644290"/>
            <a:chExt cx="4667250" cy="220027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52" y="644290"/>
              <a:ext cx="4667250" cy="2200275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48841" y="1459530"/>
              <a:ext cx="3236615" cy="498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68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811615" y="2024922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个神经元</a:t>
              </a: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4643" y="718662"/>
              <a:ext cx="2276475" cy="2066925"/>
            </a:xfrm>
            <a:prstGeom prst="rect">
              <a:avLst/>
            </a:prstGeom>
          </p:spPr>
        </p:pic>
        <p:cxnSp>
          <p:nvCxnSpPr>
            <p:cNvPr id="35" name="直接箭头连接符 34"/>
            <p:cNvCxnSpPr>
              <a:stCxn id="33" idx="0"/>
            </p:cNvCxnSpPr>
            <p:nvPr/>
          </p:nvCxnSpPr>
          <p:spPr>
            <a:xfrm flipH="1" flipV="1">
              <a:off x="2441161" y="1732278"/>
              <a:ext cx="815448" cy="29264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13562525" y="4904309"/>
            <a:ext cx="1093569" cy="505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84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684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左大括号 36"/>
          <p:cNvSpPr/>
          <p:nvPr/>
        </p:nvSpPr>
        <p:spPr>
          <a:xfrm rot="5400000">
            <a:off x="14011025" y="4670363"/>
            <a:ext cx="191196" cy="1906379"/>
          </a:xfrm>
          <a:prstGeom prst="lef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sp>
        <p:nvSpPr>
          <p:cNvPr id="38" name="右箭头 37"/>
          <p:cNvSpPr/>
          <p:nvPr/>
        </p:nvSpPr>
        <p:spPr>
          <a:xfrm>
            <a:off x="9377650" y="7299714"/>
            <a:ext cx="3348212" cy="26125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sp>
        <p:nvSpPr>
          <p:cNvPr id="39" name="矩形 38"/>
          <p:cNvSpPr/>
          <p:nvPr/>
        </p:nvSpPr>
        <p:spPr>
          <a:xfrm>
            <a:off x="0" y="241539"/>
            <a:ext cx="12853358" cy="6556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79560" y="310551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ANN-&gt;RNN-&gt;LSTM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90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39"/>
            <a:ext cx="12853358" cy="6556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9560" y="310551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的梯度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232918" y="223767"/>
            <a:ext cx="1749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C=1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809" y="1171569"/>
            <a:ext cx="9554255" cy="5909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椭圆 31"/>
          <p:cNvSpPr/>
          <p:nvPr/>
        </p:nvSpPr>
        <p:spPr>
          <a:xfrm>
            <a:off x="3320209" y="1088487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320209" y="6958229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2880812" y="6958228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2922370" y="1065867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263606" y="8076560"/>
            <a:ext cx="808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的梯度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Loss/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Loss/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260729" y="8539514"/>
            <a:ext cx="76604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(act)+sct-1*b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t)/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=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(act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))/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=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dtanh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(act)</a:t>
            </a:r>
          </a:p>
        </p:txBody>
      </p:sp>
      <p:sp>
        <p:nvSpPr>
          <p:cNvPr id="21" name="下箭头 20"/>
          <p:cNvSpPr/>
          <p:nvPr/>
        </p:nvSpPr>
        <p:spPr>
          <a:xfrm rot="10800000">
            <a:off x="9181970" y="6751830"/>
            <a:ext cx="338008" cy="134393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504" y="5959478"/>
            <a:ext cx="1562100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椭圆 19"/>
          <p:cNvSpPr/>
          <p:nvPr/>
        </p:nvSpPr>
        <p:spPr>
          <a:xfrm>
            <a:off x="7656730" y="5159014"/>
            <a:ext cx="524437" cy="360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8142267" y="5463701"/>
            <a:ext cx="635686" cy="5077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68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39"/>
            <a:ext cx="12853358" cy="6556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9560" y="310551"/>
            <a:ext cx="11080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某层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内的某个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内的某个门的输出状态类 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SimpleNeuroVo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9560" y="966159"/>
            <a:ext cx="420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代码位置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&gt;SimpleNeuroVo.java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32843" y="7452856"/>
            <a:ext cx="165100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32843" y="3583429"/>
            <a:ext cx="165100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8" idx="0"/>
            <a:endCxn id="9" idx="4"/>
          </p:cNvCxnSpPr>
          <p:nvPr/>
        </p:nvCxnSpPr>
        <p:spPr>
          <a:xfrm flipV="1">
            <a:off x="4158343" y="4459729"/>
            <a:ext cx="0" cy="2993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440793" y="5465260"/>
            <a:ext cx="1435100" cy="1054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69743" y="4021579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f(</a:t>
            </a:r>
            <a:r>
              <a:rPr lang="en-US" altLang="zh-CN" sz="3200" dirty="0" err="1" smtClean="0"/>
              <a:t>zZ</a:t>
            </a:r>
            <a:r>
              <a:rPr lang="en-US" altLang="zh-CN" sz="3200" dirty="0" smtClean="0"/>
              <a:t>)=</a:t>
            </a:r>
            <a:r>
              <a:rPr lang="en-US" altLang="zh-CN" sz="3200" dirty="0" err="1" smtClean="0"/>
              <a:t>aA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165829" y="6519360"/>
            <a:ext cx="3767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deltaZz</a:t>
            </a:r>
            <a:r>
              <a:rPr lang="en-US" altLang="zh-CN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局部梯度</a:t>
            </a:r>
            <a:r>
              <a:rPr lang="en-US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)=</a:t>
            </a:r>
            <a:r>
              <a:rPr lang="el-GR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δ</a:t>
            </a:r>
            <a:r>
              <a:rPr lang="en-US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Loss/</a:t>
            </a:r>
            <a:r>
              <a:rPr lang="el-GR" altLang="zh-CN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δ</a:t>
            </a:r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zZ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5" idx="1"/>
          </p:cNvCxnSpPr>
          <p:nvPr/>
        </p:nvCxnSpPr>
        <p:spPr>
          <a:xfrm flipH="1">
            <a:off x="4158343" y="6704026"/>
            <a:ext cx="1007486" cy="24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9560" y="1406834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主要用途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存储每个时间状态的结果和局部梯度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9560" y="1909599"/>
            <a:ext cx="6165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向前传播参加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lstm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&gt;BPTT.java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中的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fTTiRNNNeuroVo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26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39"/>
            <a:ext cx="13957540" cy="6556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9560" y="310551"/>
            <a:ext cx="1291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某层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内的某个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内的某个门的父类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RNNNeuroVo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用于输入输出忘记门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9560" y="966159"/>
            <a:ext cx="5937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代码位置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&gt;RNNNeuroVo.java</a:t>
            </a: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代码作业：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内的输入输出和忘记门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一般情况下取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blockNN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即每个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4118" y="8884965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previousNNN</a:t>
            </a:r>
            <a:r>
              <a:rPr lang="zh-CN" altLang="en-US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假设</a:t>
            </a:r>
            <a:r>
              <a:rPr lang="en-US" altLang="zh-CN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=3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67653" y="9265886"/>
            <a:ext cx="4043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deltaWWs</a:t>
            </a:r>
            <a:r>
              <a:rPr lang="en-US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wws</a:t>
            </a:r>
            <a:r>
              <a:rPr lang="zh-CN" altLang="en-US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的梯度</a:t>
            </a:r>
            <a:r>
              <a:rPr lang="en-US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)=</a:t>
            </a:r>
            <a:r>
              <a:rPr lang="el-GR" altLang="zh-CN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δ</a:t>
            </a:r>
            <a:r>
              <a:rPr lang="en-US" altLang="zh-CN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Loss/</a:t>
            </a:r>
            <a:r>
              <a:rPr lang="el-GR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δ</a:t>
            </a:r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wWs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270583" y="6021552"/>
            <a:ext cx="3441705" cy="2806700"/>
            <a:chOff x="2213683" y="3708400"/>
            <a:chExt cx="3441705" cy="2806700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3031412" y="3708400"/>
              <a:ext cx="930988" cy="2006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3516390" y="3759200"/>
              <a:ext cx="585710" cy="195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4216400" y="3708400"/>
              <a:ext cx="215900" cy="2019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725139" y="4367768"/>
              <a:ext cx="894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wWs</a:t>
              </a:r>
              <a:r>
                <a:rPr lang="en-US" altLang="zh-CN" dirty="0" smtClean="0"/>
                <a:t>[0]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 flipV="1">
              <a:off x="4371732" y="3771900"/>
              <a:ext cx="670168" cy="190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3321796" y="4926568"/>
              <a:ext cx="894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wWs</a:t>
              </a:r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839694" y="4557236"/>
              <a:ext cx="894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wWs</a:t>
              </a:r>
              <a:r>
                <a:rPr lang="en-US" altLang="zh-CN" dirty="0" smtClean="0"/>
                <a:t>[2]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523540" y="4957802"/>
              <a:ext cx="1131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wWs</a:t>
              </a:r>
              <a:r>
                <a:rPr lang="en-US" altLang="zh-CN" dirty="0" smtClean="0"/>
                <a:t>[3]=b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213683" y="5802868"/>
              <a:ext cx="27590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前一层网络内各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block</a:t>
              </a:r>
              <a:r>
                <a:rPr lang="zh-CN" altLang="en-US" dirty="0" smtClean="0"/>
                <a:t>的输出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所有</a:t>
              </a:r>
              <a:r>
                <a:rPr lang="en-US" altLang="zh-CN" dirty="0" smtClean="0"/>
                <a:t>cell</a:t>
              </a:r>
              <a:r>
                <a:rPr lang="zh-CN" altLang="en-US" dirty="0" smtClean="0"/>
                <a:t>输出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2547339" y="5727700"/>
              <a:ext cx="2090501" cy="787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833349" y="57647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=1</a:t>
              </a:r>
              <a:endParaRPr lang="zh-CN" altLang="en-US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4745737" y="9512630"/>
            <a:ext cx="429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deltaLWWs</a:t>
            </a:r>
            <a:r>
              <a:rPr lang="en-US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lwws</a:t>
            </a:r>
            <a:r>
              <a:rPr lang="zh-CN" altLang="en-US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的梯度</a:t>
            </a:r>
            <a:r>
              <a:rPr lang="en-US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)=</a:t>
            </a:r>
            <a:r>
              <a:rPr lang="el-GR" altLang="zh-CN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δ</a:t>
            </a:r>
            <a:r>
              <a:rPr lang="en-US" altLang="zh-CN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Loss/</a:t>
            </a:r>
            <a:r>
              <a:rPr lang="el-GR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δ</a:t>
            </a:r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lwWs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3769086" y="6021552"/>
            <a:ext cx="4187102" cy="2806700"/>
            <a:chOff x="1521186" y="3708400"/>
            <a:chExt cx="4187102" cy="2806700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3031412" y="3708400"/>
              <a:ext cx="930988" cy="2006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897886" y="3708400"/>
              <a:ext cx="318514" cy="2006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2725139" y="4367768"/>
              <a:ext cx="947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lwWs</a:t>
              </a:r>
              <a:r>
                <a:rPr lang="en-US" altLang="zh-CN" dirty="0" smtClean="0"/>
                <a:t>[0]</a:t>
              </a:r>
              <a:endParaRPr lang="zh-CN" altLang="en-US" dirty="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 flipV="1">
              <a:off x="4371732" y="3771900"/>
              <a:ext cx="670168" cy="190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3623794" y="4747736"/>
              <a:ext cx="947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lwWs</a:t>
              </a:r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523540" y="4957802"/>
              <a:ext cx="1184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lwWs</a:t>
              </a:r>
              <a:r>
                <a:rPr lang="en-US" altLang="zh-CN" dirty="0" smtClean="0"/>
                <a:t>[2]=b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21186" y="5802868"/>
              <a:ext cx="41440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本层网络内所有的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block</a:t>
              </a:r>
              <a:r>
                <a:rPr lang="zh-CN" altLang="en-US" dirty="0" smtClean="0"/>
                <a:t>的前一个状态的输出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所有</a:t>
              </a:r>
              <a:r>
                <a:rPr lang="en-US" altLang="zh-CN" dirty="0" smtClean="0"/>
                <a:t>cell</a:t>
              </a:r>
              <a:r>
                <a:rPr lang="zh-CN" altLang="en-US" dirty="0" smtClean="0"/>
                <a:t>输出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47339" y="5727700"/>
              <a:ext cx="2090501" cy="787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833349" y="57647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=1</a:t>
              </a:r>
              <a:endParaRPr lang="zh-CN" altLang="en-US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4743748" y="8862403"/>
            <a:ext cx="5323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LayerNN</a:t>
            </a:r>
            <a:r>
              <a:rPr lang="zh-CN" altLang="en-US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假设</a:t>
            </a:r>
            <a:r>
              <a:rPr lang="en-US" altLang="zh-CN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2</a:t>
            </a:r>
          </a:p>
          <a:p>
            <a:r>
              <a:rPr lang="en-US" altLang="zh-CN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</a:t>
            </a:r>
            <a:r>
              <a:rPr lang="zh-CN" altLang="en-US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个数*每个</a:t>
            </a:r>
            <a:r>
              <a:rPr lang="en-US" altLang="zh-CN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</a:t>
            </a:r>
            <a:r>
              <a:rPr lang="zh-CN" altLang="en-US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内的</a:t>
            </a:r>
            <a:r>
              <a:rPr lang="en-US" altLang="zh-CN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cell</a:t>
            </a:r>
            <a:r>
              <a:rPr lang="zh-CN" altLang="en-US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个数</a:t>
            </a:r>
            <a:r>
              <a:rPr lang="en-US" altLang="zh-CN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blockNN</a:t>
            </a:r>
            <a:r>
              <a:rPr lang="en-US" altLang="zh-CN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6A3E3E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042371" y="9199985"/>
            <a:ext cx="429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deltaRWWs</a:t>
            </a:r>
            <a:r>
              <a:rPr lang="en-US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r</a:t>
            </a:r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wws</a:t>
            </a:r>
            <a:r>
              <a:rPr lang="zh-CN" altLang="en-US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的梯度</a:t>
            </a:r>
            <a:r>
              <a:rPr lang="en-US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)=</a:t>
            </a:r>
            <a:r>
              <a:rPr lang="el-GR" altLang="zh-CN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δ</a:t>
            </a:r>
            <a:r>
              <a:rPr lang="en-US" altLang="zh-CN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Loss/</a:t>
            </a:r>
            <a:r>
              <a:rPr lang="el-GR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δ</a:t>
            </a:r>
            <a:r>
              <a:rPr lang="en-US" altLang="zh-CN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r</a:t>
            </a:r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wWs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10077359" y="5955651"/>
            <a:ext cx="3189418" cy="2806700"/>
            <a:chOff x="2547339" y="3708400"/>
            <a:chExt cx="3189418" cy="2806700"/>
          </a:xfrm>
        </p:grpSpPr>
        <p:cxnSp>
          <p:nvCxnSpPr>
            <p:cNvPr id="55" name="直接箭头连接符 54"/>
            <p:cNvCxnSpPr/>
            <p:nvPr/>
          </p:nvCxnSpPr>
          <p:spPr>
            <a:xfrm flipV="1">
              <a:off x="3748392" y="3708400"/>
              <a:ext cx="468008" cy="1985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3474413" y="4446369"/>
              <a:ext cx="975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r</a:t>
              </a:r>
              <a:r>
                <a:rPr lang="en-US" altLang="zh-CN" dirty="0" err="1" smtClean="0"/>
                <a:t>wWs</a:t>
              </a:r>
              <a:r>
                <a:rPr lang="en-US" altLang="zh-CN" dirty="0" smtClean="0"/>
                <a:t>[0]</a:t>
              </a:r>
              <a:endParaRPr lang="zh-CN" altLang="en-US" dirty="0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H="1" flipV="1">
              <a:off x="4371732" y="3771900"/>
              <a:ext cx="670168" cy="190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4523540" y="4957802"/>
              <a:ext cx="1213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rwWs</a:t>
              </a:r>
              <a:r>
                <a:rPr lang="en-US" altLang="zh-CN" dirty="0" smtClean="0"/>
                <a:t>[1]=b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648890" y="5802868"/>
              <a:ext cx="1888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本</a:t>
              </a:r>
              <a:r>
                <a:rPr lang="en-US" altLang="zh-CN" dirty="0" smtClean="0"/>
                <a:t>block</a:t>
              </a:r>
              <a:r>
                <a:rPr lang="zh-CN" altLang="en-US" dirty="0" smtClean="0"/>
                <a:t>内所有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cell</a:t>
              </a:r>
              <a:r>
                <a:rPr lang="zh-CN" altLang="en-US" dirty="0" smtClean="0"/>
                <a:t>的前一个状态</a:t>
              </a:r>
              <a:endParaRPr lang="en-US" altLang="zh-CN" dirty="0" smtClean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2547339" y="5727700"/>
              <a:ext cx="2090501" cy="787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833349" y="57647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=1</a:t>
              </a:r>
              <a:endParaRPr lang="zh-CN" altLang="en-US" dirty="0"/>
            </a:p>
          </p:txBody>
        </p:sp>
      </p:grpSp>
      <p:sp>
        <p:nvSpPr>
          <p:cNvPr id="63" name="矩形 62"/>
          <p:cNvSpPr/>
          <p:nvPr/>
        </p:nvSpPr>
        <p:spPr>
          <a:xfrm>
            <a:off x="10025868" y="8796502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blockNN</a:t>
            </a:r>
            <a:r>
              <a:rPr lang="zh-CN" altLang="en-US" dirty="0" smtClean="0"/>
              <a:t>假设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1438101" y="4869543"/>
            <a:ext cx="10895277" cy="1215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8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endParaRPr lang="zh-CN" altLang="en-US" sz="8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左大括号 64"/>
          <p:cNvSpPr/>
          <p:nvPr/>
        </p:nvSpPr>
        <p:spPr>
          <a:xfrm rot="16200000">
            <a:off x="6366184" y="314588"/>
            <a:ext cx="744117" cy="8250708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402115" y="35850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67" name="文本框 66"/>
          <p:cNvSpPr txBox="1"/>
          <p:nvPr/>
        </p:nvSpPr>
        <p:spPr>
          <a:xfrm>
            <a:off x="3069423" y="35675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68" name="文本框 67"/>
          <p:cNvSpPr txBox="1"/>
          <p:nvPr/>
        </p:nvSpPr>
        <p:spPr>
          <a:xfrm>
            <a:off x="10625669" y="3627791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T-1</a:t>
            </a:r>
            <a:endParaRPr lang="zh-CN" altLang="en-US" sz="2800" dirty="0"/>
          </a:p>
        </p:txBody>
      </p:sp>
      <p:grpSp>
        <p:nvGrpSpPr>
          <p:cNvPr id="71" name="组合 70"/>
          <p:cNvGrpSpPr/>
          <p:nvPr/>
        </p:nvGrpSpPr>
        <p:grpSpPr>
          <a:xfrm>
            <a:off x="9447300" y="2842455"/>
            <a:ext cx="2609232" cy="686844"/>
            <a:chOff x="7498351" y="2292800"/>
            <a:chExt cx="2609232" cy="686844"/>
          </a:xfrm>
        </p:grpSpPr>
        <p:sp>
          <p:nvSpPr>
            <p:cNvPr id="69" name="矩形 68"/>
            <p:cNvSpPr/>
            <p:nvPr/>
          </p:nvSpPr>
          <p:spPr>
            <a:xfrm>
              <a:off x="7765024" y="2476434"/>
              <a:ext cx="20060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SimpleNeuroVo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7498351" y="2292800"/>
              <a:ext cx="2609232" cy="686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9841547" y="24674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每个状态的输出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79560" y="2055888"/>
            <a:ext cx="6165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向前传播参加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lstm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&gt;BPTT.java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中的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fTTiRNNNeuroVo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53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39"/>
            <a:ext cx="12853358" cy="6556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9560" y="310551"/>
            <a:ext cx="1272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某层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内的某个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内的某个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   extends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RNNNeuroVo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9560" y="966159"/>
            <a:ext cx="351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代码位置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&gt;Cell.java</a:t>
            </a: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代码作业：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982088" y="3464569"/>
            <a:ext cx="3035303" cy="4350352"/>
            <a:chOff x="6961021" y="657632"/>
            <a:chExt cx="3035303" cy="4350352"/>
          </a:xfrm>
        </p:grpSpPr>
        <p:sp>
          <p:nvSpPr>
            <p:cNvPr id="35" name="矩形 34"/>
            <p:cNvSpPr/>
            <p:nvPr/>
          </p:nvSpPr>
          <p:spPr>
            <a:xfrm>
              <a:off x="6961021" y="1184097"/>
              <a:ext cx="2905317" cy="34141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684" dirty="0"/>
            </a:p>
          </p:txBody>
        </p:sp>
        <p:cxnSp>
          <p:nvCxnSpPr>
            <p:cNvPr id="36" name="直接箭头连接符 35"/>
            <p:cNvCxnSpPr>
              <a:endCxn id="65" idx="4"/>
            </p:cNvCxnSpPr>
            <p:nvPr/>
          </p:nvCxnSpPr>
          <p:spPr>
            <a:xfrm flipV="1">
              <a:off x="7646139" y="4063519"/>
              <a:ext cx="262697" cy="75589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7407010" y="4157501"/>
              <a:ext cx="465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ic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120975" y="4157501"/>
              <a:ext cx="518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7728836" y="3698405"/>
              <a:ext cx="360000" cy="365114"/>
              <a:chOff x="7771752" y="616652"/>
              <a:chExt cx="360000" cy="365114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7771752" y="621766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7807237" y="616652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∑</a:t>
                </a:r>
              </a:p>
            </p:txBody>
          </p:sp>
        </p:grpSp>
        <p:cxnSp>
          <p:nvCxnSpPr>
            <p:cNvPr id="40" name="直接箭头连接符 39"/>
            <p:cNvCxnSpPr/>
            <p:nvPr/>
          </p:nvCxnSpPr>
          <p:spPr>
            <a:xfrm flipH="1" flipV="1">
              <a:off x="7953993" y="4063520"/>
              <a:ext cx="306158" cy="94446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7858323" y="3378613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ct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905133" y="2766741"/>
              <a:ext cx="2690" cy="9027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7646889" y="3018612"/>
              <a:ext cx="516488" cy="360000"/>
              <a:chOff x="7716925" y="621766"/>
              <a:chExt cx="516488" cy="360000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7771752" y="621766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7716925" y="650519"/>
                <a:ext cx="5164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tanh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7710813" y="2401698"/>
              <a:ext cx="360000" cy="360000"/>
              <a:chOff x="7771752" y="621766"/>
              <a:chExt cx="360000" cy="360000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7771752" y="621766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7818526" y="673097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8287432" y="1768921"/>
              <a:ext cx="360000" cy="360000"/>
              <a:chOff x="7771752" y="621766"/>
              <a:chExt cx="360000" cy="36000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771752" y="621766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7818526" y="673097"/>
                <a:ext cx="298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>
              <a:off x="6984560" y="2596818"/>
              <a:ext cx="731464" cy="120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endCxn id="59" idx="3"/>
            </p:cNvCxnSpPr>
            <p:nvPr/>
          </p:nvCxnSpPr>
          <p:spPr>
            <a:xfrm flipV="1">
              <a:off x="7964836" y="2076200"/>
              <a:ext cx="375317" cy="3613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8966255" y="2425406"/>
              <a:ext cx="360000" cy="360000"/>
              <a:chOff x="7771752" y="621766"/>
              <a:chExt cx="360000" cy="360000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7771752" y="621766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7818526" y="673097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9" name="直接箭头连接符 48"/>
            <p:cNvCxnSpPr>
              <a:endCxn id="59" idx="5"/>
            </p:cNvCxnSpPr>
            <p:nvPr/>
          </p:nvCxnSpPr>
          <p:spPr>
            <a:xfrm flipH="1" flipV="1">
              <a:off x="8594711" y="2076200"/>
              <a:ext cx="432460" cy="4005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9155055" y="2767779"/>
              <a:ext cx="0" cy="430833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endCxn id="57" idx="6"/>
            </p:cNvCxnSpPr>
            <p:nvPr/>
          </p:nvCxnSpPr>
          <p:spPr>
            <a:xfrm flipH="1" flipV="1">
              <a:off x="9326255" y="2605406"/>
              <a:ext cx="670069" cy="98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 flipV="1">
              <a:off x="8467432" y="657632"/>
              <a:ext cx="6639" cy="10830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8272631" y="1339312"/>
              <a:ext cx="833458" cy="350662"/>
              <a:chOff x="7475133" y="1593254"/>
              <a:chExt cx="833458" cy="350662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7618143" y="1593254"/>
                <a:ext cx="5661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sz="1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en-US" altLang="zh-CN" sz="12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ct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7475133" y="1620718"/>
                <a:ext cx="833458" cy="32319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7002656" y="1217509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Cell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8" name="直接箭头连接符 67"/>
          <p:cNvCxnSpPr>
            <a:stCxn id="56" idx="3"/>
          </p:cNvCxnSpPr>
          <p:nvPr/>
        </p:nvCxnSpPr>
        <p:spPr>
          <a:xfrm flipV="1">
            <a:off x="6127156" y="3897691"/>
            <a:ext cx="1303883" cy="437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431039" y="3464569"/>
            <a:ext cx="579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Cell</a:t>
            </a:r>
            <a:r>
              <a:rPr lang="zh-CN" altLang="en-US" dirty="0" smtClean="0"/>
              <a:t>类中存储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个状态下的所有状态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/>
              <a:t>transient double [] </a:t>
            </a:r>
            <a:r>
              <a:rPr lang="en-US" altLang="zh-CN" b="1" dirty="0" err="1"/>
              <a:t>sc</a:t>
            </a:r>
            <a:r>
              <a:rPr lang="en-US" altLang="zh-CN" b="1" dirty="0"/>
              <a:t>;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462246" y="3897691"/>
            <a:ext cx="444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每个状态的梯度 </a:t>
            </a:r>
            <a:r>
              <a:rPr lang="en-US" altLang="zh-CN" b="1" dirty="0"/>
              <a:t>transient double [] </a:t>
            </a:r>
            <a:r>
              <a:rPr lang="en-US" altLang="zh-CN" b="1" dirty="0" err="1"/>
              <a:t>deltaSc</a:t>
            </a:r>
            <a:r>
              <a:rPr lang="en-US" altLang="zh-CN" b="1" dirty="0"/>
              <a:t>;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5062706" y="5881129"/>
            <a:ext cx="2311742" cy="3877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326198" y="5510712"/>
            <a:ext cx="534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Cell</a:t>
            </a:r>
            <a:r>
              <a:rPr lang="zh-CN" altLang="en-US" dirty="0" smtClean="0"/>
              <a:t>类中存储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个状态下的所有</a:t>
            </a:r>
            <a:r>
              <a:rPr lang="en-US" altLang="zh-CN" b="1" dirty="0"/>
              <a:t>transient double [] </a:t>
            </a:r>
            <a:r>
              <a:rPr lang="en-US" altLang="zh-CN" b="1" dirty="0" err="1"/>
              <a:t>cZz</a:t>
            </a:r>
            <a:r>
              <a:rPr lang="en-US" altLang="zh-CN" b="1" dirty="0"/>
              <a:t>;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384253" y="5934161"/>
            <a:ext cx="435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每个状态的梯度 </a:t>
            </a:r>
            <a:r>
              <a:rPr lang="en-US" altLang="zh-CN" b="1" dirty="0"/>
              <a:t>transient double [] </a:t>
            </a:r>
            <a:r>
              <a:rPr lang="en-US" altLang="zh-CN" b="1" dirty="0" err="1"/>
              <a:t>deltaC</a:t>
            </a:r>
            <a:r>
              <a:rPr lang="en-US" altLang="zh-CN" b="1" dirty="0"/>
              <a:t>;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79560" y="1664002"/>
            <a:ext cx="6925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向前传播参加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lstm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&gt;BPTT.java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中的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fTT4PartialLstmLayer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94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39"/>
            <a:ext cx="12853358" cy="6556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9560" y="310551"/>
            <a:ext cx="1272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某层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内的某个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内的某个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   extends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RNNNeuroVo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4282694" y="8669837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T-1</a:t>
            </a:r>
            <a:endParaRPr lang="zh-CN" altLang="en-US" sz="2800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13104325" y="7884501"/>
            <a:ext cx="2609232" cy="686844"/>
            <a:chOff x="7498351" y="2292800"/>
            <a:chExt cx="2609232" cy="686844"/>
          </a:xfrm>
        </p:grpSpPr>
        <p:sp>
          <p:nvSpPr>
            <p:cNvPr id="116" name="矩形 115"/>
            <p:cNvSpPr/>
            <p:nvPr/>
          </p:nvSpPr>
          <p:spPr>
            <a:xfrm>
              <a:off x="7765024" y="2476434"/>
              <a:ext cx="20060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SimpleNeuroVo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7498351" y="2292800"/>
              <a:ext cx="2609232" cy="686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8" name="文本框 117"/>
          <p:cNvSpPr txBox="1"/>
          <p:nvPr/>
        </p:nvSpPr>
        <p:spPr>
          <a:xfrm>
            <a:off x="13498572" y="75094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每个状态的输出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5106" y="9333542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previousNNN</a:t>
            </a:r>
            <a:r>
              <a:rPr lang="zh-CN" altLang="en-US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假设</a:t>
            </a:r>
            <a:r>
              <a:rPr lang="en-US" altLang="zh-CN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=3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98641" y="9714463"/>
            <a:ext cx="4043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deltaWWs</a:t>
            </a:r>
            <a:r>
              <a:rPr lang="en-US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wws</a:t>
            </a:r>
            <a:r>
              <a:rPr lang="zh-CN" altLang="en-US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的梯度</a:t>
            </a:r>
            <a:r>
              <a:rPr lang="en-US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)=</a:t>
            </a:r>
            <a:r>
              <a:rPr lang="el-GR" altLang="zh-CN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δ</a:t>
            </a:r>
            <a:r>
              <a:rPr lang="en-US" altLang="zh-CN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Loss/</a:t>
            </a:r>
            <a:r>
              <a:rPr lang="el-GR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δ</a:t>
            </a:r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wWs</a:t>
            </a:r>
            <a:endParaRPr lang="zh-CN" altLang="en-US" dirty="0"/>
          </a:p>
        </p:txBody>
      </p:sp>
      <p:grpSp>
        <p:nvGrpSpPr>
          <p:cNvPr id="121" name="组合 120"/>
          <p:cNvGrpSpPr/>
          <p:nvPr/>
        </p:nvGrpSpPr>
        <p:grpSpPr>
          <a:xfrm>
            <a:off x="201571" y="7279417"/>
            <a:ext cx="3441705" cy="1997412"/>
            <a:chOff x="2213683" y="4517688"/>
            <a:chExt cx="3441705" cy="1997412"/>
          </a:xfrm>
        </p:grpSpPr>
        <p:cxnSp>
          <p:nvCxnSpPr>
            <p:cNvPr id="122" name="直接箭头连接符 121"/>
            <p:cNvCxnSpPr/>
            <p:nvPr/>
          </p:nvCxnSpPr>
          <p:spPr>
            <a:xfrm flipV="1">
              <a:off x="3045681" y="4517688"/>
              <a:ext cx="588331" cy="1162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 flipV="1">
              <a:off x="3516390" y="4557236"/>
              <a:ext cx="356114" cy="11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endCxn id="128" idx="0"/>
            </p:cNvCxnSpPr>
            <p:nvPr/>
          </p:nvCxnSpPr>
          <p:spPr>
            <a:xfrm flipH="1" flipV="1">
              <a:off x="4286996" y="4557236"/>
              <a:ext cx="145304" cy="11704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2687871" y="4576433"/>
              <a:ext cx="894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wWs</a:t>
              </a:r>
              <a:r>
                <a:rPr lang="en-US" altLang="zh-CN" dirty="0" smtClean="0"/>
                <a:t>[0]</a:t>
              </a:r>
              <a:endParaRPr lang="zh-CN" altLang="en-US" dirty="0"/>
            </a:p>
          </p:txBody>
        </p:sp>
        <p:cxnSp>
          <p:nvCxnSpPr>
            <p:cNvPr id="126" name="直接箭头连接符 125"/>
            <p:cNvCxnSpPr/>
            <p:nvPr/>
          </p:nvCxnSpPr>
          <p:spPr>
            <a:xfrm flipH="1" flipV="1">
              <a:off x="4667590" y="4573032"/>
              <a:ext cx="374310" cy="1103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3321796" y="4926568"/>
              <a:ext cx="894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wWs</a:t>
              </a:r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3839694" y="4557236"/>
              <a:ext cx="894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wWs</a:t>
              </a:r>
              <a:r>
                <a:rPr lang="en-US" altLang="zh-CN" dirty="0" smtClean="0"/>
                <a:t>[2]</a:t>
              </a:r>
              <a:endParaRPr lang="zh-CN" altLang="en-US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4523540" y="4957802"/>
              <a:ext cx="1131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wWs</a:t>
              </a:r>
              <a:r>
                <a:rPr lang="en-US" altLang="zh-CN" dirty="0" smtClean="0"/>
                <a:t>[3]=b</a:t>
              </a:r>
              <a:endParaRPr lang="zh-CN" altLang="en-US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2213683" y="5802868"/>
              <a:ext cx="27590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前一层网络内各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block</a:t>
              </a:r>
              <a:r>
                <a:rPr lang="zh-CN" altLang="en-US" dirty="0" smtClean="0"/>
                <a:t>的输出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所有</a:t>
              </a:r>
              <a:r>
                <a:rPr lang="en-US" altLang="zh-CN" dirty="0" smtClean="0"/>
                <a:t>cell</a:t>
              </a:r>
              <a:r>
                <a:rPr lang="zh-CN" altLang="en-US" dirty="0" smtClean="0"/>
                <a:t>输出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47339" y="5727700"/>
              <a:ext cx="2090501" cy="787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4833349" y="57647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=1</a:t>
              </a:r>
              <a:endParaRPr lang="zh-CN" altLang="en-US" dirty="0"/>
            </a:p>
          </p:txBody>
        </p:sp>
      </p:grpSp>
      <p:sp>
        <p:nvSpPr>
          <p:cNvPr id="133" name="矩形 132"/>
          <p:cNvSpPr/>
          <p:nvPr/>
        </p:nvSpPr>
        <p:spPr>
          <a:xfrm>
            <a:off x="4676725" y="9961207"/>
            <a:ext cx="429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deltaLWWs</a:t>
            </a:r>
            <a:r>
              <a:rPr lang="en-US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lwws</a:t>
            </a:r>
            <a:r>
              <a:rPr lang="zh-CN" altLang="en-US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的梯度</a:t>
            </a:r>
            <a:r>
              <a:rPr lang="en-US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)=</a:t>
            </a:r>
            <a:r>
              <a:rPr lang="el-GR" altLang="zh-CN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δ</a:t>
            </a:r>
            <a:r>
              <a:rPr lang="en-US" altLang="zh-CN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Loss/</a:t>
            </a:r>
            <a:r>
              <a:rPr lang="el-GR" altLang="zh-CN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δ</a:t>
            </a:r>
            <a:r>
              <a:rPr lang="en-US" altLang="zh-CN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lwWs</a:t>
            </a:r>
            <a:endParaRPr lang="zh-CN" altLang="en-US" dirty="0"/>
          </a:p>
        </p:txBody>
      </p:sp>
      <p:grpSp>
        <p:nvGrpSpPr>
          <p:cNvPr id="134" name="组合 133"/>
          <p:cNvGrpSpPr/>
          <p:nvPr/>
        </p:nvGrpSpPr>
        <p:grpSpPr>
          <a:xfrm>
            <a:off x="3700074" y="7248262"/>
            <a:ext cx="4187102" cy="2028567"/>
            <a:chOff x="1521186" y="4486533"/>
            <a:chExt cx="4187102" cy="2028567"/>
          </a:xfrm>
        </p:grpSpPr>
        <p:cxnSp>
          <p:nvCxnSpPr>
            <p:cNvPr id="135" name="直接箭头连接符 134"/>
            <p:cNvCxnSpPr/>
            <p:nvPr/>
          </p:nvCxnSpPr>
          <p:spPr>
            <a:xfrm flipV="1">
              <a:off x="2943214" y="4513172"/>
              <a:ext cx="641230" cy="1162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 flipV="1">
              <a:off x="3897886" y="4486533"/>
              <a:ext cx="238451" cy="1228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2639967" y="5051814"/>
              <a:ext cx="947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lwWs</a:t>
              </a:r>
              <a:r>
                <a:rPr lang="en-US" altLang="zh-CN" dirty="0" smtClean="0"/>
                <a:t>[0]</a:t>
              </a:r>
              <a:endParaRPr lang="zh-CN" altLang="en-US" dirty="0"/>
            </a:p>
          </p:txBody>
        </p:sp>
        <p:cxnSp>
          <p:nvCxnSpPr>
            <p:cNvPr id="138" name="直接箭头连接符 137"/>
            <p:cNvCxnSpPr/>
            <p:nvPr/>
          </p:nvCxnSpPr>
          <p:spPr>
            <a:xfrm flipH="1" flipV="1">
              <a:off x="4610647" y="4516329"/>
              <a:ext cx="431253" cy="1160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/>
            <p:cNvSpPr txBox="1"/>
            <p:nvPr/>
          </p:nvSpPr>
          <p:spPr>
            <a:xfrm>
              <a:off x="3623794" y="4747736"/>
              <a:ext cx="947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lwWs</a:t>
              </a:r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523540" y="4957802"/>
              <a:ext cx="1184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lwWs</a:t>
              </a:r>
              <a:r>
                <a:rPr lang="en-US" altLang="zh-CN" dirty="0" smtClean="0"/>
                <a:t>[2]=b</a:t>
              </a:r>
              <a:endParaRPr lang="zh-CN" altLang="en-US" dirty="0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521186" y="5802868"/>
              <a:ext cx="41440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本层网络内所有的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block</a:t>
              </a:r>
              <a:r>
                <a:rPr lang="zh-CN" altLang="en-US" dirty="0" smtClean="0"/>
                <a:t>的前一个状态的输出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所有</a:t>
              </a:r>
              <a:r>
                <a:rPr lang="en-US" altLang="zh-CN" dirty="0" smtClean="0"/>
                <a:t>cell</a:t>
              </a:r>
              <a:r>
                <a:rPr lang="zh-CN" altLang="en-US" dirty="0" smtClean="0"/>
                <a:t>输出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2547339" y="5727700"/>
              <a:ext cx="2090501" cy="787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833349" y="57647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=1</a:t>
              </a:r>
              <a:endParaRPr lang="zh-CN" altLang="en-US" dirty="0"/>
            </a:p>
          </p:txBody>
        </p:sp>
      </p:grpSp>
      <p:sp>
        <p:nvSpPr>
          <p:cNvPr id="144" name="矩形 143"/>
          <p:cNvSpPr/>
          <p:nvPr/>
        </p:nvSpPr>
        <p:spPr>
          <a:xfrm>
            <a:off x="4674736" y="9310980"/>
            <a:ext cx="5323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LayerNN</a:t>
            </a:r>
            <a:r>
              <a:rPr lang="zh-CN" altLang="en-US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假设</a:t>
            </a:r>
            <a:r>
              <a:rPr lang="en-US" altLang="zh-CN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2</a:t>
            </a:r>
          </a:p>
          <a:p>
            <a:r>
              <a:rPr lang="en-US" altLang="zh-CN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</a:t>
            </a:r>
            <a:r>
              <a:rPr lang="zh-CN" altLang="en-US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个数*每个</a:t>
            </a:r>
            <a:r>
              <a:rPr lang="en-US" altLang="zh-CN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</a:t>
            </a:r>
            <a:r>
              <a:rPr lang="zh-CN" altLang="en-US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内的</a:t>
            </a:r>
            <a:r>
              <a:rPr lang="en-US" altLang="zh-CN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cell</a:t>
            </a:r>
            <a:r>
              <a:rPr lang="zh-CN" altLang="en-US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个数</a:t>
            </a:r>
            <a:r>
              <a:rPr lang="en-US" altLang="zh-CN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blockNN</a:t>
            </a:r>
            <a:r>
              <a:rPr lang="en-US" altLang="zh-CN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6A3E3E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369090" y="6608488"/>
            <a:ext cx="6060250" cy="649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3695035" y="5520104"/>
            <a:ext cx="1409627" cy="649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7" name="直接箭头连接符 146"/>
          <p:cNvCxnSpPr>
            <a:stCxn id="145" idx="0"/>
            <a:endCxn id="146" idx="4"/>
          </p:cNvCxnSpPr>
          <p:nvPr/>
        </p:nvCxnSpPr>
        <p:spPr>
          <a:xfrm flipV="1">
            <a:off x="4399215" y="6169868"/>
            <a:ext cx="634" cy="43862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4399532" y="6490848"/>
            <a:ext cx="2302896" cy="16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6702428" y="6029565"/>
            <a:ext cx="534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Cell</a:t>
            </a:r>
            <a:r>
              <a:rPr lang="zh-CN" altLang="en-US" dirty="0" smtClean="0"/>
              <a:t>类中存储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个状态下的所有</a:t>
            </a:r>
            <a:r>
              <a:rPr lang="en-US" altLang="zh-CN" b="1" dirty="0"/>
              <a:t>transient double [] </a:t>
            </a:r>
            <a:r>
              <a:rPr lang="en-US" altLang="zh-CN" b="1" dirty="0" err="1"/>
              <a:t>cZz</a:t>
            </a:r>
            <a:r>
              <a:rPr lang="en-US" altLang="zh-CN" b="1" dirty="0"/>
              <a:t>;</a:t>
            </a:r>
            <a:endParaRPr lang="zh-CN" altLang="en-US" dirty="0"/>
          </a:p>
        </p:txBody>
      </p:sp>
      <p:sp>
        <p:nvSpPr>
          <p:cNvPr id="150" name="文本框 149"/>
          <p:cNvSpPr txBox="1"/>
          <p:nvPr/>
        </p:nvSpPr>
        <p:spPr>
          <a:xfrm>
            <a:off x="6760483" y="6453014"/>
            <a:ext cx="435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每个状态的梯度 </a:t>
            </a:r>
            <a:r>
              <a:rPr lang="en-US" altLang="zh-CN" b="1" dirty="0"/>
              <a:t>transient double [] </a:t>
            </a:r>
            <a:r>
              <a:rPr lang="en-US" altLang="zh-CN" b="1" dirty="0" err="1"/>
              <a:t>deltaC</a:t>
            </a:r>
            <a:r>
              <a:rPr lang="en-US" altLang="zh-CN" b="1" dirty="0"/>
              <a:t>;</a:t>
            </a:r>
            <a:endParaRPr lang="zh-CN" altLang="en-US" dirty="0"/>
          </a:p>
        </p:txBody>
      </p:sp>
      <p:cxnSp>
        <p:nvCxnSpPr>
          <p:cNvPr id="151" name="直接箭头连接符 150"/>
          <p:cNvCxnSpPr/>
          <p:nvPr/>
        </p:nvCxnSpPr>
        <p:spPr>
          <a:xfrm flipV="1">
            <a:off x="4398581" y="5159318"/>
            <a:ext cx="951" cy="3098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85403" y="4423510"/>
            <a:ext cx="815106" cy="710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箭头连接符 151"/>
          <p:cNvCxnSpPr>
            <a:endCxn id="2" idx="2"/>
          </p:cNvCxnSpPr>
          <p:nvPr/>
        </p:nvCxnSpPr>
        <p:spPr>
          <a:xfrm>
            <a:off x="2625728" y="4763238"/>
            <a:ext cx="1359675" cy="155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80010" y="460752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输入门的本状态输出</a:t>
            </a:r>
            <a:endParaRPr lang="zh-CN" altLang="en-US" dirty="0"/>
          </a:p>
        </p:txBody>
      </p:sp>
      <p:cxnSp>
        <p:nvCxnSpPr>
          <p:cNvPr id="153" name="直接箭头连接符 152"/>
          <p:cNvCxnSpPr/>
          <p:nvPr/>
        </p:nvCxnSpPr>
        <p:spPr>
          <a:xfrm flipH="1">
            <a:off x="9697713" y="4816448"/>
            <a:ext cx="1243879" cy="155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11108840" y="46436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忘记</a:t>
            </a:r>
            <a:r>
              <a:rPr lang="zh-CN" altLang="en-US" dirty="0" smtClean="0"/>
              <a:t>门的本状态输出</a:t>
            </a:r>
            <a:endParaRPr lang="zh-CN" altLang="en-US" dirty="0"/>
          </a:p>
        </p:txBody>
      </p:sp>
      <p:sp>
        <p:nvSpPr>
          <p:cNvPr id="155" name="椭圆 154"/>
          <p:cNvSpPr/>
          <p:nvPr/>
        </p:nvSpPr>
        <p:spPr>
          <a:xfrm>
            <a:off x="8933585" y="4466450"/>
            <a:ext cx="815106" cy="710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9372806" y="5075937"/>
            <a:ext cx="951" cy="43758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>
            <a:off x="9376690" y="5468509"/>
            <a:ext cx="1732150" cy="1942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11108840" y="528384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上一个状态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[t-1]</a:t>
            </a:r>
            <a:endParaRPr lang="zh-CN" altLang="en-US" dirty="0"/>
          </a:p>
        </p:txBody>
      </p:sp>
      <p:sp>
        <p:nvSpPr>
          <p:cNvPr id="159" name="椭圆 158"/>
          <p:cNvSpPr/>
          <p:nvPr/>
        </p:nvSpPr>
        <p:spPr>
          <a:xfrm>
            <a:off x="6540841" y="4456390"/>
            <a:ext cx="815106" cy="710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0" name="直接箭头连接符 159"/>
          <p:cNvCxnSpPr>
            <a:stCxn id="2" idx="6"/>
            <a:endCxn id="159" idx="2"/>
          </p:cNvCxnSpPr>
          <p:nvPr/>
        </p:nvCxnSpPr>
        <p:spPr>
          <a:xfrm>
            <a:off x="4800509" y="4778770"/>
            <a:ext cx="1740332" cy="328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5" idx="2"/>
            <a:endCxn id="159" idx="6"/>
          </p:cNvCxnSpPr>
          <p:nvPr/>
        </p:nvCxnSpPr>
        <p:spPr>
          <a:xfrm flipH="1" flipV="1">
            <a:off x="7355947" y="4811650"/>
            <a:ext cx="1577638" cy="100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6948394" y="3852360"/>
            <a:ext cx="951" cy="56609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6948394" y="3987957"/>
            <a:ext cx="2800297" cy="2096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9748691" y="3554834"/>
            <a:ext cx="579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Cell</a:t>
            </a:r>
            <a:r>
              <a:rPr lang="zh-CN" altLang="en-US" dirty="0" smtClean="0"/>
              <a:t>类中存储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个状态下的所有状态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/>
              <a:t>transient double [] </a:t>
            </a:r>
            <a:r>
              <a:rPr lang="en-US" altLang="zh-CN" b="1" dirty="0" err="1"/>
              <a:t>sc</a:t>
            </a:r>
            <a:r>
              <a:rPr lang="en-US" altLang="zh-CN" b="1" dirty="0"/>
              <a:t>;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9779898" y="3987956"/>
            <a:ext cx="444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每个状态的梯度 </a:t>
            </a:r>
            <a:r>
              <a:rPr lang="en-US" altLang="zh-CN" b="1" dirty="0"/>
              <a:t>transient double [] </a:t>
            </a:r>
            <a:r>
              <a:rPr lang="en-US" altLang="zh-CN" b="1" dirty="0" err="1"/>
              <a:t>deltaSc</a:t>
            </a:r>
            <a:r>
              <a:rPr lang="en-US" altLang="zh-CN" b="1" dirty="0"/>
              <a:t>;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endCxn id="158" idx="3"/>
          </p:cNvCxnSpPr>
          <p:nvPr/>
        </p:nvCxnSpPr>
        <p:spPr>
          <a:xfrm flipH="1">
            <a:off x="13040779" y="3924166"/>
            <a:ext cx="2258286" cy="15443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/>
          <p:cNvSpPr/>
          <p:nvPr/>
        </p:nvSpPr>
        <p:spPr>
          <a:xfrm>
            <a:off x="6243580" y="3208805"/>
            <a:ext cx="1409627" cy="649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516750" y="238099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</a:t>
            </a:r>
            <a:r>
              <a:rPr lang="zh-CN" altLang="en-US" dirty="0"/>
              <a:t>出</a:t>
            </a:r>
            <a:r>
              <a:rPr lang="zh-CN" altLang="en-US" dirty="0" smtClean="0"/>
              <a:t>门的本状态输出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6540841" y="2145991"/>
            <a:ext cx="815106" cy="710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9" name="直接箭头连接符 168"/>
          <p:cNvCxnSpPr>
            <a:stCxn id="166" idx="0"/>
          </p:cNvCxnSpPr>
          <p:nvPr/>
        </p:nvCxnSpPr>
        <p:spPr>
          <a:xfrm flipV="1">
            <a:off x="6948394" y="2818691"/>
            <a:ext cx="950" cy="39011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2655478" y="2532089"/>
            <a:ext cx="3885363" cy="930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左大括号 170"/>
          <p:cNvSpPr/>
          <p:nvPr/>
        </p:nvSpPr>
        <p:spPr>
          <a:xfrm rot="16200000">
            <a:off x="6577996" y="664420"/>
            <a:ext cx="744117" cy="265125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文本框 171"/>
          <p:cNvSpPr txBox="1"/>
          <p:nvPr/>
        </p:nvSpPr>
        <p:spPr>
          <a:xfrm>
            <a:off x="5479920" y="11494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6147228" y="11492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grpSp>
        <p:nvGrpSpPr>
          <p:cNvPr id="175" name="组合 174"/>
          <p:cNvGrpSpPr/>
          <p:nvPr/>
        </p:nvGrpSpPr>
        <p:grpSpPr>
          <a:xfrm>
            <a:off x="6928396" y="1082675"/>
            <a:ext cx="4082208" cy="686844"/>
            <a:chOff x="7567363" y="2292800"/>
            <a:chExt cx="4082208" cy="686844"/>
          </a:xfrm>
        </p:grpSpPr>
        <p:sp>
          <p:nvSpPr>
            <p:cNvPr id="176" name="矩形 175"/>
            <p:cNvSpPr/>
            <p:nvPr/>
          </p:nvSpPr>
          <p:spPr>
            <a:xfrm>
              <a:off x="7765024" y="2476434"/>
              <a:ext cx="20060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SimpleNeuroVo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7567363" y="2292800"/>
              <a:ext cx="4082208" cy="686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8" name="文本框 177"/>
          <p:cNvSpPr txBox="1"/>
          <p:nvPr/>
        </p:nvSpPr>
        <p:spPr>
          <a:xfrm>
            <a:off x="9132119" y="12614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每个状态的输出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379560" y="966159"/>
            <a:ext cx="351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代码位置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&gt;Cell.java</a:t>
            </a: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代码作业：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379560" y="1664002"/>
            <a:ext cx="37000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向前传播参加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lstm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&gt;BPTT.java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中</a:t>
            </a:r>
            <a:endParaRPr lang="en-US" altLang="zh-CN" dirty="0" smtClean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fTT4PartialLstmLayer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49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39"/>
            <a:ext cx="12853358" cy="6556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9560" y="310551"/>
            <a:ext cx="5650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某层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内的某个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9560" y="966159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代码位置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&gt;Block.java</a:t>
            </a: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代码作业：每个层的每个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560" y="1664002"/>
            <a:ext cx="6925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向前传播参加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lstm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&gt;BPTT.java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中的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fTT4PartialLstmLayer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98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121732" y="4575644"/>
            <a:ext cx="3035303" cy="4350352"/>
            <a:chOff x="6961021" y="657632"/>
            <a:chExt cx="3035303" cy="4350352"/>
          </a:xfrm>
        </p:grpSpPr>
        <p:sp>
          <p:nvSpPr>
            <p:cNvPr id="5" name="矩形 4"/>
            <p:cNvSpPr/>
            <p:nvPr/>
          </p:nvSpPr>
          <p:spPr>
            <a:xfrm>
              <a:off x="6961021" y="1184097"/>
              <a:ext cx="2905317" cy="34141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684" dirty="0"/>
            </a:p>
          </p:txBody>
        </p:sp>
        <p:cxnSp>
          <p:nvCxnSpPr>
            <p:cNvPr id="6" name="直接箭头连接符 5"/>
            <p:cNvCxnSpPr>
              <a:endCxn id="35" idx="4"/>
            </p:cNvCxnSpPr>
            <p:nvPr/>
          </p:nvCxnSpPr>
          <p:spPr>
            <a:xfrm flipV="1">
              <a:off x="7646139" y="4063519"/>
              <a:ext cx="262697" cy="75589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7407010" y="4157501"/>
              <a:ext cx="465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ic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20975" y="4157501"/>
              <a:ext cx="518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728836" y="3698405"/>
              <a:ext cx="360000" cy="365114"/>
              <a:chOff x="7771752" y="616652"/>
              <a:chExt cx="360000" cy="365114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7771752" y="621766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7807237" y="616652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∑</a:t>
                </a:r>
              </a:p>
            </p:txBody>
          </p:sp>
        </p:grpSp>
        <p:cxnSp>
          <p:nvCxnSpPr>
            <p:cNvPr id="10" name="直接箭头连接符 9"/>
            <p:cNvCxnSpPr/>
            <p:nvPr/>
          </p:nvCxnSpPr>
          <p:spPr>
            <a:xfrm flipH="1" flipV="1">
              <a:off x="7953993" y="4063520"/>
              <a:ext cx="306158" cy="94446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858323" y="3378613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ct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7905133" y="2766741"/>
              <a:ext cx="2690" cy="9027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7646889" y="3018612"/>
              <a:ext cx="516488" cy="360000"/>
              <a:chOff x="7716925" y="621766"/>
              <a:chExt cx="516488" cy="3600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7771752" y="621766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716925" y="650519"/>
                <a:ext cx="5164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tanh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710813" y="2401698"/>
              <a:ext cx="360000" cy="360000"/>
              <a:chOff x="7771752" y="621766"/>
              <a:chExt cx="360000" cy="36000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7771752" y="621766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7818526" y="673097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287432" y="1768921"/>
              <a:ext cx="360000" cy="360000"/>
              <a:chOff x="7771752" y="621766"/>
              <a:chExt cx="360000" cy="36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771752" y="621766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818526" y="673097"/>
                <a:ext cx="298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6984560" y="2596818"/>
              <a:ext cx="731464" cy="120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29" idx="3"/>
            </p:cNvCxnSpPr>
            <p:nvPr/>
          </p:nvCxnSpPr>
          <p:spPr>
            <a:xfrm flipV="1">
              <a:off x="7964836" y="2076200"/>
              <a:ext cx="375317" cy="3613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8966255" y="2425406"/>
              <a:ext cx="360000" cy="360000"/>
              <a:chOff x="7771752" y="621766"/>
              <a:chExt cx="360000" cy="36000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771752" y="621766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818526" y="673097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9" name="直接箭头连接符 18"/>
            <p:cNvCxnSpPr>
              <a:endCxn id="29" idx="5"/>
            </p:cNvCxnSpPr>
            <p:nvPr/>
          </p:nvCxnSpPr>
          <p:spPr>
            <a:xfrm flipH="1" flipV="1">
              <a:off x="8594711" y="2076200"/>
              <a:ext cx="432460" cy="4005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9155055" y="2767779"/>
              <a:ext cx="0" cy="430833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27" idx="6"/>
            </p:cNvCxnSpPr>
            <p:nvPr/>
          </p:nvCxnSpPr>
          <p:spPr>
            <a:xfrm flipH="1" flipV="1">
              <a:off x="9326255" y="2605406"/>
              <a:ext cx="670069" cy="98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 flipV="1">
              <a:off x="8467432" y="657632"/>
              <a:ext cx="6639" cy="10830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8272631" y="1339312"/>
              <a:ext cx="833458" cy="350662"/>
              <a:chOff x="7475133" y="1593254"/>
              <a:chExt cx="833458" cy="350662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7618143" y="1593254"/>
                <a:ext cx="5661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sz="1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en-US" altLang="zh-CN" sz="12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ct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475133" y="1620718"/>
                <a:ext cx="833458" cy="32319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7002656" y="1217509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Cell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" y="1742537"/>
            <a:ext cx="3933087" cy="3634019"/>
            <a:chOff x="1" y="1"/>
            <a:chExt cx="3933087" cy="363401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1"/>
              <a:ext cx="2803193" cy="3634019"/>
            </a:xfrm>
            <a:prstGeom prst="rect">
              <a:avLst/>
            </a:prstGeom>
          </p:spPr>
        </p:pic>
        <p:sp>
          <p:nvSpPr>
            <p:cNvPr id="39" name="右箭头 38"/>
            <p:cNvSpPr/>
            <p:nvPr/>
          </p:nvSpPr>
          <p:spPr>
            <a:xfrm>
              <a:off x="2803192" y="1638293"/>
              <a:ext cx="993815" cy="249051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684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429150" y="1211807"/>
              <a:ext cx="1503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化简取每个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</a:t>
              </a:r>
              <a:endParaRPr lang="en-US" altLang="zh-CN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仅有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cell</a:t>
              </a:r>
              <a:endPara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直接箭头连接符 40"/>
          <p:cNvCxnSpPr/>
          <p:nvPr/>
        </p:nvCxnSpPr>
        <p:spPr>
          <a:xfrm>
            <a:off x="4575507" y="6428524"/>
            <a:ext cx="876562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827737" y="9699209"/>
            <a:ext cx="399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时间序列中第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个状态的输入的第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个分量特征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13585" y="2653651"/>
            <a:ext cx="9627207" cy="586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9806849" y="8759157"/>
            <a:ext cx="33578" cy="89557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7214556" y="5071147"/>
            <a:ext cx="833458" cy="350662"/>
            <a:chOff x="7475133" y="1593254"/>
            <a:chExt cx="833458" cy="350662"/>
          </a:xfrm>
        </p:grpSpPr>
        <p:sp>
          <p:nvSpPr>
            <p:cNvPr id="51" name="文本框 50"/>
            <p:cNvSpPr txBox="1"/>
            <p:nvPr/>
          </p:nvSpPr>
          <p:spPr>
            <a:xfrm>
              <a:off x="7618143" y="1593254"/>
              <a:ext cx="561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ct-1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475133" y="1620718"/>
              <a:ext cx="833458" cy="3231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684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481243" y="5409861"/>
            <a:ext cx="4332376" cy="3806377"/>
            <a:chOff x="4206357" y="2980222"/>
            <a:chExt cx="4332376" cy="3806379"/>
          </a:xfrm>
        </p:grpSpPr>
        <p:sp>
          <p:nvSpPr>
            <p:cNvPr id="54" name="矩形 53"/>
            <p:cNvSpPr/>
            <p:nvPr/>
          </p:nvSpPr>
          <p:spPr>
            <a:xfrm>
              <a:off x="4861129" y="3201493"/>
              <a:ext cx="2822727" cy="14062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684" dirty="0"/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5448048" y="3817802"/>
              <a:ext cx="365820" cy="381772"/>
              <a:chOff x="6270418" y="1638292"/>
              <a:chExt cx="365820" cy="381772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313714" y="1638292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∑</a:t>
                </a: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6270418" y="1660064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5593488" y="4227740"/>
              <a:ext cx="4299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il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直接箭头连接符 56"/>
            <p:cNvCxnSpPr>
              <a:endCxn id="69" idx="2"/>
            </p:cNvCxnSpPr>
            <p:nvPr/>
          </p:nvCxnSpPr>
          <p:spPr>
            <a:xfrm flipH="1" flipV="1">
              <a:off x="5652606" y="4156357"/>
              <a:ext cx="2886127" cy="263024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4795035" y="3935336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hl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H="1">
              <a:off x="5726096" y="2980222"/>
              <a:ext cx="603999" cy="85641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5948059" y="3345611"/>
              <a:ext cx="465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cl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5832471" y="4056734"/>
              <a:ext cx="2030910" cy="241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/>
            <p:cNvGrpSpPr/>
            <p:nvPr/>
          </p:nvGrpSpPr>
          <p:grpSpPr>
            <a:xfrm>
              <a:off x="6276642" y="3836651"/>
              <a:ext cx="793807" cy="393061"/>
              <a:chOff x="6021615" y="1627003"/>
              <a:chExt cx="793807" cy="393061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6021615" y="1627003"/>
                <a:ext cx="7938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Sigmoid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6270418" y="1660064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5725117" y="3791110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=a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lt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017067" y="3813830"/>
              <a:ext cx="5677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lt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4206357" y="3990027"/>
              <a:ext cx="1241691" cy="885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4812396" y="3201493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输入门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2146413" y="5530338"/>
            <a:ext cx="4224594" cy="1639956"/>
            <a:chOff x="7445094" y="1792352"/>
            <a:chExt cx="4224595" cy="1639956"/>
          </a:xfrm>
        </p:grpSpPr>
        <p:sp>
          <p:nvSpPr>
            <p:cNvPr id="72" name="矩形 71"/>
            <p:cNvSpPr/>
            <p:nvPr/>
          </p:nvSpPr>
          <p:spPr>
            <a:xfrm>
              <a:off x="7633583" y="1981577"/>
              <a:ext cx="3048511" cy="14062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684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642940" y="1981577"/>
              <a:ext cx="7633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忘记门</a:t>
              </a:r>
              <a:r>
                <a:rPr lang="el-GR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9461175" y="2581373"/>
              <a:ext cx="365820" cy="381772"/>
              <a:chOff x="6270418" y="1638292"/>
              <a:chExt cx="365820" cy="381772"/>
            </a:xfrm>
          </p:grpSpPr>
          <p:sp>
            <p:nvSpPr>
              <p:cNvPr id="86" name="文本框 85"/>
              <p:cNvSpPr txBox="1"/>
              <p:nvPr/>
            </p:nvSpPr>
            <p:spPr>
              <a:xfrm>
                <a:off x="6313714" y="1638292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∑</a:t>
                </a: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6270418" y="1660064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</p:grpSp>
        <p:cxnSp>
          <p:nvCxnSpPr>
            <p:cNvPr id="75" name="直接箭头连接符 74"/>
            <p:cNvCxnSpPr>
              <a:endCxn id="86" idx="3"/>
            </p:cNvCxnSpPr>
            <p:nvPr/>
          </p:nvCxnSpPr>
          <p:spPr>
            <a:xfrm flipH="1" flipV="1">
              <a:off x="9826995" y="2750650"/>
              <a:ext cx="1842694" cy="421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9924355" y="2432432"/>
              <a:ext cx="505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l-GR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>
            <a:xfrm flipH="1" flipV="1">
              <a:off x="9750227" y="2863261"/>
              <a:ext cx="1604876" cy="569047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9854831" y="3025400"/>
              <a:ext cx="5581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l-GR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8305692" y="1792352"/>
              <a:ext cx="1223502" cy="820828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9118788" y="2121721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l-GR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>
            <a:xfrm flipH="1" flipV="1">
              <a:off x="7445094" y="2800346"/>
              <a:ext cx="2009077" cy="7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8207459" y="2541236"/>
              <a:ext cx="7938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Sigmoid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456262" y="2563008"/>
              <a:ext cx="360000" cy="360000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684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8909787" y="2510955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l-GR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7562218" y="2498640"/>
              <a:ext cx="643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l-GR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2676310" y="5162858"/>
            <a:ext cx="833458" cy="350662"/>
            <a:chOff x="7475133" y="1593254"/>
            <a:chExt cx="833458" cy="350662"/>
          </a:xfrm>
        </p:grpSpPr>
        <p:sp>
          <p:nvSpPr>
            <p:cNvPr id="89" name="文本框 88"/>
            <p:cNvSpPr txBox="1"/>
            <p:nvPr/>
          </p:nvSpPr>
          <p:spPr>
            <a:xfrm>
              <a:off x="7618143" y="1593254"/>
              <a:ext cx="561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ct-1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7475133" y="1620718"/>
              <a:ext cx="833458" cy="3231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684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900379" y="7125836"/>
            <a:ext cx="833458" cy="350662"/>
            <a:chOff x="7475133" y="1593254"/>
            <a:chExt cx="833458" cy="350662"/>
          </a:xfrm>
        </p:grpSpPr>
        <p:sp>
          <p:nvSpPr>
            <p:cNvPr id="92" name="文本框 91"/>
            <p:cNvSpPr txBox="1"/>
            <p:nvPr/>
          </p:nvSpPr>
          <p:spPr>
            <a:xfrm>
              <a:off x="7618143" y="1593254"/>
              <a:ext cx="561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ct-1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475133" y="1620718"/>
              <a:ext cx="833458" cy="3231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684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512422" y="2678989"/>
            <a:ext cx="4941057" cy="1868374"/>
            <a:chOff x="4226810" y="3201493"/>
            <a:chExt cx="4941057" cy="1868375"/>
          </a:xfrm>
        </p:grpSpPr>
        <p:sp>
          <p:nvSpPr>
            <p:cNvPr id="95" name="矩形 94"/>
            <p:cNvSpPr/>
            <p:nvPr/>
          </p:nvSpPr>
          <p:spPr>
            <a:xfrm>
              <a:off x="4861129" y="3201493"/>
              <a:ext cx="2816696" cy="14062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684" dirty="0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5448048" y="3817802"/>
              <a:ext cx="365820" cy="381772"/>
              <a:chOff x="6270418" y="1638292"/>
              <a:chExt cx="365820" cy="381772"/>
            </a:xfrm>
          </p:grpSpPr>
          <p:sp>
            <p:nvSpPr>
              <p:cNvPr id="110" name="文本框 109"/>
              <p:cNvSpPr txBox="1"/>
              <p:nvPr/>
            </p:nvSpPr>
            <p:spPr>
              <a:xfrm>
                <a:off x="6313714" y="1638292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∑</a:t>
                </a: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6270418" y="1660064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</p:grpSp>
        <p:sp>
          <p:nvSpPr>
            <p:cNvPr id="97" name="文本框 96"/>
            <p:cNvSpPr txBox="1"/>
            <p:nvPr/>
          </p:nvSpPr>
          <p:spPr>
            <a:xfrm>
              <a:off x="4991043" y="4230088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l-GR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ω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V="1">
              <a:off x="4434079" y="4094803"/>
              <a:ext cx="995366" cy="57828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4906660" y="3518538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l-GR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ω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箭头连接符 99"/>
            <p:cNvCxnSpPr>
              <a:endCxn id="111" idx="4"/>
            </p:cNvCxnSpPr>
            <p:nvPr/>
          </p:nvCxnSpPr>
          <p:spPr>
            <a:xfrm flipH="1" flipV="1">
              <a:off x="5628048" y="4199575"/>
              <a:ext cx="625926" cy="87029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5767596" y="4235872"/>
              <a:ext cx="5581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l-GR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ω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>
              <a:off x="5832471" y="4058652"/>
              <a:ext cx="3335396" cy="339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组合 102"/>
            <p:cNvGrpSpPr/>
            <p:nvPr/>
          </p:nvGrpSpPr>
          <p:grpSpPr>
            <a:xfrm>
              <a:off x="6276642" y="3836651"/>
              <a:ext cx="793807" cy="393061"/>
              <a:chOff x="6021615" y="1627003"/>
              <a:chExt cx="793807" cy="393061"/>
            </a:xfrm>
          </p:grpSpPr>
          <p:sp>
            <p:nvSpPr>
              <p:cNvPr id="108" name="文本框 107"/>
              <p:cNvSpPr txBox="1"/>
              <p:nvPr/>
            </p:nvSpPr>
            <p:spPr>
              <a:xfrm>
                <a:off x="6021615" y="1627003"/>
                <a:ext cx="7938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Sigmoid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6270418" y="1660064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684"/>
              </a:p>
            </p:txBody>
          </p:sp>
        </p:grpSp>
        <p:sp>
          <p:nvSpPr>
            <p:cNvPr id="104" name="文本框 103"/>
            <p:cNvSpPr txBox="1"/>
            <p:nvPr/>
          </p:nvSpPr>
          <p:spPr>
            <a:xfrm>
              <a:off x="5725117" y="3791110"/>
              <a:ext cx="643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l-GR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ω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7017067" y="3813830"/>
              <a:ext cx="660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l-GR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ω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>
              <a:off x="4226810" y="3925743"/>
              <a:ext cx="1202635" cy="20803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/>
            <p:cNvSpPr txBox="1"/>
            <p:nvPr/>
          </p:nvSpPr>
          <p:spPr>
            <a:xfrm>
              <a:off x="4812396" y="3201493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输出门</a:t>
              </a:r>
              <a:r>
                <a:rPr lang="el-GR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ω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2" name="直接箭头连接符 111"/>
          <p:cNvCxnSpPr/>
          <p:nvPr/>
        </p:nvCxnSpPr>
        <p:spPr>
          <a:xfrm flipH="1" flipV="1">
            <a:off x="7510558" y="4537487"/>
            <a:ext cx="3063832" cy="3815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118" idx="4"/>
          </p:cNvCxnSpPr>
          <p:nvPr/>
        </p:nvCxnSpPr>
        <p:spPr>
          <a:xfrm flipH="1" flipV="1">
            <a:off x="10604451" y="3748178"/>
            <a:ext cx="23693" cy="821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>
            <a:off x="10383290" y="4049011"/>
            <a:ext cx="516488" cy="360000"/>
            <a:chOff x="8481424" y="547368"/>
            <a:chExt cx="516488" cy="360000"/>
          </a:xfrm>
        </p:grpSpPr>
        <p:sp>
          <p:nvSpPr>
            <p:cNvPr id="115" name="椭圆 114"/>
            <p:cNvSpPr/>
            <p:nvPr/>
          </p:nvSpPr>
          <p:spPr>
            <a:xfrm>
              <a:off x="8536251" y="547368"/>
              <a:ext cx="360000" cy="360000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684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8481424" y="576121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tanh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0424451" y="3388178"/>
            <a:ext cx="360000" cy="360000"/>
            <a:chOff x="8536251" y="547368"/>
            <a:chExt cx="360000" cy="360000"/>
          </a:xfrm>
        </p:grpSpPr>
        <p:sp>
          <p:nvSpPr>
            <p:cNvPr id="118" name="椭圆 117"/>
            <p:cNvSpPr/>
            <p:nvPr/>
          </p:nvSpPr>
          <p:spPr>
            <a:xfrm>
              <a:off x="8536251" y="547368"/>
              <a:ext cx="360000" cy="360000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684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8583025" y="587410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0" name="直接箭头连接符 119"/>
          <p:cNvCxnSpPr/>
          <p:nvPr/>
        </p:nvCxnSpPr>
        <p:spPr>
          <a:xfrm flipH="1" flipV="1">
            <a:off x="10604451" y="2284501"/>
            <a:ext cx="1116" cy="1042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10540731" y="2914297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" name="直接箭头连接符 121"/>
          <p:cNvCxnSpPr/>
          <p:nvPr/>
        </p:nvCxnSpPr>
        <p:spPr>
          <a:xfrm>
            <a:off x="9848568" y="9263601"/>
            <a:ext cx="6581603" cy="7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16348036" y="6498424"/>
            <a:ext cx="78624" cy="27651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 flipV="1">
            <a:off x="5744654" y="9242798"/>
            <a:ext cx="4103915" cy="325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 flipV="1">
            <a:off x="5735297" y="4150586"/>
            <a:ext cx="9357" cy="504311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438021" y="3334588"/>
            <a:ext cx="1663" cy="311284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4951450" y="6436364"/>
            <a:ext cx="42048" cy="247903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5014739" y="8915400"/>
            <a:ext cx="11063461" cy="4731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H="1" flipV="1">
            <a:off x="16010628" y="7153300"/>
            <a:ext cx="26093" cy="178576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15022656" y="270401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0" y="241539"/>
            <a:ext cx="12853358" cy="6556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379560" y="310551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772600" y="6299351"/>
            <a:ext cx="3890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上一个时序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(t-1)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中本层网络的第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bht-1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0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7" y="2776084"/>
            <a:ext cx="9554255" cy="5909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43" y="8750692"/>
            <a:ext cx="6467475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739" y="8807842"/>
            <a:ext cx="6477000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5739" y="1411770"/>
            <a:ext cx="650557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65" y="1155943"/>
            <a:ext cx="634365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455" y="1523349"/>
            <a:ext cx="1257300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下箭头 9"/>
          <p:cNvSpPr/>
          <p:nvPr/>
        </p:nvSpPr>
        <p:spPr>
          <a:xfrm rot="13159043">
            <a:off x="3517080" y="5993011"/>
            <a:ext cx="464457" cy="320046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55710" y="7362146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 rot="8281707">
            <a:off x="11309836" y="5854646"/>
            <a:ext cx="464457" cy="354148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38567" y="7071137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 rot="3388074">
            <a:off x="10180101" y="1808756"/>
            <a:ext cx="464457" cy="409381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694523" y="3766295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下箭头 15"/>
          <p:cNvSpPr/>
          <p:nvPr/>
        </p:nvSpPr>
        <p:spPr>
          <a:xfrm rot="19570655">
            <a:off x="5009989" y="1941458"/>
            <a:ext cx="464457" cy="153485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83287" y="2315385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 rot="20207483">
            <a:off x="7402956" y="1964488"/>
            <a:ext cx="464457" cy="177932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34495" y="2265850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41539"/>
            <a:ext cx="12853358" cy="6556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79560" y="310551"/>
            <a:ext cx="6048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正向传播公式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1197" y="2693002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2811800" y="2678268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2803674" y="8537344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242533" y="8564309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4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39"/>
            <a:ext cx="12853358" cy="6556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9560" y="310551"/>
            <a:ext cx="6048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反向传播公式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7" y="2776084"/>
            <a:ext cx="9554255" cy="5909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椭圆 10"/>
          <p:cNvSpPr/>
          <p:nvPr/>
        </p:nvSpPr>
        <p:spPr>
          <a:xfrm>
            <a:off x="8129923" y="3228521"/>
            <a:ext cx="524437" cy="360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grpSp>
        <p:nvGrpSpPr>
          <p:cNvPr id="14" name="组合 13"/>
          <p:cNvGrpSpPr/>
          <p:nvPr/>
        </p:nvGrpSpPr>
        <p:grpSpPr>
          <a:xfrm>
            <a:off x="8654360" y="1776187"/>
            <a:ext cx="3091098" cy="781050"/>
            <a:chOff x="8654360" y="1848757"/>
            <a:chExt cx="3091098" cy="781050"/>
          </a:xfrm>
        </p:grpSpPr>
        <p:grpSp>
          <p:nvGrpSpPr>
            <p:cNvPr id="9" name="组合 8"/>
            <p:cNvGrpSpPr/>
            <p:nvPr/>
          </p:nvGrpSpPr>
          <p:grpSpPr>
            <a:xfrm>
              <a:off x="8654361" y="1848757"/>
              <a:ext cx="3091097" cy="781050"/>
              <a:chOff x="8160876" y="1790700"/>
              <a:chExt cx="3091097" cy="781050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2148" y="1790700"/>
                <a:ext cx="2409825" cy="78105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0876" y="1909762"/>
                <a:ext cx="885825" cy="542925"/>
              </a:xfrm>
              <a:prstGeom prst="rect">
                <a:avLst/>
              </a:prstGeom>
            </p:spPr>
          </p:pic>
        </p:grpSp>
        <p:sp>
          <p:nvSpPr>
            <p:cNvPr id="13" name="矩形 12"/>
            <p:cNvSpPr/>
            <p:nvPr/>
          </p:nvSpPr>
          <p:spPr>
            <a:xfrm>
              <a:off x="8654360" y="1848757"/>
              <a:ext cx="3091098" cy="781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箭头连接符 15"/>
          <p:cNvCxnSpPr>
            <a:stCxn id="13" idx="1"/>
            <a:endCxn id="11" idx="0"/>
          </p:cNvCxnSpPr>
          <p:nvPr/>
        </p:nvCxnSpPr>
        <p:spPr>
          <a:xfrm flipH="1">
            <a:off x="8392142" y="2166712"/>
            <a:ext cx="262218" cy="10618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285121" y="3515951"/>
            <a:ext cx="524437" cy="360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450" y="1797087"/>
            <a:ext cx="2009775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接箭头连接符 19"/>
          <p:cNvCxnSpPr/>
          <p:nvPr/>
        </p:nvCxnSpPr>
        <p:spPr>
          <a:xfrm>
            <a:off x="5261957" y="2478466"/>
            <a:ext cx="273366" cy="10618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44085" y="2462170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44573" y="2569179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540186" y="3695951"/>
            <a:ext cx="5356914" cy="781050"/>
            <a:chOff x="9540186" y="4329811"/>
            <a:chExt cx="5356914" cy="781050"/>
          </a:xfrm>
        </p:grpSpPr>
        <p:grpSp>
          <p:nvGrpSpPr>
            <p:cNvPr id="27" name="组合 26"/>
            <p:cNvGrpSpPr/>
            <p:nvPr/>
          </p:nvGrpSpPr>
          <p:grpSpPr>
            <a:xfrm>
              <a:off x="9724570" y="4496280"/>
              <a:ext cx="5047339" cy="552450"/>
              <a:chOff x="9724570" y="4496280"/>
              <a:chExt cx="5047339" cy="552450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99909" y="4543905"/>
                <a:ext cx="4572000" cy="466725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24570" y="4496280"/>
                <a:ext cx="790575" cy="552450"/>
              </a:xfrm>
              <a:prstGeom prst="rect">
                <a:avLst/>
              </a:prstGeom>
            </p:spPr>
          </p:pic>
        </p:grpSp>
        <p:sp>
          <p:nvSpPr>
            <p:cNvPr id="28" name="矩形 27"/>
            <p:cNvSpPr/>
            <p:nvPr/>
          </p:nvSpPr>
          <p:spPr>
            <a:xfrm>
              <a:off x="9540186" y="4329811"/>
              <a:ext cx="5356914" cy="781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8163914" y="5112122"/>
            <a:ext cx="524437" cy="360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8523251" y="4317111"/>
            <a:ext cx="1029015" cy="8255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505541" y="4316172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3251" y="7563992"/>
            <a:ext cx="1562100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椭圆 35"/>
          <p:cNvSpPr/>
          <p:nvPr/>
        </p:nvSpPr>
        <p:spPr>
          <a:xfrm>
            <a:off x="7639477" y="6763528"/>
            <a:ext cx="524437" cy="360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8125014" y="7068215"/>
            <a:ext cx="635686" cy="5077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100913" y="7051990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51197" y="2693002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251197" y="8562744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2811801" y="2680964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2811800" y="8562743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1717" y="6993577"/>
            <a:ext cx="1981200" cy="733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椭圆 47"/>
          <p:cNvSpPr/>
          <p:nvPr/>
        </p:nvSpPr>
        <p:spPr>
          <a:xfrm>
            <a:off x="10502445" y="5971907"/>
            <a:ext cx="524437" cy="360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10919182" y="6352354"/>
            <a:ext cx="678402" cy="5979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355333" y="6452585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7445" y="6785076"/>
            <a:ext cx="2200275" cy="83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椭圆 53"/>
          <p:cNvSpPr/>
          <p:nvPr/>
        </p:nvSpPr>
        <p:spPr>
          <a:xfrm>
            <a:off x="5250808" y="5920523"/>
            <a:ext cx="524437" cy="360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4047345" y="6229455"/>
            <a:ext cx="1399656" cy="5503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230446" y="6481432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34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39"/>
            <a:ext cx="12853358" cy="6556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9560" y="310551"/>
            <a:ext cx="873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的梯度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26941" y="5786557"/>
            <a:ext cx="3543292" cy="2444536"/>
            <a:chOff x="3251197" y="2680964"/>
            <a:chExt cx="9751107" cy="611261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797" y="2776084"/>
              <a:ext cx="9554255" cy="59090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椭圆 6"/>
            <p:cNvSpPr/>
            <p:nvPr/>
          </p:nvSpPr>
          <p:spPr>
            <a:xfrm>
              <a:off x="3251197" y="2693002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51197" y="8562744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2811801" y="2680964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2811800" y="8562743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79560" y="1794297"/>
            <a:ext cx="3543292" cy="2444536"/>
            <a:chOff x="3251197" y="2680964"/>
            <a:chExt cx="9751107" cy="6112613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797" y="2776084"/>
              <a:ext cx="9554255" cy="59090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椭圆 19"/>
            <p:cNvSpPr/>
            <p:nvPr/>
          </p:nvSpPr>
          <p:spPr>
            <a:xfrm>
              <a:off x="3251197" y="2693002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251197" y="8562744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811801" y="2680964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2811800" y="8562743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2435" y="1794297"/>
            <a:ext cx="3543292" cy="2444536"/>
            <a:chOff x="3251197" y="2680964"/>
            <a:chExt cx="9751107" cy="611261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797" y="2776084"/>
              <a:ext cx="9554255" cy="59090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椭圆 25"/>
            <p:cNvSpPr/>
            <p:nvPr/>
          </p:nvSpPr>
          <p:spPr>
            <a:xfrm>
              <a:off x="3251197" y="2693002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251197" y="8562744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2811801" y="2680964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2811800" y="8562743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781688" y="5786557"/>
            <a:ext cx="3543292" cy="2444536"/>
            <a:chOff x="3251197" y="2680964"/>
            <a:chExt cx="9751107" cy="6112613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797" y="2776084"/>
              <a:ext cx="9554255" cy="59090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椭圆 31"/>
            <p:cNvSpPr/>
            <p:nvPr/>
          </p:nvSpPr>
          <p:spPr>
            <a:xfrm>
              <a:off x="3251197" y="2693002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251197" y="8562744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2811801" y="2680964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2811800" y="8562743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2887864" y="5786557"/>
            <a:ext cx="3543292" cy="2444536"/>
            <a:chOff x="3251197" y="2680964"/>
            <a:chExt cx="9751107" cy="6112613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797" y="2776084"/>
              <a:ext cx="9554255" cy="59090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8" name="椭圆 37"/>
            <p:cNvSpPr/>
            <p:nvPr/>
          </p:nvSpPr>
          <p:spPr>
            <a:xfrm>
              <a:off x="3251197" y="2693002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51197" y="8562744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2811801" y="2680964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811800" y="8562743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" name="直接箭头连接符 42"/>
          <p:cNvCxnSpPr>
            <a:stCxn id="6" idx="0"/>
          </p:cNvCxnSpPr>
          <p:nvPr/>
        </p:nvCxnSpPr>
        <p:spPr>
          <a:xfrm flipH="1" flipV="1">
            <a:off x="1897811" y="4192676"/>
            <a:ext cx="4101930" cy="163192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6" idx="0"/>
          </p:cNvCxnSpPr>
          <p:nvPr/>
        </p:nvCxnSpPr>
        <p:spPr>
          <a:xfrm flipH="1" flipV="1">
            <a:off x="5719268" y="4192677"/>
            <a:ext cx="280473" cy="1631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6" idx="0"/>
          </p:cNvCxnSpPr>
          <p:nvPr/>
        </p:nvCxnSpPr>
        <p:spPr>
          <a:xfrm rot="16200000" flipH="1">
            <a:off x="6750136" y="5074201"/>
            <a:ext cx="1318075" cy="2818866"/>
          </a:xfrm>
          <a:prstGeom prst="bentConnector4">
            <a:avLst>
              <a:gd name="adj1" fmla="val -17343"/>
              <a:gd name="adj2" fmla="val 8079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6" idx="0"/>
          </p:cNvCxnSpPr>
          <p:nvPr/>
        </p:nvCxnSpPr>
        <p:spPr>
          <a:xfrm rot="16200000" flipH="1">
            <a:off x="8785459" y="3038879"/>
            <a:ext cx="1351300" cy="6922737"/>
          </a:xfrm>
          <a:prstGeom prst="bentConnector4">
            <a:avLst>
              <a:gd name="adj1" fmla="val -36654"/>
              <a:gd name="adj2" fmla="val 93909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5815263" y="4295547"/>
            <a:ext cx="4936335" cy="1873024"/>
            <a:chOff x="6809123" y="1776187"/>
            <a:chExt cx="4936335" cy="1873024"/>
          </a:xfrm>
        </p:grpSpPr>
        <p:sp>
          <p:nvSpPr>
            <p:cNvPr id="53" name="椭圆 52"/>
            <p:cNvSpPr/>
            <p:nvPr/>
          </p:nvSpPr>
          <p:spPr>
            <a:xfrm>
              <a:off x="6809123" y="3431719"/>
              <a:ext cx="524437" cy="21749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684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8654360" y="1776187"/>
              <a:ext cx="3091098" cy="781050"/>
              <a:chOff x="8654360" y="1848757"/>
              <a:chExt cx="3091098" cy="78105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8654361" y="1848757"/>
                <a:ext cx="3091097" cy="781050"/>
                <a:chOff x="8160876" y="1790700"/>
                <a:chExt cx="3091097" cy="781050"/>
              </a:xfrm>
            </p:grpSpPr>
            <p:pic>
              <p:nvPicPr>
                <p:cNvPr id="57" name="图片 5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42148" y="1790700"/>
                  <a:ext cx="2409825" cy="781050"/>
                </a:xfrm>
                <a:prstGeom prst="rect">
                  <a:avLst/>
                </a:prstGeom>
              </p:spPr>
            </p:pic>
            <p:pic>
              <p:nvPicPr>
                <p:cNvPr id="58" name="图片 5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60876" y="1909762"/>
                  <a:ext cx="885825" cy="542925"/>
                </a:xfrm>
                <a:prstGeom prst="rect">
                  <a:avLst/>
                </a:prstGeom>
              </p:spPr>
            </p:pic>
          </p:grpSp>
          <p:sp>
            <p:nvSpPr>
              <p:cNvPr id="56" name="矩形 55"/>
              <p:cNvSpPr/>
              <p:nvPr/>
            </p:nvSpPr>
            <p:spPr>
              <a:xfrm>
                <a:off x="8654360" y="1848757"/>
                <a:ext cx="3091098" cy="781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9" name="直接箭头连接符 58"/>
            <p:cNvCxnSpPr>
              <a:stCxn id="56" idx="1"/>
              <a:endCxn id="53" idx="0"/>
            </p:cNvCxnSpPr>
            <p:nvPr/>
          </p:nvCxnSpPr>
          <p:spPr>
            <a:xfrm flipH="1">
              <a:off x="7071342" y="2166712"/>
              <a:ext cx="1583018" cy="126500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7755399" y="2128343"/>
              <a:ext cx="981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9715500" y="4348887"/>
            <a:ext cx="944880" cy="66198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755158" y="4348887"/>
            <a:ext cx="792702" cy="6619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55275" y="1349401"/>
            <a:ext cx="7815533" cy="306520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172524" y="1345721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t</a:t>
            </a:r>
            <a:r>
              <a:rPr lang="zh-CN" altLang="en-US" dirty="0"/>
              <a:t>时间</a:t>
            </a:r>
            <a:r>
              <a:rPr lang="zh-CN" altLang="en-US" dirty="0" smtClean="0"/>
              <a:t>状态的</a:t>
            </a:r>
            <a:r>
              <a:rPr lang="en-US" altLang="zh-CN" dirty="0" smtClean="0"/>
              <a:t>i+1</a:t>
            </a:r>
            <a:r>
              <a:rPr lang="zh-CN" altLang="en-US" dirty="0" smtClean="0"/>
              <a:t>层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下一层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4226941" y="8228093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t</a:t>
            </a:r>
            <a:r>
              <a:rPr lang="zh-CN" altLang="en-US" dirty="0"/>
              <a:t>时间</a:t>
            </a:r>
            <a:r>
              <a:rPr lang="zh-CN" altLang="en-US" dirty="0" smtClean="0"/>
              <a:t>状态的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层</a:t>
            </a:r>
            <a:r>
              <a:rPr lang="en-US" altLang="zh-CN" dirty="0" smtClean="0"/>
              <a:t>(</a:t>
            </a:r>
            <a:r>
              <a:rPr lang="zh-CN" altLang="en-US" dirty="0" smtClean="0"/>
              <a:t>本层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的某个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72524" y="5725891"/>
            <a:ext cx="7815533" cy="286185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590076" y="5711745"/>
            <a:ext cx="8127916" cy="286185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8723836" y="8225749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t+1</a:t>
            </a:r>
            <a:r>
              <a:rPr lang="zh-CN" altLang="en-US" dirty="0"/>
              <a:t>时间</a:t>
            </a:r>
            <a:r>
              <a:rPr lang="zh-CN" altLang="en-US" dirty="0" smtClean="0"/>
              <a:t>状态的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层</a:t>
            </a:r>
            <a:r>
              <a:rPr lang="en-US" altLang="zh-CN" dirty="0" smtClean="0"/>
              <a:t>(</a:t>
            </a:r>
            <a:r>
              <a:rPr lang="zh-CN" altLang="en-US" dirty="0"/>
              <a:t>本层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64" idx="0"/>
          </p:cNvCxnSpPr>
          <p:nvPr/>
        </p:nvCxnSpPr>
        <p:spPr>
          <a:xfrm flipV="1">
            <a:off x="9151509" y="2369789"/>
            <a:ext cx="7215" cy="19790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8590076" y="1169460"/>
            <a:ext cx="7008650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时间状态的下一层网络中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act,alt,a</a:t>
            </a:r>
            <a:r>
              <a:rPr lang="el-GR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t,awt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的梯度*连线的系数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之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637570" y="2688939"/>
            <a:ext cx="7008650" cy="1200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t+1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时间状态的本层网络中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act,alt,a</a:t>
            </a:r>
            <a:r>
              <a:rPr lang="el-GR" alt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400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t,awt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的梯度*连线的系数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之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H="1" flipV="1">
            <a:off x="10229130" y="3893984"/>
            <a:ext cx="1" cy="4497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1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39"/>
            <a:ext cx="12853358" cy="6556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9560" y="310551"/>
            <a:ext cx="8820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的梯度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7" y="4156306"/>
            <a:ext cx="9554255" cy="5909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椭圆 6"/>
          <p:cNvSpPr/>
          <p:nvPr/>
        </p:nvSpPr>
        <p:spPr>
          <a:xfrm>
            <a:off x="3251197" y="4073224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51197" y="9942966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2811801" y="4061186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2811800" y="9942965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17917" y="1207696"/>
            <a:ext cx="878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的梯度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Loss/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Loss/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bct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δ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bct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5040" y="1670650"/>
            <a:ext cx="11968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bct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)*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sigmod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))/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)*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dsigmod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285121" y="4896173"/>
            <a:ext cx="524437" cy="360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50" y="3177309"/>
            <a:ext cx="2009775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接箭头连接符 14"/>
          <p:cNvCxnSpPr/>
          <p:nvPr/>
        </p:nvCxnSpPr>
        <p:spPr>
          <a:xfrm>
            <a:off x="5261957" y="3858688"/>
            <a:ext cx="273366" cy="10618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232918" y="223767"/>
            <a:ext cx="1749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C=1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5412710" y="2193870"/>
            <a:ext cx="396848" cy="7908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6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39"/>
            <a:ext cx="12853358" cy="6556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9560" y="310551"/>
            <a:ext cx="8670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的梯度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3275" y="5557070"/>
            <a:ext cx="6987749" cy="4281344"/>
            <a:chOff x="3251197" y="4061186"/>
            <a:chExt cx="9751107" cy="611261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797" y="4156306"/>
              <a:ext cx="9554255" cy="59090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椭圆 6"/>
            <p:cNvSpPr/>
            <p:nvPr/>
          </p:nvSpPr>
          <p:spPr>
            <a:xfrm>
              <a:off x="3251197" y="4073224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51197" y="9942966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2811801" y="4061186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2811800" y="9942965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3232918" y="223767"/>
            <a:ext cx="1749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C=1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35911" y="7230125"/>
            <a:ext cx="524437" cy="360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4195248" y="6435114"/>
            <a:ext cx="1029015" cy="8255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7994366" y="5332781"/>
            <a:ext cx="6987749" cy="4281344"/>
            <a:chOff x="3251197" y="4061186"/>
            <a:chExt cx="9751107" cy="6112613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797" y="4156306"/>
              <a:ext cx="9554255" cy="59090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椭圆 26"/>
            <p:cNvSpPr/>
            <p:nvPr/>
          </p:nvSpPr>
          <p:spPr>
            <a:xfrm>
              <a:off x="3251197" y="4073224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251197" y="9942966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2811801" y="4061186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2811800" y="9942965"/>
              <a:ext cx="190503" cy="230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箭头连接符 34"/>
          <p:cNvCxnSpPr/>
          <p:nvPr/>
        </p:nvCxnSpPr>
        <p:spPr>
          <a:xfrm flipV="1">
            <a:off x="4321995" y="6978547"/>
            <a:ext cx="5236073" cy="35391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321994" y="7528433"/>
            <a:ext cx="7358172" cy="68575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253737" y="7099349"/>
            <a:ext cx="8475872" cy="36246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054729" y="6394007"/>
            <a:ext cx="0" cy="88657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 flipV="1">
            <a:off x="1939004" y="6295656"/>
            <a:ext cx="2115725" cy="103680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212183" y="5813954"/>
            <a:ext cx="5356914" cy="781050"/>
            <a:chOff x="9540186" y="4329811"/>
            <a:chExt cx="5356914" cy="781050"/>
          </a:xfrm>
        </p:grpSpPr>
        <p:sp>
          <p:nvSpPr>
            <p:cNvPr id="20" name="矩形 19"/>
            <p:cNvSpPr/>
            <p:nvPr/>
          </p:nvSpPr>
          <p:spPr>
            <a:xfrm>
              <a:off x="9540186" y="4329811"/>
              <a:ext cx="5356914" cy="781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9724570" y="4496280"/>
              <a:ext cx="5047339" cy="552450"/>
              <a:chOff x="9724570" y="4496280"/>
              <a:chExt cx="5047339" cy="552450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9909" y="4543905"/>
                <a:ext cx="4572000" cy="466725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24570" y="4496280"/>
                <a:ext cx="790575" cy="552450"/>
              </a:xfrm>
              <a:prstGeom prst="rect">
                <a:avLst/>
              </a:prstGeom>
            </p:spPr>
          </p:pic>
        </p:grpSp>
      </p:grpSp>
      <p:sp>
        <p:nvSpPr>
          <p:cNvPr id="53" name="文本框 52"/>
          <p:cNvSpPr txBox="1"/>
          <p:nvPr/>
        </p:nvSpPr>
        <p:spPr>
          <a:xfrm>
            <a:off x="549792" y="9893208"/>
            <a:ext cx="3509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时间状态的本层的该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062624" y="9752237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时间状态的本层的该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1795" y="1071103"/>
            <a:ext cx="167725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会影响   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时间状态的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    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时间状态的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     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时间状态的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        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时间状态的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            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时间状态的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=&gt;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bct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bct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alt+1*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alt+1/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t+1*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t+1/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sct+1*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sct+1/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49792" y="1853261"/>
            <a:ext cx="9169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wcw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+….)/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wcw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53718" y="2555182"/>
            <a:ext cx="10077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bct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bct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bwt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))/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bwt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dtanh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19353" y="6028048"/>
            <a:ext cx="724553" cy="40706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58" idx="0"/>
          </p:cNvCxnSpPr>
          <p:nvPr/>
        </p:nvCxnSpPr>
        <p:spPr>
          <a:xfrm>
            <a:off x="9132976" y="2311562"/>
            <a:ext cx="948654" cy="371648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712298" y="1851526"/>
            <a:ext cx="1845770" cy="40706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683851" y="2560403"/>
            <a:ext cx="2947306" cy="40706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296199" y="6014089"/>
            <a:ext cx="907878" cy="40706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endCxn id="63" idx="0"/>
          </p:cNvCxnSpPr>
          <p:nvPr/>
        </p:nvCxnSpPr>
        <p:spPr>
          <a:xfrm flipH="1">
            <a:off x="6750138" y="2967469"/>
            <a:ext cx="1244228" cy="30466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553718" y="3295071"/>
            <a:ext cx="9581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alt+1*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alt+1/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alt+1* 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wcl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...)/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alt+1*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wcl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06135" y="3244602"/>
            <a:ext cx="2154685" cy="4070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157907" y="6013890"/>
            <a:ext cx="693648" cy="4070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577223" y="3977113"/>
            <a:ext cx="10831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t+1*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t+1/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t+1* 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+….)/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t+1*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787257" y="3967355"/>
            <a:ext cx="2504857" cy="4146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8939037" y="6013890"/>
            <a:ext cx="693648" cy="4070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8443559" y="3665627"/>
            <a:ext cx="139890" cy="23243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73" idx="0"/>
          </p:cNvCxnSpPr>
          <p:nvPr/>
        </p:nvCxnSpPr>
        <p:spPr>
          <a:xfrm flipH="1">
            <a:off x="9285861" y="4398308"/>
            <a:ext cx="205833" cy="16155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7301610" y="6028048"/>
            <a:ext cx="693648" cy="4070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549792" y="4683521"/>
            <a:ext cx="11211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sct+1*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sct+1/</a:t>
            </a: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sct+1* 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*b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t+1 +….)/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sct+1      *  b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787257" y="4657261"/>
            <a:ext cx="3026018" cy="3986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>
            <a:endCxn id="77" idx="0"/>
          </p:cNvCxnSpPr>
          <p:nvPr/>
        </p:nvCxnSpPr>
        <p:spPr>
          <a:xfrm flipH="1">
            <a:off x="7648434" y="5055909"/>
            <a:ext cx="1138823" cy="97213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11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39"/>
            <a:ext cx="12853358" cy="6556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9560" y="310551"/>
            <a:ext cx="8619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-alt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的梯度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232918" y="223767"/>
            <a:ext cx="1749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C=1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809" y="1171569"/>
            <a:ext cx="9554255" cy="5909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椭圆 31"/>
          <p:cNvSpPr/>
          <p:nvPr/>
        </p:nvSpPr>
        <p:spPr>
          <a:xfrm>
            <a:off x="3320209" y="1088487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320209" y="6958229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2880812" y="6958228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457" y="5180561"/>
            <a:ext cx="2200275" cy="83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椭圆 40"/>
          <p:cNvSpPr/>
          <p:nvPr/>
        </p:nvSpPr>
        <p:spPr>
          <a:xfrm>
            <a:off x="5319820" y="4316008"/>
            <a:ext cx="524437" cy="360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4116357" y="4624940"/>
            <a:ext cx="1399656" cy="5503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12922370" y="1065867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966822" y="8308018"/>
            <a:ext cx="783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的梯度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Loss/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alt=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Loss/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63945" y="8770972"/>
            <a:ext cx="92009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alt=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(act)*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sigmod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(alt)+sct-1 * b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t)/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=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(act)*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sigmod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(alt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))/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=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(act)*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dsigmod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(alt)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 rot="10800000">
            <a:off x="2514235" y="6096000"/>
            <a:ext cx="396848" cy="198054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0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39"/>
            <a:ext cx="12853358" cy="6556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9560" y="310551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el-GR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的梯度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232918" y="223767"/>
            <a:ext cx="1749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C=1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809" y="1171569"/>
            <a:ext cx="9554255" cy="5909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椭圆 31"/>
          <p:cNvSpPr/>
          <p:nvPr/>
        </p:nvSpPr>
        <p:spPr>
          <a:xfrm>
            <a:off x="3320209" y="1088487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320209" y="6958229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2880812" y="6958228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2922370" y="1065867"/>
            <a:ext cx="190503" cy="23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263606" y="8076560"/>
            <a:ext cx="8581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的梯度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Loss/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Loss/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260729" y="8539514"/>
            <a:ext cx="9345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(sct-1*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sigmod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t)+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(act))/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l-G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(sct-1*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sigmod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t))/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=sct-1 *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dsigmod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476" y="5337304"/>
            <a:ext cx="1981200" cy="733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椭圆 17"/>
          <p:cNvSpPr/>
          <p:nvPr/>
        </p:nvSpPr>
        <p:spPr>
          <a:xfrm>
            <a:off x="10554204" y="4315634"/>
            <a:ext cx="524437" cy="360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84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10970941" y="4696081"/>
            <a:ext cx="678402" cy="5979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下箭头 20"/>
          <p:cNvSpPr/>
          <p:nvPr/>
        </p:nvSpPr>
        <p:spPr>
          <a:xfrm rot="10800000">
            <a:off x="13253480" y="6115223"/>
            <a:ext cx="396848" cy="198054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4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1510</Words>
  <Application>Microsoft Office PowerPoint</Application>
  <PresentationFormat>自定义</PresentationFormat>
  <Paragraphs>231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heyi</dc:creator>
  <cp:lastModifiedBy>heyi</cp:lastModifiedBy>
  <cp:revision>52</cp:revision>
  <cp:lastPrinted>2017-04-28T10:11:22Z</cp:lastPrinted>
  <dcterms:created xsi:type="dcterms:W3CDTF">2017-04-28T09:17:18Z</dcterms:created>
  <dcterms:modified xsi:type="dcterms:W3CDTF">2017-05-09T03:51:17Z</dcterms:modified>
</cp:coreProperties>
</file>