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6" r:id="rId10"/>
    <p:sldId id="267" r:id="rId11"/>
    <p:sldId id="268" r:id="rId12"/>
    <p:sldId id="271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d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0" autoAdjust="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5BD80-0915-4043-B81F-AC3B1E562398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95A05-E689-47D6-B7BC-C0E6A372E1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4A29C-77FC-41D0-B392-B5D7059890B9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E27A-B71E-4304-B65D-087B2B609E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7EEFA-D5D2-4E10-BF8A-A63002CCF5D0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F6A1E-2166-47F8-BBAF-C386E9882B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B577E-6E88-4062-BD41-174DF6D58955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CDED3-5BF6-4DC0-A56A-387BEED43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A7E89-26A2-44F3-94F6-75A1F2017CF5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1B8BC-850D-4629-9783-21B9C4BA7D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49525-38AC-4AF6-9420-55766822CCF0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6992-751D-4673-9532-89AE9901B8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1F378-D1B2-4815-A62E-5C6412369000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8C5E8-6A54-4B81-989D-89469D921C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71DF-6004-4E29-9D73-66EE11B03CCD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5E591-A3CC-4A01-A9D6-DEE3FD4D2D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3C729-9919-4F26-AF12-8B3AE9B814AC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7FC8-AD1C-4172-A719-195D9C763E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065B2-6F68-41B3-9420-483C5276B6EE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016FA-D468-4FE1-B2B7-00F73AA182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AB8A9-BD78-49BB-9703-09830C46C3E0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A1AE8-CDA2-4B0D-9BED-944B4F2DC8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38325-4EB3-41D3-92F1-AD4F5309B2FE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41392-A2FF-42BD-BB6F-197C76903E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FA07CB-28B5-4CDC-AF61-60F10ECBF80E}" type="datetimeFigureOut">
              <a:rPr lang="ru-RU"/>
              <a:pPr>
                <a:defRPr/>
              </a:pPr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B21656-F8C1-45F5-A9B3-422CF4E8C0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1" r:id="rId2"/>
    <p:sldLayoutId id="2147483790" r:id="rId3"/>
    <p:sldLayoutId id="2147483789" r:id="rId4"/>
    <p:sldLayoutId id="2147483788" r:id="rId5"/>
    <p:sldLayoutId id="2147483787" r:id="rId6"/>
    <p:sldLayoutId id="2147483786" r:id="rId7"/>
    <p:sldLayoutId id="2147483785" r:id="rId8"/>
    <p:sldLayoutId id="2147483784" r:id="rId9"/>
    <p:sldLayoutId id="2147483783" r:id="rId10"/>
    <p:sldLayoutId id="2147483782" r:id="rId11"/>
    <p:sldLayoutId id="214748379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2024063" y="214313"/>
            <a:ext cx="8286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14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14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3314" name="Прямоугольник 5"/>
          <p:cNvSpPr>
            <a:spLocks noChangeArrowheads="1"/>
          </p:cNvSpPr>
          <p:nvPr/>
        </p:nvSpPr>
        <p:spPr bwMode="auto">
          <a:xfrm>
            <a:off x="1952625" y="142875"/>
            <a:ext cx="8358188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endParaRPr lang="ru-RU" sz="80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r>
              <a:rPr lang="ru-RU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 «Саратовский национальный исследовательский государственный университет имени Н.Г.Чернышевского».</a:t>
            </a:r>
            <a:endParaRPr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ru-RU" sz="800">
              <a:latin typeface="Times New Roman" pitchFamily="18" charset="0"/>
              <a:cs typeface="Times New Roman" pitchFamily="18" charset="0"/>
            </a:endParaRPr>
          </a:p>
          <a:p>
            <a:pPr algn="r" eaLnBrk="0" hangingPunct="0"/>
            <a:r>
              <a:rPr lang="ru-RU">
                <a:latin typeface="Times New Roman" pitchFamily="18" charset="0"/>
                <a:cs typeface="Times New Roman" pitchFamily="18" charset="0"/>
              </a:rPr>
              <a:t>Кафедра радиотехники  и электродинамики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algn="r" eaLnBrk="0" hangingPunct="0"/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ru-RU" sz="8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>
                <a:latin typeface="Times New Roman" pitchFamily="18" charset="0"/>
                <a:cs typeface="Times New Roman" pitchFamily="18" charset="0"/>
              </a:rPr>
              <a:t>Структурная стабильность и электронные свойства композитных пленок на основе графена и одностенных углеродных нанотрубок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r>
              <a:rPr lang="ru-RU" sz="2000" u="sng">
                <a:latin typeface="Times New Roman" pitchFamily="18" charset="0"/>
                <a:cs typeface="Times New Roman" pitchFamily="18" charset="0"/>
              </a:rPr>
              <a:t>Бакалавра 4 курса, 421 группы физического факультета СГУ</a:t>
            </a:r>
            <a:endParaRPr lang="ru-RU" sz="80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r>
              <a:rPr lang="ru-RU" sz="2000" u="sng">
                <a:latin typeface="Times New Roman" pitchFamily="18" charset="0"/>
                <a:cs typeface="Times New Roman" pitchFamily="18" charset="0"/>
              </a:rPr>
              <a:t>направление 03.03.03 «Радиофизика»</a:t>
            </a:r>
            <a:endParaRPr lang="en-US" sz="2000" u="sng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ru-RU" sz="800">
              <a:latin typeface="Calibri" pitchFamily="34" charset="0"/>
            </a:endParaRPr>
          </a:p>
          <a:p>
            <a:pPr algn="ctr" eaLnBrk="0" hangingPunct="0"/>
            <a:endParaRPr lang="ru-RU" sz="800" b="1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r>
              <a:rPr lang="ru-RU" sz="2000" b="1">
                <a:latin typeface="Times New Roman" pitchFamily="18" charset="0"/>
                <a:cs typeface="Times New Roman" pitchFamily="18" charset="0"/>
              </a:rPr>
              <a:t>Морева Ильи Витальевича</a:t>
            </a:r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1919288" y="5608638"/>
            <a:ext cx="83534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ru-RU" sz="1600">
                <a:latin typeface="Times New Roman" pitchFamily="18" charset="0"/>
                <a:cs typeface="Times New Roman" pitchFamily="18" charset="0"/>
              </a:rPr>
              <a:t>Научный руководитель, </a:t>
            </a:r>
            <a:endParaRPr lang="ru-RU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к. ф. - м. н., доцент кафедры радиотехники </a:t>
            </a:r>
          </a:p>
          <a:p>
            <a:pPr eaLnBrk="0" hangingPunct="0"/>
            <a:r>
              <a:rPr 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электродинамики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________________________       М.М. Слепченков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/>
          </p:cNvSpPr>
          <p:nvPr>
            <p:ph type="title"/>
          </p:nvPr>
        </p:nvSpPr>
        <p:spPr>
          <a:xfrm>
            <a:off x="923925" y="0"/>
            <a:ext cx="10515600" cy="1122363"/>
          </a:xfrm>
          <a:noFill/>
          <a:ln/>
        </p:spPr>
        <p:txBody>
          <a:bodyPr/>
          <a:lstStyle/>
          <a:p>
            <a:pPr algn="ctr"/>
            <a:r>
              <a:rPr lang="ru-RU" sz="3600" b="1">
                <a:latin typeface="Times New Roman" pitchFamily="18" charset="0"/>
              </a:rPr>
              <a:t>Получение атомистических моделей супер-ячеек исследуемых композитов графен-ОУНТ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020763"/>
            <a:ext cx="6473825" cy="34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9" name="Заголовок 1"/>
          <p:cNvSpPr>
            <a:spLocks/>
          </p:cNvSpPr>
          <p:nvPr/>
        </p:nvSpPr>
        <p:spPr bwMode="auto">
          <a:xfrm>
            <a:off x="7088188" y="1493838"/>
            <a:ext cx="5103812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>
                <a:latin typeface="Times New Roman" pitchFamily="18" charset="0"/>
                <a:cs typeface="Times New Roman" pitchFamily="18" charset="0"/>
              </a:rPr>
              <a:t>2 Этап построения – оптимизация атомной структуры расширенной ячейки композита шириной в один гексагон с использованием квантового метода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DFTB</a:t>
            </a:r>
            <a:endParaRPr lang="ru-RU" sz="2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4314825"/>
            <a:ext cx="81724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61" name="Заголовок 1"/>
          <p:cNvSpPr>
            <a:spLocks/>
          </p:cNvSpPr>
          <p:nvPr/>
        </p:nvSpPr>
        <p:spPr bwMode="auto">
          <a:xfrm>
            <a:off x="8262938" y="4586288"/>
            <a:ext cx="3725862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>
                <a:latin typeface="Times New Roman" pitchFamily="18" charset="0"/>
                <a:cs typeface="Times New Roman" pitchFamily="18" charset="0"/>
              </a:rPr>
              <a:t>Результат оптимизации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/>
          </p:cNvSpPr>
          <p:nvPr>
            <p:ph type="title"/>
          </p:nvPr>
        </p:nvSpPr>
        <p:spPr>
          <a:xfrm>
            <a:off x="995363" y="0"/>
            <a:ext cx="10515600" cy="1122363"/>
          </a:xfrm>
          <a:noFill/>
          <a:ln/>
        </p:spPr>
        <p:txBody>
          <a:bodyPr/>
          <a:lstStyle/>
          <a:p>
            <a:pPr algn="ctr"/>
            <a:r>
              <a:rPr lang="ru-RU" sz="3600" b="1">
                <a:latin typeface="Times New Roman" pitchFamily="18" charset="0"/>
              </a:rPr>
              <a:t>Получение атомистических моделей супер-ячеек исследуемых композитов графен-ОУНТ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13" y="1274763"/>
            <a:ext cx="85264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7925" y="3338513"/>
            <a:ext cx="4430713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4" name="Заголовок 1"/>
          <p:cNvSpPr>
            <a:spLocks/>
          </p:cNvSpPr>
          <p:nvPr/>
        </p:nvSpPr>
        <p:spPr bwMode="auto">
          <a:xfrm>
            <a:off x="730250" y="3395663"/>
            <a:ext cx="6380163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>
                <a:latin typeface="Times New Roman" pitchFamily="18" charset="0"/>
                <a:cs typeface="Times New Roman" pitchFamily="18" charset="0"/>
              </a:rPr>
              <a:t>3 Этап построения – выделение супер-ячейки композита, содержащей одну трубку, и оптимизация полученной атомной структуры с использованием квантового метода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DFTB</a:t>
            </a:r>
            <a:endParaRPr lang="ru-RU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5" name="Заголовок 1"/>
          <p:cNvSpPr>
            <a:spLocks/>
          </p:cNvSpPr>
          <p:nvPr/>
        </p:nvSpPr>
        <p:spPr bwMode="auto">
          <a:xfrm>
            <a:off x="8756650" y="2627313"/>
            <a:ext cx="343535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>
                <a:latin typeface="Times New Roman" pitchFamily="18" charset="0"/>
                <a:cs typeface="Times New Roman" pitchFamily="18" charset="0"/>
              </a:rPr>
              <a:t>Результат оптимизации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257175" y="249238"/>
            <a:ext cx="11706225" cy="717550"/>
          </a:xfrm>
        </p:spPr>
        <p:txBody>
          <a:bodyPr/>
          <a:lstStyle/>
          <a:p>
            <a:pPr algn="ctr"/>
            <a:r>
              <a:rPr lang="ru-RU" sz="3600" b="1">
                <a:latin typeface="Times New Roman" pitchFamily="18" charset="0"/>
              </a:rPr>
              <a:t>Энергетическая стабильность композитов графен</a:t>
            </a:r>
            <a:r>
              <a:rPr lang="en-US" sz="3600" b="1">
                <a:latin typeface="Times New Roman" pitchFamily="18" charset="0"/>
              </a:rPr>
              <a:t>/</a:t>
            </a:r>
            <a:r>
              <a:rPr lang="ru-RU" sz="3600" b="1">
                <a:latin typeface="Times New Roman" pitchFamily="18" charset="0"/>
              </a:rPr>
              <a:t>ОУНТ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385763" y="1333500"/>
            <a:ext cx="11415712" cy="4351338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ru-RU">
                <a:latin typeface="Times New Roman" pitchFamily="18" charset="0"/>
              </a:rPr>
              <a:t>Для каждой из построенных супер-ячеек была проведена оценка энергетической стабильности. Энергетическую стабильность оценивали по изменению суммарной энергии исследуемой композитной структуры E в соответствии с формулой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319563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319563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206625" y="3036888"/>
          <a:ext cx="8588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Формула" r:id="rId3" imgW="2235200" imgH="241300" progId="Equation.3">
                  <p:embed/>
                </p:oleObj>
              </mc:Choice>
              <mc:Fallback>
                <p:oleObj name="Формула" r:id="rId3" imgW="22352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036888"/>
                        <a:ext cx="85883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Объект 2"/>
          <p:cNvSpPr>
            <a:spLocks/>
          </p:cNvSpPr>
          <p:nvPr/>
        </p:nvSpPr>
        <p:spPr bwMode="auto">
          <a:xfrm>
            <a:off x="268288" y="3987800"/>
            <a:ext cx="11604625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где </a:t>
            </a:r>
            <a:r>
              <a:rPr lang="en-US" sz="2800">
                <a:latin typeface="Times New Roman" pitchFamily="18" charset="0"/>
              </a:rPr>
              <a:t>E</a:t>
            </a:r>
            <a:r>
              <a:rPr lang="ru-RU" sz="2800" baseline="-25000">
                <a:latin typeface="Times New Roman" pitchFamily="18" charset="0"/>
              </a:rPr>
              <a:t>комп </a:t>
            </a:r>
            <a:r>
              <a:rPr lang="ru-RU" sz="2800">
                <a:latin typeface="Times New Roman" pitchFamily="18" charset="0"/>
              </a:rPr>
              <a:t>- энергия композита, </a:t>
            </a:r>
            <a:r>
              <a:rPr lang="en-US" sz="2800">
                <a:latin typeface="Times New Roman" pitchFamily="18" charset="0"/>
              </a:rPr>
              <a:t>E</a:t>
            </a:r>
            <a:r>
              <a:rPr lang="ru-RU" sz="2800" baseline="-25000">
                <a:latin typeface="Times New Roman" pitchFamily="18" charset="0"/>
              </a:rPr>
              <a:t>графена </a:t>
            </a:r>
            <a:r>
              <a:rPr lang="ru-RU" sz="2800">
                <a:latin typeface="Times New Roman" pitchFamily="18" charset="0"/>
              </a:rPr>
              <a:t>- энергия листа графена, </a:t>
            </a:r>
            <a:r>
              <a:rPr lang="en-US" sz="2800">
                <a:latin typeface="Times New Roman" pitchFamily="18" charset="0"/>
              </a:rPr>
              <a:t>E</a:t>
            </a:r>
            <a:r>
              <a:rPr lang="ru-RU" sz="2800" baseline="-25000">
                <a:latin typeface="Times New Roman" pitchFamily="18" charset="0"/>
              </a:rPr>
              <a:t>нанотрубки </a:t>
            </a:r>
            <a:r>
              <a:rPr lang="ru-RU" sz="2800">
                <a:latin typeface="Times New Roman" pitchFamily="18" charset="0"/>
              </a:rPr>
              <a:t>- энергия нанотрубки, </a:t>
            </a:r>
            <a:r>
              <a:rPr lang="en-US" sz="2800">
                <a:latin typeface="Times New Roman" pitchFamily="18" charset="0"/>
              </a:rPr>
              <a:t>N</a:t>
            </a:r>
            <a:r>
              <a:rPr lang="ru-RU" sz="2800">
                <a:latin typeface="Times New Roman" pitchFamily="18" charset="0"/>
              </a:rPr>
              <a:t> - количество атомов в композите. Композит строился таким образом, чтобы суммарная энергия композита по абсолютной величине была меньше, чем для отдельных графена и нанотрубки.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0" name="Rectangle 240"/>
          <p:cNvSpPr>
            <a:spLocks noGrp="1"/>
          </p:cNvSpPr>
          <p:nvPr>
            <p:ph type="title"/>
          </p:nvPr>
        </p:nvSpPr>
        <p:spPr>
          <a:xfrm>
            <a:off x="304800" y="204788"/>
            <a:ext cx="11887200" cy="889000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pitchFamily="18" charset="0"/>
              </a:rPr>
              <a:t>Таблица 1</a:t>
            </a:r>
            <a:r>
              <a:rPr lang="ru-RU" sz="2800" b="1" dirty="0">
                <a:latin typeface="Times New Roman" pitchFamily="18" charset="0"/>
              </a:rPr>
              <a:t>.</a:t>
            </a:r>
            <a:r>
              <a:rPr lang="ru-RU" sz="2800" dirty="0">
                <a:latin typeface="Times New Roman" pitchFamily="18" charset="0"/>
              </a:rPr>
              <a:t> Метрические и энергетические характеристики композитов графен/ОУНТ с нанотрубками (12,0) и различными расстояниями </a:t>
            </a:r>
            <a:br>
              <a:rPr lang="ru-RU" sz="2800" dirty="0">
                <a:latin typeface="Times New Roman" pitchFamily="18" charset="0"/>
              </a:rPr>
            </a:br>
            <a:r>
              <a:rPr lang="ru-RU" sz="2800" dirty="0">
                <a:latin typeface="Times New Roman" pitchFamily="18" charset="0"/>
              </a:rPr>
              <a:t>между ними</a:t>
            </a:r>
          </a:p>
        </p:txBody>
      </p:sp>
      <p:graphicFrame>
        <p:nvGraphicFramePr>
          <p:cNvPr id="25855" name="Group 255"/>
          <p:cNvGraphicFramePr>
            <a:graphicFrameLocks noGrp="1"/>
          </p:cNvGraphicFramePr>
          <p:nvPr>
            <p:ph idx="1"/>
          </p:nvPr>
        </p:nvGraphicFramePr>
        <p:xfrm>
          <a:off x="590550" y="1276350"/>
          <a:ext cx="11198225" cy="4031298"/>
        </p:xfrm>
        <a:graphic>
          <a:graphicData uri="http://schemas.openxmlformats.org/drawingml/2006/table">
            <a:tbl>
              <a:tblPr/>
              <a:tblGrid>
                <a:gridCol w="370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Расстояние между нанотрубками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E, 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эВ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атом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gap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эВ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гексагонов (24.6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.1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24.993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75" algn="l"/>
                        </a:tabLst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~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-0.03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~ 0.02-0.04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 гексагонов (27.06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27.575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4.252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 гексагонов (29.52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29.944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 гексагонов (31.98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32.511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 гексагонов (34.44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35.075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4.251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 гексагонов (36.9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37.454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 гексагонов (39.36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40.025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847" name="Объект 2"/>
          <p:cNvSpPr>
            <a:spLocks/>
          </p:cNvSpPr>
          <p:nvPr/>
        </p:nvSpPr>
        <p:spPr bwMode="auto">
          <a:xfrm>
            <a:off x="385763" y="5367338"/>
            <a:ext cx="11517312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i="1">
                <a:latin typeface="Times New Roman" pitchFamily="18" charset="0"/>
              </a:rPr>
              <a:t>r</a:t>
            </a:r>
            <a:r>
              <a:rPr lang="ru-RU" sz="2400">
                <a:latin typeface="Times New Roman" pitchFamily="18" charset="0"/>
              </a:rPr>
              <a:t> – расстояние между нанотрубкой и графеном,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x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ru-RU" sz="2400">
                <a:latin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y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Y, E</a:t>
            </a:r>
            <a:r>
              <a:rPr lang="en-US" sz="2400" baseline="-25000">
                <a:latin typeface="Times New Roman" pitchFamily="18" charset="0"/>
              </a:rPr>
              <a:t>gap </a:t>
            </a:r>
            <a:r>
              <a:rPr lang="ru-RU" sz="2400">
                <a:latin typeface="Times New Roman" pitchFamily="18" charset="0"/>
              </a:rPr>
              <a:t>– энергетическая щель (интервал между валентной зоной и зоной проводимости)</a:t>
            </a:r>
            <a:endParaRPr lang="ru-RU" sz="2400" baseline="-25000">
              <a:latin typeface="Times New Roman" pitchFamily="18" charset="0"/>
            </a:endParaRPr>
          </a:p>
          <a:p>
            <a:r>
              <a:rPr lang="ru-RU" sz="2800" baseline="-2500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ru-RU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8" name="Rectangle 240"/>
          <p:cNvSpPr>
            <a:spLocks noGrp="1"/>
          </p:cNvSpPr>
          <p:nvPr>
            <p:ph type="title"/>
          </p:nvPr>
        </p:nvSpPr>
        <p:spPr>
          <a:xfrm>
            <a:off x="371475" y="219075"/>
            <a:ext cx="11820525" cy="1050925"/>
          </a:xfrm>
        </p:spPr>
        <p:txBody>
          <a:bodyPr/>
          <a:lstStyle/>
          <a:p>
            <a:pPr algn="ctr"/>
            <a:r>
              <a:rPr lang="ru-RU" sz="2800">
                <a:latin typeface="Times New Roman" pitchFamily="18" charset="0"/>
              </a:rPr>
              <a:t>Таблица 2. Метрические и энергетические характеристики композитов графен/ОУНТ с нанотрубками (14,0) и различными расстояниями </a:t>
            </a:r>
            <a:br>
              <a:rPr lang="ru-RU" sz="2800">
                <a:latin typeface="Times New Roman" pitchFamily="18" charset="0"/>
              </a:rPr>
            </a:br>
            <a:r>
              <a:rPr lang="ru-RU" sz="2800">
                <a:latin typeface="Times New Roman" pitchFamily="18" charset="0"/>
              </a:rPr>
              <a:t>между ними</a:t>
            </a:r>
          </a:p>
        </p:txBody>
      </p:sp>
      <p:graphicFrame>
        <p:nvGraphicFramePr>
          <p:cNvPr id="27898" name="Group 250"/>
          <p:cNvGraphicFramePr>
            <a:graphicFrameLocks noGrp="1"/>
          </p:cNvGraphicFramePr>
          <p:nvPr>
            <p:ph idx="1"/>
          </p:nvPr>
        </p:nvGraphicFramePr>
        <p:xfrm>
          <a:off x="954088" y="1490663"/>
          <a:ext cx="10515600" cy="4109086"/>
        </p:xfrm>
        <a:graphic>
          <a:graphicData uri="http://schemas.openxmlformats.org/drawingml/2006/table">
            <a:tbl>
              <a:tblPr/>
              <a:tblGrid>
                <a:gridCol w="347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Расстояние между нанотрубками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r, 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E, 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эВ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атом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gap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эВ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гексагонов (24.6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25.024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~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-0.0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~0.02-0.05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 гексагонов (27.06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27.605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 гексагонов (29.52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29.231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 гексагонов (31.98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32.543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 гексагонов (34.44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35.11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 гексагонов (36.9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37.492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4.250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 гексагонов (39.36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40.063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892" name="Объект 2"/>
          <p:cNvSpPr>
            <a:spLocks/>
          </p:cNvSpPr>
          <p:nvPr/>
        </p:nvSpPr>
        <p:spPr bwMode="auto">
          <a:xfrm>
            <a:off x="444500" y="5659438"/>
            <a:ext cx="1151731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i="1">
                <a:latin typeface="Times New Roman" pitchFamily="18" charset="0"/>
              </a:rPr>
              <a:t>r</a:t>
            </a:r>
            <a:r>
              <a:rPr lang="ru-RU" sz="2400">
                <a:latin typeface="Times New Roman" pitchFamily="18" charset="0"/>
              </a:rPr>
              <a:t> – расстояние между нанотрубкой и графеном,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x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ru-RU" sz="2400">
                <a:latin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y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Y, E</a:t>
            </a:r>
            <a:r>
              <a:rPr lang="en-US" sz="2400" baseline="-25000">
                <a:latin typeface="Times New Roman" pitchFamily="18" charset="0"/>
              </a:rPr>
              <a:t>gap </a:t>
            </a:r>
            <a:r>
              <a:rPr lang="ru-RU" sz="2400">
                <a:latin typeface="Times New Roman" pitchFamily="18" charset="0"/>
              </a:rPr>
              <a:t>– энергетическая щель (интервал между валентной зоной и зоной проводимости)</a:t>
            </a:r>
            <a:endParaRPr lang="ru-RU" sz="2400" baseline="-25000">
              <a:latin typeface="Times New Roman" pitchFamily="18" charset="0"/>
            </a:endParaRPr>
          </a:p>
          <a:p>
            <a:r>
              <a:rPr lang="ru-RU" sz="2800" baseline="-2500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ru-RU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225"/>
          </a:xfrm>
        </p:spPr>
        <p:txBody>
          <a:bodyPr/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Выводы</a:t>
            </a:r>
          </a:p>
        </p:txBody>
      </p:sp>
      <p:sp>
        <p:nvSpPr>
          <p:cNvPr id="21506" name="Объект 2"/>
          <p:cNvSpPr>
            <a:spLocks noGrp="1"/>
          </p:cNvSpPr>
          <p:nvPr>
            <p:ph idx="1"/>
          </p:nvPr>
        </p:nvSpPr>
        <p:spPr>
          <a:xfrm>
            <a:off x="606425" y="1230313"/>
            <a:ext cx="11283950" cy="416083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baseline="-25000" dirty="0">
                <a:latin typeface="Times New Roman" pitchFamily="18" charset="0"/>
              </a:rPr>
              <a:t> </a:t>
            </a:r>
          </a:p>
          <a:p>
            <a:pPr marL="0" indent="0"/>
            <a:endParaRPr lang="ru-RU" dirty="0">
              <a:latin typeface="Times New Roman" pitchFamily="18" charset="0"/>
            </a:endParaRPr>
          </a:p>
        </p:txBody>
      </p:sp>
      <p:sp>
        <p:nvSpPr>
          <p:cNvPr id="21511" name="Заголовок 1"/>
          <p:cNvSpPr>
            <a:spLocks/>
          </p:cNvSpPr>
          <p:nvPr/>
        </p:nvSpPr>
        <p:spPr bwMode="auto">
          <a:xfrm>
            <a:off x="279400" y="1697038"/>
            <a:ext cx="11433175" cy="433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>
                <a:latin typeface="Times New Roman" pitchFamily="18" charset="0"/>
              </a:rPr>
              <a:t>В ходе выполнения дипломной работы были получены следующие результаты:</a:t>
            </a:r>
          </a:p>
          <a:p>
            <a:br>
              <a:rPr lang="ru-RU" sz="3200" dirty="0">
                <a:latin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Построены атомистические модели супер-ячеек композитных пленок графен-ОУНТ, образованных листом графена и ОУНТ, расположенных на нем регулярно. Взаимодействие между ОУНТ и графеном осуществлялось посредством сил Ван-дер-Ваальса. При этом были рассмотрены ОУНТ типа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armchair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металлического и полупроводникового типа проводимости.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Показано, что построенные модели являются энергетически устойчивыми, следовательно, могут быть реализованы на практике.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Установлено, что рассматриваемые композитные структуры графен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ОУНТ независимо от типа проводимости нанотрубок и расстояния между ними обладают металлическим типом проводимости, о чем свидетельствует почти нулевая энергетическая щель зонной структуры.  </a:t>
            </a:r>
            <a:br>
              <a:rPr lang="ru-RU" sz="2600" dirty="0">
                <a:latin typeface="Times New Roman" pitchFamily="18" charset="0"/>
                <a:cs typeface="Times New Roman" pitchFamily="18" charset="0"/>
              </a:rPr>
            </a:b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</a:rPr>
              <a:t>Актуальность исследования</a:t>
            </a:r>
          </a:p>
        </p:txBody>
      </p:sp>
      <p:pic>
        <p:nvPicPr>
          <p:cNvPr id="1433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03325" y="1423988"/>
            <a:ext cx="4100513" cy="3178175"/>
          </a:xfrm>
        </p:spPr>
      </p:pic>
      <p:pic>
        <p:nvPicPr>
          <p:cNvPr id="14339" name="Рисунок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5875" y="1423988"/>
            <a:ext cx="4987925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108075" y="4787900"/>
            <a:ext cx="47974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) Синтез листов арматурного графена </a:t>
            </a:r>
            <a:br>
              <a:rPr lang="en-US" sz="1600">
                <a:latin typeface="Times New Roman" pitchFamily="18" charset="0"/>
                <a:cs typeface="Times New Roman" pitchFamily="18" charset="0"/>
              </a:rPr>
            </a:br>
            <a:r>
              <a:rPr lang="en-US" sz="16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) оптическое изображение раствора хлороформа и </a:t>
            </a:r>
            <a:br>
              <a:rPr lang="en-US" sz="1600">
                <a:latin typeface="Times New Roman" pitchFamily="18" charset="0"/>
                <a:cs typeface="Times New Roman" pitchFamily="18" charset="0"/>
              </a:rPr>
            </a:br>
            <a:r>
              <a:rPr lang="en-US" sz="16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соответствующие структурные модели </a:t>
            </a:r>
            <a:br>
              <a:rPr lang="en-US" sz="1600">
                <a:latin typeface="Times New Roman" pitchFamily="18" charset="0"/>
                <a:cs typeface="Times New Roman" pitchFamily="18" charset="0"/>
              </a:rPr>
            </a:br>
            <a:r>
              <a:rPr lang="en-US" sz="16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) Рамановские спектры </a:t>
            </a:r>
            <a:br>
              <a:rPr lang="en-US" sz="1600">
                <a:latin typeface="Times New Roman" pitchFamily="18" charset="0"/>
                <a:cs typeface="Times New Roman" pitchFamily="18" charset="0"/>
              </a:rPr>
            </a:br>
            <a:r>
              <a:rPr lang="en-US" sz="160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) изображение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TEM 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BF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ST</a:t>
            </a:r>
            <a:br>
              <a:rPr lang="en-US" sz="1600">
                <a:latin typeface="Times New Roman" pitchFamily="18" charset="0"/>
                <a:cs typeface="Times New Roman" pitchFamily="18" charset="0"/>
              </a:rPr>
            </a:br>
            <a:r>
              <a:rPr lang="en-US" sz="16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) изображение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ADF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STEM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 с атомным разрешением</a:t>
            </a:r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6096000" y="4792663"/>
            <a:ext cx="61055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Times New Roman" pitchFamily="18" charset="0"/>
                <a:cs typeface="Times New Roman" pitchFamily="18" charset="0"/>
              </a:rPr>
              <a:t>Характеристики гибридных пленок графен-УНТ на ПЭТ подложке </a:t>
            </a:r>
            <a:br>
              <a:rPr lang="en-US" sz="1600">
                <a:latin typeface="Times New Roman" pitchFamily="18" charset="0"/>
                <a:cs typeface="Times New Roman" pitchFamily="18" charset="0"/>
              </a:rPr>
            </a:br>
            <a:r>
              <a:rPr lang="en-US" sz="16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) схематическая процедура процесса получения пленок </a:t>
            </a:r>
            <a:br>
              <a:rPr lang="en-US" sz="1600">
                <a:latin typeface="Times New Roman" pitchFamily="18" charset="0"/>
                <a:cs typeface="Times New Roman" pitchFamily="18" charset="0"/>
              </a:rPr>
            </a:br>
            <a:r>
              <a:rPr lang="en-US" sz="16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) СЭМ-изображение пленок, масштабная шкала 1 мкм </a:t>
            </a:r>
            <a:br>
              <a:rPr lang="en-US" sz="1600">
                <a:latin typeface="Times New Roman" pitchFamily="18" charset="0"/>
                <a:cs typeface="Times New Roman" pitchFamily="18" charset="0"/>
              </a:rPr>
            </a:br>
            <a:r>
              <a:rPr lang="en-US" sz="16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) спектры комбинационного рассеяния, </a:t>
            </a:r>
            <a:br>
              <a:rPr lang="en-US" sz="1600">
                <a:latin typeface="Times New Roman" pitchFamily="18" charset="0"/>
                <a:cs typeface="Times New Roman" pitchFamily="18" charset="0"/>
              </a:rPr>
            </a:br>
            <a:r>
              <a:rPr lang="ru-RU" sz="1600">
                <a:latin typeface="Times New Roman" pitchFamily="18" charset="0"/>
                <a:cs typeface="Times New Roman" pitchFamily="18" charset="0"/>
              </a:rPr>
              <a:t>полученные с использованием лазера с возбуждением 514 нм. </a:t>
            </a:r>
            <a:br>
              <a:rPr lang="en-US" sz="1600">
                <a:latin typeface="Times New Roman" pitchFamily="18" charset="0"/>
                <a:cs typeface="Times New Roman" pitchFamily="18" charset="0"/>
              </a:rPr>
            </a:br>
            <a:r>
              <a:rPr lang="en-US" sz="16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600">
                <a:latin typeface="Times New Roman" pitchFamily="18" charset="0"/>
                <a:cs typeface="Times New Roman" pitchFamily="18" charset="0"/>
              </a:rPr>
              <a:t>) Спектры пропускания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838200" y="942975"/>
            <a:ext cx="10515600" cy="1325563"/>
          </a:xfrm>
        </p:spPr>
        <p:txBody>
          <a:bodyPr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</a:rPr>
              <a:t>Цель работы</a:t>
            </a:r>
          </a:p>
        </p:txBody>
      </p:sp>
      <p:sp>
        <p:nvSpPr>
          <p:cNvPr id="15362" name="Объект 2"/>
          <p:cNvSpPr>
            <a:spLocks noGrp="1"/>
          </p:cNvSpPr>
          <p:nvPr>
            <p:ph idx="1"/>
          </p:nvPr>
        </p:nvSpPr>
        <p:spPr>
          <a:xfrm>
            <a:off x="838200" y="2601913"/>
            <a:ext cx="10515600" cy="1987550"/>
          </a:xfrm>
        </p:spPr>
        <p:txBody>
          <a:bodyPr/>
          <a:lstStyle/>
          <a:p>
            <a:pPr algn="just"/>
            <a:r>
              <a:rPr lang="ru-RU" b="1">
                <a:latin typeface="Times New Roman" pitchFamily="18" charset="0"/>
                <a:cs typeface="Times New Roman" pitchFamily="18" charset="0"/>
              </a:rPr>
              <a:t>Целью данной работы является </a:t>
            </a:r>
            <a:r>
              <a:rPr lang="ru-RU">
                <a:latin typeface="Times New Roman" pitchFamily="18" charset="0"/>
              </a:rPr>
              <a:t>изучение особенностей атомного строения и свойств композитных структур на основе графенового листа и одностенных УНТ (ОУНТ) при помощи компьютерного моделирования.</a:t>
            </a:r>
            <a:endParaRPr lang="ru-RU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5038" y="1393825"/>
            <a:ext cx="10515600" cy="132556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Для достижения поставленной цели в работе решались следующие задачи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16386" name="Объект 2"/>
          <p:cNvSpPr>
            <a:spLocks noGrp="1"/>
          </p:cNvSpPr>
          <p:nvPr>
            <p:ph idx="1"/>
          </p:nvPr>
        </p:nvSpPr>
        <p:spPr>
          <a:xfrm>
            <a:off x="909638" y="2709863"/>
            <a:ext cx="10515600" cy="2079625"/>
          </a:xfrm>
        </p:spPr>
        <p:txBody>
          <a:bodyPr/>
          <a:lstStyle/>
          <a:p>
            <a:pPr algn="just"/>
            <a:r>
              <a:rPr lang="ru-RU">
                <a:latin typeface="Times New Roman" pitchFamily="18" charset="0"/>
              </a:rPr>
              <a:t>Построение атомистических моделей исследуемых композитов </a:t>
            </a:r>
          </a:p>
          <a:p>
            <a:pPr algn="just"/>
            <a:r>
              <a:rPr lang="ru-RU">
                <a:latin typeface="Times New Roman" pitchFamily="18" charset="0"/>
              </a:rPr>
              <a:t>Оценка энергетической устойчивости построенных моделей</a:t>
            </a:r>
            <a:endParaRPr lang="en-US">
              <a:latin typeface="Times New Roman" pitchFamily="18" charset="0"/>
            </a:endParaRPr>
          </a:p>
          <a:p>
            <a:pPr algn="just"/>
            <a:r>
              <a:rPr lang="ru-RU">
                <a:latin typeface="Times New Roman" pitchFamily="18" charset="0"/>
              </a:rPr>
              <a:t>Расчет зонной структуры и определение электронно-энергетических характеристик композита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>
                <a:latin typeface="Times New Roman" pitchFamily="18" charset="0"/>
                <a:cs typeface="Times New Roman" pitchFamily="18" charset="0"/>
              </a:rPr>
              <a:t>Методы исследования: </a:t>
            </a:r>
            <a:br>
              <a:rPr lang="ru-RU" sz="3200"/>
            </a:br>
            <a:r>
              <a:rPr lang="ru-RU" sz="3200">
                <a:latin typeface="Times New Roman" pitchFamily="18" charset="0"/>
                <a:cs typeface="Times New Roman" pitchFamily="18" charset="0"/>
              </a:rPr>
              <a:t>Метод молекулярной динамики</a:t>
            </a:r>
            <a:endParaRPr lang="ru-RU" sz="3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бъект 1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2164669"/>
            <a:ext cx="10515600" cy="2528661"/>
          </a:xfrm>
          <a:blipFill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>
                <a:latin typeface="Times New Roman" pitchFamily="18" charset="0"/>
                <a:cs typeface="Times New Roman" pitchFamily="18" charset="0"/>
              </a:rPr>
              <a:t>Молекулярно-механический потенциал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AIREBO</a:t>
            </a:r>
            <a:endParaRPr lang="ru-RU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</a:rPr>
              <a:t>Гибридный метод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DFTB</a:t>
            </a:r>
            <a:endParaRPr lang="ru-RU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>
          <a:xfrm>
            <a:off x="838200" y="242888"/>
            <a:ext cx="10515600" cy="992187"/>
          </a:xfrm>
        </p:spPr>
        <p:txBody>
          <a:bodyPr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</a:rPr>
              <a:t>Объект исследования</a:t>
            </a:r>
            <a:endParaRPr lang="ru-RU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8" y="1050925"/>
            <a:ext cx="10795000" cy="378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6" name="Заголовок 1"/>
          <p:cNvSpPr>
            <a:spLocks/>
          </p:cNvSpPr>
          <p:nvPr/>
        </p:nvSpPr>
        <p:spPr bwMode="auto">
          <a:xfrm>
            <a:off x="1676400" y="3614738"/>
            <a:ext cx="10515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3200">
                <a:latin typeface="Times New Roman" pitchFamily="18" charset="0"/>
                <a:cs typeface="Times New Roman" pitchFamily="18" charset="0"/>
              </a:rPr>
              <a:t>Исходная атомная структура композита графен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200">
                <a:latin typeface="Times New Roman" pitchFamily="18" charset="0"/>
                <a:cs typeface="Times New Roman" pitchFamily="18" charset="0"/>
              </a:rPr>
              <a:t>ОУНТ</a:t>
            </a:r>
          </a:p>
        </p:txBody>
      </p:sp>
      <p:sp>
        <p:nvSpPr>
          <p:cNvPr id="20487" name="Заголовок 1"/>
          <p:cNvSpPr>
            <a:spLocks/>
          </p:cNvSpPr>
          <p:nvPr/>
        </p:nvSpPr>
        <p:spPr bwMode="auto">
          <a:xfrm>
            <a:off x="454025" y="4903788"/>
            <a:ext cx="111394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3200">
                <a:latin typeface="Times New Roman" pitchFamily="18" charset="0"/>
                <a:cs typeface="Times New Roman" pitchFamily="18" charset="0"/>
              </a:rPr>
              <a:t>Для построения композитов использовались ОУНТ типа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armchair </a:t>
            </a:r>
            <a:r>
              <a:rPr lang="ru-RU" sz="3200">
                <a:latin typeface="Times New Roman" pitchFamily="18" charset="0"/>
                <a:cs typeface="Times New Roman" pitchFamily="18" charset="0"/>
              </a:rPr>
              <a:t>с диаметром 0,9 нм ÷ 1,6 нм с расстоянием 10-16 гексагонов между нанотрубками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98438" y="0"/>
            <a:ext cx="11807825" cy="1122363"/>
          </a:xfrm>
        </p:spPr>
        <p:txBody>
          <a:bodyPr/>
          <a:lstStyle/>
          <a:p>
            <a:pPr algn="ctr"/>
            <a:r>
              <a:rPr lang="ru-RU" sz="3200" b="1">
                <a:latin typeface="Times New Roman" pitchFamily="18" charset="0"/>
                <a:cs typeface="Times New Roman" pitchFamily="18" charset="0"/>
              </a:rPr>
              <a:t>Получение атомистических моделей супер-ячеек исследуемых композитов графен-ОУНТ с помощью метода лупы</a:t>
            </a:r>
            <a:r>
              <a:rPr lang="ru-RU" sz="3200" b="1" baseline="30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1082675"/>
            <a:ext cx="86963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4" name="Заголовок 1"/>
          <p:cNvSpPr>
            <a:spLocks/>
          </p:cNvSpPr>
          <p:nvPr/>
        </p:nvSpPr>
        <p:spPr bwMode="auto">
          <a:xfrm>
            <a:off x="1851025" y="3557588"/>
            <a:ext cx="983456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>
                <a:latin typeface="Times New Roman" pitchFamily="18" charset="0"/>
                <a:cs typeface="Times New Roman" pitchFamily="18" charset="0"/>
              </a:rPr>
              <a:t>1 Этап построения – оптимизация атомной структуры композита в молекулярной динамике с использование потенциала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AIREBO</a:t>
            </a:r>
            <a:r>
              <a:rPr lang="ru-RU" sz="2600">
                <a:latin typeface="Times New Roman" pitchFamily="18" charset="0"/>
                <a:cs typeface="Times New Roman" pitchFamily="18" charset="0"/>
              </a:rPr>
              <a:t> и выделение центральной расширенной ячейки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35475"/>
            <a:ext cx="81851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6" name="Заголовок 1"/>
          <p:cNvSpPr>
            <a:spLocks/>
          </p:cNvSpPr>
          <p:nvPr/>
        </p:nvSpPr>
        <p:spPr bwMode="auto">
          <a:xfrm>
            <a:off x="7958138" y="5035550"/>
            <a:ext cx="4233862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>
                <a:latin typeface="Times New Roman" pitchFamily="18" charset="0"/>
                <a:cs typeface="Times New Roman" pitchFamily="18" charset="0"/>
              </a:rPr>
              <a:t>Результат оптимизации</a:t>
            </a:r>
          </a:p>
        </p:txBody>
      </p:sp>
      <p:sp>
        <p:nvSpPr>
          <p:cNvPr id="22537" name="Заголовок 1"/>
          <p:cNvSpPr>
            <a:spLocks/>
          </p:cNvSpPr>
          <p:nvPr/>
        </p:nvSpPr>
        <p:spPr bwMode="auto">
          <a:xfrm>
            <a:off x="4591050" y="6199188"/>
            <a:ext cx="760095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200" b="1" baseline="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O.E. </a:t>
            </a:r>
            <a:r>
              <a:rPr lang="ru-RU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Glukhova</a:t>
            </a:r>
            <a:r>
              <a:rPr lang="ru-RU" sz="2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et al // Carbon </a:t>
            </a:r>
            <a:r>
              <a:rPr 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2017. Vol. 115. P. 803–810. </a:t>
            </a:r>
            <a:endParaRPr lang="ru-RU" sz="22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876</Words>
  <Application>Microsoft Office PowerPoint</Application>
  <PresentationFormat>Широкоэкранный</PresentationFormat>
  <Paragraphs>118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Формула</vt:lpstr>
      <vt:lpstr>Презентация PowerPoint</vt:lpstr>
      <vt:lpstr>Актуальность исследования</vt:lpstr>
      <vt:lpstr>Цель работы</vt:lpstr>
      <vt:lpstr>Для достижения поставленной цели в работе решались следующие задачи: </vt:lpstr>
      <vt:lpstr>Методы исследования:  Метод молекулярной динамики</vt:lpstr>
      <vt:lpstr>Молекулярно-механический потенциал AIREBO</vt:lpstr>
      <vt:lpstr>Гибридный метод DFTB</vt:lpstr>
      <vt:lpstr>Объект исследования</vt:lpstr>
      <vt:lpstr>Получение атомистических моделей супер-ячеек исследуемых композитов графен-ОУНТ с помощью метода лупы1</vt:lpstr>
      <vt:lpstr>Получение атомистических моделей супер-ячеек исследуемых композитов графен-ОУНТ</vt:lpstr>
      <vt:lpstr>Получение атомистических моделей супер-ячеек исследуемых композитов графен-ОУНТ</vt:lpstr>
      <vt:lpstr>Энергетическая стабильность композитов графен/ОУНТ</vt:lpstr>
      <vt:lpstr>Таблица 1. Метрические и энергетические характеристики композитов графен/ОУНТ с нанотрубками (12,0) и различными расстояниями  между ними</vt:lpstr>
      <vt:lpstr>Таблица 2. Метрические и энергетические характеристики композитов графен/ОУНТ с нанотрубками (14,0) и различными расстояниями  между ними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oldman</dc:creator>
  <cp:lastModifiedBy>oldman</cp:lastModifiedBy>
  <cp:revision>58</cp:revision>
  <dcterms:created xsi:type="dcterms:W3CDTF">2020-05-11T11:51:49Z</dcterms:created>
  <dcterms:modified xsi:type="dcterms:W3CDTF">2020-05-14T09:01:48Z</dcterms:modified>
</cp:coreProperties>
</file>