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78" r:id="rId2"/>
    <p:sldId id="257" r:id="rId3"/>
    <p:sldId id="277" r:id="rId4"/>
    <p:sldId id="258" r:id="rId5"/>
    <p:sldId id="259" r:id="rId6"/>
    <p:sldId id="260" r:id="rId7"/>
    <p:sldId id="263" r:id="rId8"/>
    <p:sldId id="265" r:id="rId9"/>
    <p:sldId id="261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62" r:id="rId21"/>
    <p:sldId id="276" r:id="rId22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dman" initials="" lastIdx="1" clrIdx="0"/>
  <p:cmAuthor id="1" name="Морев Илья" initials="МИ" lastIdx="1" clrIdx="1">
    <p:extLst>
      <p:ext uri="{19B8F6BF-5375-455C-9EA6-DF929625EA0E}">
        <p15:presenceInfo xmlns:p15="http://schemas.microsoft.com/office/powerpoint/2012/main" userId="98ce57ce867700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0" autoAdjust="0"/>
  </p:normalViewPr>
  <p:slideViewPr>
    <p:cSldViewPr snapToGrid="0">
      <p:cViewPr varScale="1">
        <p:scale>
          <a:sx n="82" d="100"/>
          <a:sy n="82" d="100"/>
        </p:scale>
        <p:origin x="102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17:14:37.994" idx="1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29A3F-F10B-4483-9223-AD0B12A1FFE1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122CF-238F-4947-A1FF-1F89D782E7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B139-5766-4586-8111-ECFC45AD0898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89D96-D470-4BE9-BD8F-72BE599508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D35B2-0D93-4B73-A342-E5B86F711581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630D0-16C9-42BA-8F3E-FB45A61445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32C50-1330-464A-AAF4-729EAF269D6E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047A5-AF88-4C21-A562-1F9C3BF791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ACFF4-EF08-4369-A5C5-4BFD8F4EFC25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26871-CDE5-4026-8D3B-B9A44D2059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84F0C-F57F-4160-AB13-2964CC1A2A7C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29F2A-3474-41DA-9B0D-EF52F4E798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C69CA-B6F5-48A5-93ED-20CF689B0A47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5D9D3-FF15-491C-957D-284F7CBF1D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6631F-F94F-4883-9059-12B3E7BD3560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CB3B2-27E7-4CBA-AE4C-2270631CE5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D073E-171A-4EFD-8B65-6FCE06BFFC70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8EE81-EDC7-4D48-AEDB-765966559F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CEBD7-AFDD-4098-A8B5-33CEBF23F2AF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E5AF8-339F-4E59-8C08-5F9E619C55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6DB1F-F42B-4D28-9A2D-D25E24F55FCF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EBEF9-5D39-4285-A99E-03720A7661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D5109-2446-4FBD-9AE2-3F2C3CF0D262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201EC-62A6-4CA3-93B7-2BB0682756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84540-B4DF-443E-8D63-55F4FC9B9883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A6E36-7D16-4566-A443-8B3C973AD9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A1EEF23-FC0A-408C-9382-C17428FF1671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B1C365-319D-4AC0-AAF4-11EA9E8961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024063" y="214313"/>
            <a:ext cx="8286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14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sz="14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4338" name="Прямоугольник 5"/>
          <p:cNvSpPr>
            <a:spLocks noChangeArrowheads="1"/>
          </p:cNvSpPr>
          <p:nvPr/>
        </p:nvSpPr>
        <p:spPr bwMode="auto">
          <a:xfrm>
            <a:off x="1952625" y="142875"/>
            <a:ext cx="8358188" cy="539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  <a:endParaRPr lang="ru-RU" sz="800" dirty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 «Саратовский национальный исследовательский государственный университет имени </a:t>
            </a:r>
            <a:r>
              <a:rPr lang="ru-RU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Н.Г.Чернышевского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».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ru-RU" sz="800" dirty="0">
              <a:latin typeface="Times New Roman" pitchFamily="18" charset="0"/>
              <a:cs typeface="Times New Roman" pitchFamily="18" charset="0"/>
            </a:endParaRPr>
          </a:p>
          <a:p>
            <a:pPr algn="r" eaLnBrk="0" hangingPunct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Кафедра радиотехники  и электродинамики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r" eaLnBrk="0" hangingPunct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ru-RU" sz="105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Структурная стабильность и электронные свойства композитных пленок на основе графена и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одностенных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углеродных нанотрубок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r>
              <a:rPr lang="ru-RU" sz="2400" u="sng" dirty="0">
                <a:latin typeface="Times New Roman" pitchFamily="18" charset="0"/>
                <a:cs typeface="Times New Roman" pitchFamily="18" charset="0"/>
              </a:rPr>
              <a:t>Бакалавра 4 курса, 421 группы физического факультета СГУ</a:t>
            </a:r>
            <a:endParaRPr lang="ru-RU" sz="900" dirty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r>
              <a:rPr lang="ru-RU" sz="2400" u="sng" dirty="0">
                <a:latin typeface="Times New Roman" pitchFamily="18" charset="0"/>
                <a:cs typeface="Times New Roman" pitchFamily="18" charset="0"/>
              </a:rPr>
              <a:t>направление 03.03.03 «Радиофизика»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ru-RU" sz="800" dirty="0">
              <a:latin typeface="Calibri" pitchFamily="34" charset="0"/>
            </a:endParaRPr>
          </a:p>
          <a:p>
            <a:pPr algn="ctr" eaLnBrk="0" hangingPunct="0"/>
            <a:endParaRPr lang="ru-RU" sz="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Морева Ильи Витальевича</a:t>
            </a:r>
          </a:p>
        </p:txBody>
      </p:sp>
      <p:sp>
        <p:nvSpPr>
          <p:cNvPr id="14339" name="Rectangle 20"/>
          <p:cNvSpPr>
            <a:spLocks noChangeArrowheads="1"/>
          </p:cNvSpPr>
          <p:nvPr/>
        </p:nvSpPr>
        <p:spPr bwMode="auto">
          <a:xfrm>
            <a:off x="1919288" y="5609066"/>
            <a:ext cx="83534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Научный руководитель, </a:t>
            </a:r>
            <a:endParaRPr lang="ru-RU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к. ф. - м. н., доцент кафедры радиотехники </a:t>
            </a:r>
          </a:p>
          <a:p>
            <a:pPr eaLnBrk="0" hangingPunct="0"/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электродинамики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________________________       М.М. Слепченков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198438" y="0"/>
            <a:ext cx="11807825" cy="1122363"/>
          </a:xfrm>
        </p:spPr>
        <p:txBody>
          <a:bodyPr/>
          <a:lstStyle/>
          <a:p>
            <a:pPr algn="ctr" eaLnBrk="1" hangingPunct="1"/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Получение атомистических моделей супер-ячеек исследуемых композитов </a:t>
            </a:r>
            <a:r>
              <a:rPr lang="ru-RU" sz="32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графен</a:t>
            </a:r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-ОУНТ с помощью метода лупы</a:t>
            </a:r>
            <a:r>
              <a:rPr lang="ru-RU" sz="3200" b="1" baseline="30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2253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1082675"/>
            <a:ext cx="86963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Заголовок 1"/>
          <p:cNvSpPr>
            <a:spLocks/>
          </p:cNvSpPr>
          <p:nvPr/>
        </p:nvSpPr>
        <p:spPr bwMode="auto">
          <a:xfrm>
            <a:off x="1851025" y="3557588"/>
            <a:ext cx="983456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1 этап построения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– оптимизация атомной структуры композита в молекулярной динамике с использование потенциала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AIREBO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и выделение центральной расширенной ячейки</a:t>
            </a:r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35475"/>
            <a:ext cx="81851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Заголовок 1"/>
          <p:cNvSpPr>
            <a:spLocks/>
          </p:cNvSpPr>
          <p:nvPr/>
        </p:nvSpPr>
        <p:spPr bwMode="auto">
          <a:xfrm>
            <a:off x="7958138" y="5035550"/>
            <a:ext cx="4233862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600">
                <a:latin typeface="Times New Roman" pitchFamily="18" charset="0"/>
                <a:cs typeface="Times New Roman" pitchFamily="18" charset="0"/>
              </a:rPr>
              <a:t>Результат оптимизации</a:t>
            </a:r>
          </a:p>
        </p:txBody>
      </p:sp>
      <p:sp>
        <p:nvSpPr>
          <p:cNvPr id="22534" name="Заголовок 1"/>
          <p:cNvSpPr>
            <a:spLocks/>
          </p:cNvSpPr>
          <p:nvPr/>
        </p:nvSpPr>
        <p:spPr bwMode="auto">
          <a:xfrm>
            <a:off x="4591050" y="6199188"/>
            <a:ext cx="760095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2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O.E. </a:t>
            </a:r>
            <a:r>
              <a:rPr lang="ru-RU" sz="2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Glukhova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et al // Carbon </a:t>
            </a: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2017. Vol. 115. P. 803–810. </a:t>
            </a:r>
            <a:endParaRPr lang="ru-RU" sz="2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>
            <a:spLocks noGrp="1"/>
          </p:cNvSpPr>
          <p:nvPr>
            <p:ph type="title"/>
          </p:nvPr>
        </p:nvSpPr>
        <p:spPr>
          <a:xfrm>
            <a:off x="923925" y="0"/>
            <a:ext cx="10515600" cy="1122363"/>
          </a:xfrm>
        </p:spPr>
        <p:txBody>
          <a:bodyPr/>
          <a:lstStyle/>
          <a:p>
            <a:pPr algn="ctr" eaLnBrk="1" hangingPunct="1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Получение атомистических моделей супер-ячеек исследуемых композитов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графен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-ОУНТ</a:t>
            </a:r>
          </a:p>
        </p:txBody>
      </p:sp>
      <p:pic>
        <p:nvPicPr>
          <p:cNvPr id="235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020763"/>
            <a:ext cx="6473825" cy="347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Заголовок 1"/>
          <p:cNvSpPr>
            <a:spLocks/>
          </p:cNvSpPr>
          <p:nvPr/>
        </p:nvSpPr>
        <p:spPr bwMode="auto">
          <a:xfrm>
            <a:off x="7088188" y="1303700"/>
            <a:ext cx="5103812" cy="214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2 этап построения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– оптимизация атомной структуры расширенной ячейки композита шириной в один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гексагон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с использованием квантового метода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DFTB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8" y="4314825"/>
            <a:ext cx="81724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Заголовок 1"/>
          <p:cNvSpPr>
            <a:spLocks/>
          </p:cNvSpPr>
          <p:nvPr/>
        </p:nvSpPr>
        <p:spPr bwMode="auto">
          <a:xfrm>
            <a:off x="8262938" y="4586288"/>
            <a:ext cx="3725862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600">
                <a:latin typeface="Times New Roman" pitchFamily="18" charset="0"/>
                <a:cs typeface="Times New Roman" pitchFamily="18" charset="0"/>
              </a:rPr>
              <a:t>Результат оптимизации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/>
          <p:cNvSpPr>
            <a:spLocks noGrp="1"/>
          </p:cNvSpPr>
          <p:nvPr>
            <p:ph type="title"/>
          </p:nvPr>
        </p:nvSpPr>
        <p:spPr>
          <a:xfrm>
            <a:off x="995363" y="0"/>
            <a:ext cx="10515600" cy="1122363"/>
          </a:xfrm>
        </p:spPr>
        <p:txBody>
          <a:bodyPr/>
          <a:lstStyle/>
          <a:p>
            <a:pPr algn="ctr" eaLnBrk="1" hangingPunct="1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Получение атомистических моделей супер-ячеек исследуемых композитов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графен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-ОУНТ</a:t>
            </a:r>
          </a:p>
        </p:txBody>
      </p:sp>
      <p:pic>
        <p:nvPicPr>
          <p:cNvPr id="245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713" y="1274763"/>
            <a:ext cx="852646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7925" y="3338513"/>
            <a:ext cx="4430713" cy="35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Заголовок 1"/>
          <p:cNvSpPr>
            <a:spLocks/>
          </p:cNvSpPr>
          <p:nvPr/>
        </p:nvSpPr>
        <p:spPr bwMode="auto">
          <a:xfrm>
            <a:off x="730250" y="3395663"/>
            <a:ext cx="6380163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3 этап построения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– выделение супер-ячейки композита, содержащей одну трубку, и оптимизация полученной атомной структуры с использованием квантового метода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DFTB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1" name="Заголовок 1"/>
          <p:cNvSpPr>
            <a:spLocks/>
          </p:cNvSpPr>
          <p:nvPr/>
        </p:nvSpPr>
        <p:spPr bwMode="auto">
          <a:xfrm>
            <a:off x="8756650" y="2627313"/>
            <a:ext cx="343535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600">
                <a:latin typeface="Times New Roman" pitchFamily="18" charset="0"/>
                <a:cs typeface="Times New Roman" pitchFamily="18" charset="0"/>
              </a:rPr>
              <a:t>Результат оптимизации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6" name="Rectangle 2"/>
          <p:cNvSpPr>
            <a:spLocks noGrp="1"/>
          </p:cNvSpPr>
          <p:nvPr>
            <p:ph type="title"/>
          </p:nvPr>
        </p:nvSpPr>
        <p:spPr>
          <a:xfrm>
            <a:off x="257175" y="249238"/>
            <a:ext cx="11706225" cy="717550"/>
          </a:xfrm>
        </p:spPr>
        <p:txBody>
          <a:bodyPr/>
          <a:lstStyle/>
          <a:p>
            <a:pPr algn="ctr" eaLnBrk="1" hangingPunct="1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Энергетическая стабильность композитов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графен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/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ОУНТ</a:t>
            </a:r>
          </a:p>
        </p:txBody>
      </p:sp>
      <p:sp>
        <p:nvSpPr>
          <p:cNvPr id="29727" name="Rectangle 3"/>
          <p:cNvSpPr>
            <a:spLocks noGrp="1"/>
          </p:cNvSpPr>
          <p:nvPr>
            <p:ph type="body" idx="1"/>
          </p:nvPr>
        </p:nvSpPr>
        <p:spPr>
          <a:xfrm>
            <a:off x="385763" y="1333500"/>
            <a:ext cx="11415712" cy="4351338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</a:pPr>
            <a:r>
              <a:rPr lang="ru-RU">
                <a:latin typeface="Times New Roman" pitchFamily="18" charset="0"/>
              </a:rPr>
              <a:t>Для каждой из построенных супер-ячеек была проведена оценка энергетической стабильности. Энергетическую стабильность оценивали по изменению суммарной энергии исследуемой композитной структуры E в соответствии с формулой</a:t>
            </a:r>
          </a:p>
        </p:txBody>
      </p:sp>
      <p:sp>
        <p:nvSpPr>
          <p:cNvPr id="29728" name="Rectangle 9"/>
          <p:cNvSpPr>
            <a:spLocks noChangeArrowheads="1"/>
          </p:cNvSpPr>
          <p:nvPr/>
        </p:nvSpPr>
        <p:spPr bwMode="auto">
          <a:xfrm>
            <a:off x="0" y="319563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29" name="Rectangle 13"/>
          <p:cNvSpPr>
            <a:spLocks noChangeArrowheads="1"/>
          </p:cNvSpPr>
          <p:nvPr/>
        </p:nvSpPr>
        <p:spPr bwMode="auto">
          <a:xfrm>
            <a:off x="0" y="319563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9725" name="Object 29"/>
          <p:cNvGraphicFramePr>
            <a:graphicFrameLocks noChangeAspect="1"/>
          </p:cNvGraphicFramePr>
          <p:nvPr/>
        </p:nvGraphicFramePr>
        <p:xfrm>
          <a:off x="2206625" y="3036888"/>
          <a:ext cx="85883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Формула" r:id="rId3" imgW="53644800" imgH="5791200" progId="Equation.3">
                  <p:embed/>
                </p:oleObj>
              </mc:Choice>
              <mc:Fallback>
                <p:oleObj name="Формула" r:id="rId3" imgW="53644800" imgH="5791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3036888"/>
                        <a:ext cx="85883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0" name="Объект 2"/>
          <p:cNvSpPr>
            <a:spLocks/>
          </p:cNvSpPr>
          <p:nvPr/>
        </p:nvSpPr>
        <p:spPr bwMode="auto">
          <a:xfrm>
            <a:off x="268288" y="3987800"/>
            <a:ext cx="11604625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ru-RU" sz="2800" dirty="0">
                <a:latin typeface="Times New Roman" pitchFamily="18" charset="0"/>
              </a:rPr>
              <a:t>где </a:t>
            </a:r>
            <a:r>
              <a:rPr lang="en-US" sz="2800" dirty="0">
                <a:latin typeface="Times New Roman" pitchFamily="18" charset="0"/>
              </a:rPr>
              <a:t>E</a:t>
            </a:r>
            <a:r>
              <a:rPr lang="ru-RU" sz="2800" baseline="-25000" dirty="0">
                <a:latin typeface="Times New Roman" pitchFamily="18" charset="0"/>
              </a:rPr>
              <a:t>комп </a:t>
            </a:r>
            <a:r>
              <a:rPr lang="ru-RU" sz="2800" dirty="0">
                <a:latin typeface="Times New Roman" pitchFamily="18" charset="0"/>
              </a:rPr>
              <a:t>- энергия композита, </a:t>
            </a:r>
            <a:r>
              <a:rPr lang="en-US" sz="2800" dirty="0">
                <a:latin typeface="Times New Roman" pitchFamily="18" charset="0"/>
              </a:rPr>
              <a:t>E</a:t>
            </a:r>
            <a:r>
              <a:rPr lang="ru-RU" sz="2800" baseline="-25000" dirty="0">
                <a:latin typeface="Times New Roman" pitchFamily="18" charset="0"/>
              </a:rPr>
              <a:t>графена </a:t>
            </a:r>
            <a:r>
              <a:rPr lang="ru-RU" sz="2800" dirty="0">
                <a:latin typeface="Times New Roman" pitchFamily="18" charset="0"/>
              </a:rPr>
              <a:t>- энергия листа графена, </a:t>
            </a:r>
            <a:r>
              <a:rPr lang="en-US" sz="2800" dirty="0">
                <a:latin typeface="Times New Roman" pitchFamily="18" charset="0"/>
              </a:rPr>
              <a:t>E</a:t>
            </a:r>
            <a:r>
              <a:rPr lang="ru-RU" sz="2800" baseline="-25000" dirty="0" err="1">
                <a:latin typeface="Times New Roman" pitchFamily="18" charset="0"/>
              </a:rPr>
              <a:t>нанотрубки</a:t>
            </a:r>
            <a:r>
              <a:rPr lang="ru-RU" sz="2800" baseline="-25000" dirty="0">
                <a:latin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</a:rPr>
              <a:t>- энергия </a:t>
            </a:r>
            <a:r>
              <a:rPr lang="ru-RU" sz="2800" dirty="0" err="1">
                <a:latin typeface="Times New Roman" pitchFamily="18" charset="0"/>
              </a:rPr>
              <a:t>нанотрубки</a:t>
            </a:r>
            <a:r>
              <a:rPr lang="ru-RU" sz="2800" dirty="0">
                <a:latin typeface="Times New Roman" pitchFamily="18" charset="0"/>
              </a:rPr>
              <a:t>, </a:t>
            </a:r>
            <a:r>
              <a:rPr lang="en-US" sz="2800" dirty="0">
                <a:latin typeface="Times New Roman" pitchFamily="18" charset="0"/>
              </a:rPr>
              <a:t>N</a:t>
            </a:r>
            <a:r>
              <a:rPr lang="ru-RU" sz="2800" dirty="0">
                <a:latin typeface="Times New Roman" pitchFamily="18" charset="0"/>
              </a:rPr>
              <a:t> - количество атомов в композите. Композит строился таким образом, чтобы суммарная энергия композита по абсолютной величине была меньше, чем для отдельных графена и </a:t>
            </a:r>
            <a:r>
              <a:rPr lang="ru-RU" sz="2800" dirty="0" err="1">
                <a:latin typeface="Times New Roman" pitchFamily="18" charset="0"/>
              </a:rPr>
              <a:t>нанотрубки</a:t>
            </a:r>
            <a:r>
              <a:rPr lang="ru-RU" sz="2800" dirty="0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40"/>
          <p:cNvSpPr>
            <a:spLocks noGrp="1"/>
          </p:cNvSpPr>
          <p:nvPr>
            <p:ph type="title"/>
          </p:nvPr>
        </p:nvSpPr>
        <p:spPr>
          <a:xfrm>
            <a:off x="304800" y="204788"/>
            <a:ext cx="11887200" cy="889000"/>
          </a:xfrm>
        </p:spPr>
        <p:txBody>
          <a:bodyPr/>
          <a:lstStyle/>
          <a:p>
            <a:pPr algn="ctr" eaLnBrk="1" hangingPunct="1"/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Таблица 1. Метрические и энергетические характеристики композитов </a:t>
            </a:r>
            <a:r>
              <a:rPr lang="ru-RU" sz="28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графен</a:t>
            </a: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/ОУНТ с </a:t>
            </a:r>
            <a:r>
              <a:rPr lang="ru-RU" sz="28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нанотрубками</a:t>
            </a: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 (12,0) и различными расстояниями </a:t>
            </a:r>
            <a:b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</a:b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между ними</a:t>
            </a:r>
          </a:p>
        </p:txBody>
      </p:sp>
      <p:graphicFrame>
        <p:nvGraphicFramePr>
          <p:cNvPr id="30777" name="Group 57"/>
          <p:cNvGraphicFramePr>
            <a:graphicFrameLocks noGrp="1"/>
          </p:cNvGraphicFramePr>
          <p:nvPr>
            <p:ph idx="1"/>
          </p:nvPr>
        </p:nvGraphicFramePr>
        <p:xfrm>
          <a:off x="590550" y="1276350"/>
          <a:ext cx="11198225" cy="4031298"/>
        </p:xfrm>
        <a:graphic>
          <a:graphicData uri="http://schemas.openxmlformats.org/drawingml/2006/table">
            <a:tbl>
              <a:tblPr/>
              <a:tblGrid>
                <a:gridCol w="370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3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Расстояние между </a:t>
                      </a:r>
                      <a:r>
                        <a:rPr kumimoji="0" 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нанотрубками</a:t>
                      </a: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L</a:t>
                      </a:r>
                      <a:r>
                        <a:rPr kumimoji="0" 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L</a:t>
                      </a:r>
                      <a:r>
                        <a:rPr kumimoji="0" 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E, </a:t>
                      </a: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эВ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атом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gap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эВ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 гексагонов (24.6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24.993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75" algn="l"/>
                        </a:tabLst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~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-0.03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~ 0.002-0.0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 гексагонов (27.06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27.575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4.252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 гексагонов (29.52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29.944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 </a:t>
                      </a:r>
                      <a:r>
                        <a:rPr kumimoji="0" lang="ru-R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гексагонов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(31.98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32.511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 гексагонов (34.44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35.075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4.251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 гексагонов (36.9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37.454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16 </a:t>
                      </a:r>
                      <a:r>
                        <a:rPr kumimoji="0" lang="ru-R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гексагонов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(39.36 Å)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40.025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778" name="Объект 2"/>
          <p:cNvSpPr>
            <a:spLocks/>
          </p:cNvSpPr>
          <p:nvPr/>
        </p:nvSpPr>
        <p:spPr bwMode="auto">
          <a:xfrm>
            <a:off x="247650" y="5367338"/>
            <a:ext cx="11655425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i="1">
                <a:latin typeface="Times New Roman" pitchFamily="18" charset="0"/>
              </a:rPr>
              <a:t>r</a:t>
            </a:r>
            <a:r>
              <a:rPr lang="ru-RU" sz="2400">
                <a:latin typeface="Times New Roman" pitchFamily="18" charset="0"/>
              </a:rPr>
              <a:t> – расстояние между нанотрубкой и графеном, </a:t>
            </a:r>
            <a:r>
              <a:rPr lang="en-US" sz="2400">
                <a:latin typeface="Times New Roman" pitchFamily="18" charset="0"/>
              </a:rPr>
              <a:t>L</a:t>
            </a:r>
            <a:r>
              <a:rPr lang="en-US" sz="2400" baseline="-25000">
                <a:latin typeface="Times New Roman" pitchFamily="18" charset="0"/>
              </a:rPr>
              <a:t>x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–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вектор трансляции супер-ячейки по оси </a:t>
            </a:r>
            <a:r>
              <a:rPr lang="en-US" sz="2400">
                <a:latin typeface="Times New Roman" pitchFamily="18" charset="0"/>
              </a:rPr>
              <a:t>X</a:t>
            </a:r>
            <a:r>
              <a:rPr lang="ru-RU" sz="2400">
                <a:latin typeface="Times New Roman" pitchFamily="18" charset="0"/>
              </a:rPr>
              <a:t>, </a:t>
            </a:r>
            <a:r>
              <a:rPr lang="en-US" sz="2400">
                <a:latin typeface="Times New Roman" pitchFamily="18" charset="0"/>
              </a:rPr>
              <a:t>L</a:t>
            </a:r>
            <a:r>
              <a:rPr lang="en-US" sz="2400" baseline="-25000">
                <a:latin typeface="Times New Roman" pitchFamily="18" charset="0"/>
              </a:rPr>
              <a:t>y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–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вектор трансляции супер-ячейки по оси </a:t>
            </a:r>
            <a:r>
              <a:rPr lang="en-US" sz="2400">
                <a:latin typeface="Times New Roman" pitchFamily="18" charset="0"/>
              </a:rPr>
              <a:t>Y, E</a:t>
            </a:r>
            <a:r>
              <a:rPr lang="en-US" sz="2400" baseline="-25000">
                <a:latin typeface="Times New Roman" pitchFamily="18" charset="0"/>
              </a:rPr>
              <a:t>gap </a:t>
            </a:r>
            <a:r>
              <a:rPr lang="ru-RU" sz="2400">
                <a:latin typeface="Times New Roman" pitchFamily="18" charset="0"/>
              </a:rPr>
              <a:t>– энергетическая щель (интервал между валентной зоной и зоной проводимости)</a:t>
            </a:r>
            <a:endParaRPr lang="ru-RU" sz="2800" baseline="-2500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endParaRPr lang="ru-RU" sz="2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40"/>
          <p:cNvSpPr>
            <a:spLocks noGrp="1"/>
          </p:cNvSpPr>
          <p:nvPr>
            <p:ph type="title"/>
          </p:nvPr>
        </p:nvSpPr>
        <p:spPr>
          <a:xfrm>
            <a:off x="219075" y="219075"/>
            <a:ext cx="11972925" cy="1050925"/>
          </a:xfrm>
        </p:spPr>
        <p:txBody>
          <a:bodyPr/>
          <a:lstStyle/>
          <a:p>
            <a:pPr algn="ctr" eaLnBrk="1" hangingPunct="1"/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Таблица 2. Метрические и энергетические характеристики композитов </a:t>
            </a:r>
            <a:r>
              <a:rPr lang="ru-RU" sz="28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графен</a:t>
            </a: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/ОУНТ с </a:t>
            </a:r>
            <a:r>
              <a:rPr lang="ru-RU" sz="28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нанотрубками</a:t>
            </a: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 (14,0) и различными расстояниями </a:t>
            </a:r>
            <a:b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</a:b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между ними</a:t>
            </a:r>
          </a:p>
        </p:txBody>
      </p:sp>
      <p:graphicFrame>
        <p:nvGraphicFramePr>
          <p:cNvPr id="31851" name="Group 107"/>
          <p:cNvGraphicFramePr>
            <a:graphicFrameLocks noGrp="1"/>
          </p:cNvGraphicFramePr>
          <p:nvPr>
            <p:ph idx="1"/>
          </p:nvPr>
        </p:nvGraphicFramePr>
        <p:xfrm>
          <a:off x="542925" y="1371600"/>
          <a:ext cx="10926763" cy="4109086"/>
        </p:xfrm>
        <a:graphic>
          <a:graphicData uri="http://schemas.openxmlformats.org/drawingml/2006/table">
            <a:tbl>
              <a:tblPr/>
              <a:tblGrid>
                <a:gridCol w="361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771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Расстояние между нанотрубками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r, 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L</a:t>
                      </a:r>
                      <a:r>
                        <a:rPr kumimoji="0" 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L</a:t>
                      </a:r>
                      <a:r>
                        <a:rPr kumimoji="0" 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E, </a:t>
                      </a: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эВ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атом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gap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эВ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10 гексагонов (24.6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Å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25.024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~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-0.0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~0.002-0.0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11 гексагонов (27.06 Å)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27.605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12 гексагонов (29.52 Å)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29.231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13 гексагонов (31.98 Å)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32.543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14 гексагонов (34.44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Å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35.11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15 гексагонов (36.9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Å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37.492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16 гексагонов (39.36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Å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40.063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4.244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850" name="Объект 2"/>
          <p:cNvSpPr>
            <a:spLocks/>
          </p:cNvSpPr>
          <p:nvPr/>
        </p:nvSpPr>
        <p:spPr bwMode="auto">
          <a:xfrm>
            <a:off x="260350" y="5511800"/>
            <a:ext cx="116554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i="1">
                <a:latin typeface="Times New Roman" pitchFamily="18" charset="0"/>
              </a:rPr>
              <a:t>r</a:t>
            </a:r>
            <a:r>
              <a:rPr lang="ru-RU" sz="2400">
                <a:latin typeface="Times New Roman" pitchFamily="18" charset="0"/>
              </a:rPr>
              <a:t> – расстояние между нанотрубкой и графеном, </a:t>
            </a:r>
            <a:r>
              <a:rPr lang="en-US" sz="2400">
                <a:latin typeface="Times New Roman" pitchFamily="18" charset="0"/>
              </a:rPr>
              <a:t>L</a:t>
            </a:r>
            <a:r>
              <a:rPr lang="en-US" sz="2400" baseline="-25000">
                <a:latin typeface="Times New Roman" pitchFamily="18" charset="0"/>
              </a:rPr>
              <a:t>x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–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вектор трансляции супер-ячейки по оси </a:t>
            </a:r>
            <a:r>
              <a:rPr lang="en-US" sz="2400">
                <a:latin typeface="Times New Roman" pitchFamily="18" charset="0"/>
              </a:rPr>
              <a:t>X</a:t>
            </a:r>
            <a:r>
              <a:rPr lang="ru-RU" sz="2400">
                <a:latin typeface="Times New Roman" pitchFamily="18" charset="0"/>
              </a:rPr>
              <a:t>, </a:t>
            </a:r>
            <a:r>
              <a:rPr lang="en-US" sz="2400">
                <a:latin typeface="Times New Roman" pitchFamily="18" charset="0"/>
              </a:rPr>
              <a:t>L</a:t>
            </a:r>
            <a:r>
              <a:rPr lang="en-US" sz="2400" baseline="-25000">
                <a:latin typeface="Times New Roman" pitchFamily="18" charset="0"/>
              </a:rPr>
              <a:t>y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–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вектор трансляции супер-ячейки по оси </a:t>
            </a:r>
            <a:r>
              <a:rPr lang="en-US" sz="2400">
                <a:latin typeface="Times New Roman" pitchFamily="18" charset="0"/>
              </a:rPr>
              <a:t>Y, E</a:t>
            </a:r>
            <a:r>
              <a:rPr lang="en-US" sz="2400" baseline="-25000">
                <a:latin typeface="Times New Roman" pitchFamily="18" charset="0"/>
              </a:rPr>
              <a:t>gap </a:t>
            </a:r>
            <a:r>
              <a:rPr lang="ru-RU" sz="2400">
                <a:latin typeface="Times New Roman" pitchFamily="18" charset="0"/>
              </a:rPr>
              <a:t>– энергетическая щель (интервал между валентной зоной и зоной проводимости)</a:t>
            </a:r>
            <a:endParaRPr lang="ru-RU" sz="2800" baseline="-2500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endParaRPr lang="ru-RU" sz="2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37" name="Group 245"/>
          <p:cNvGraphicFramePr>
            <a:graphicFrameLocks noGrp="1"/>
          </p:cNvGraphicFramePr>
          <p:nvPr>
            <p:ph/>
          </p:nvPr>
        </p:nvGraphicFramePr>
        <p:xfrm>
          <a:off x="838200" y="1463675"/>
          <a:ext cx="10515600" cy="4023360"/>
        </p:xfrm>
        <a:graphic>
          <a:graphicData uri="http://schemas.openxmlformats.org/drawingml/2006/table">
            <a:tbl>
              <a:tblPr/>
              <a:tblGrid>
                <a:gridCol w="340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Расстояние между нанотрубками</a:t>
                      </a:r>
                      <a:endParaRPr kumimoji="0" lang="ru-RU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r, Å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L</a:t>
                      </a:r>
                      <a:r>
                        <a:rPr kumimoji="0" 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, Å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L</a:t>
                      </a:r>
                      <a:r>
                        <a:rPr kumimoji="0" 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y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, Å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E, </a:t>
                      </a: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эВ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/</a:t>
                      </a: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атом</a:t>
                      </a:r>
                      <a:endParaRPr kumimoji="0" lang="ru-RU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E</a:t>
                      </a:r>
                      <a:r>
                        <a:rPr kumimoji="0" 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gap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, </a:t>
                      </a: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эВ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 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10 гексагонов (24.6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Å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.1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25.024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4.244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~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-0.0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~0.002-0.005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11 гексагонов (27.06 Å)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27.605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4.240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12 гексагонов (29.52 Å)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29.231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4.244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13 гексагонов (31.98 Å)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32.543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4.244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14 гексагонов (34.44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Å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35.11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4.240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15 гексагонов (36.9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Å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37.492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4.250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16 гексагонов (39.36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Å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40.063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4.244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034" name="Rectangle 240"/>
          <p:cNvSpPr>
            <a:spLocks/>
          </p:cNvSpPr>
          <p:nvPr/>
        </p:nvSpPr>
        <p:spPr bwMode="auto">
          <a:xfrm>
            <a:off x="371475" y="219075"/>
            <a:ext cx="11820525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Таблица 3. Метрические и энергетические характеристики композитов </a:t>
            </a:r>
            <a:r>
              <a:rPr lang="ru-RU" sz="28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графен</a:t>
            </a: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/ОУНТ с </a:t>
            </a:r>
            <a:r>
              <a:rPr lang="ru-RU" sz="28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нанотрубками</a:t>
            </a: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 (16,0) и различными расстояниями </a:t>
            </a:r>
            <a:b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</a:b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между ними</a:t>
            </a:r>
          </a:p>
        </p:txBody>
      </p:sp>
      <p:sp>
        <p:nvSpPr>
          <p:cNvPr id="34038" name="Объект 2"/>
          <p:cNvSpPr>
            <a:spLocks/>
          </p:cNvSpPr>
          <p:nvPr/>
        </p:nvSpPr>
        <p:spPr bwMode="auto">
          <a:xfrm>
            <a:off x="323850" y="5497513"/>
            <a:ext cx="11655425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i="1">
                <a:latin typeface="Times New Roman" pitchFamily="18" charset="0"/>
              </a:rPr>
              <a:t>r</a:t>
            </a:r>
            <a:r>
              <a:rPr lang="ru-RU" sz="2400">
                <a:latin typeface="Times New Roman" pitchFamily="18" charset="0"/>
              </a:rPr>
              <a:t> – расстояние между нанотрубкой и графеном, </a:t>
            </a:r>
            <a:r>
              <a:rPr lang="en-US" sz="2400">
                <a:latin typeface="Times New Roman" pitchFamily="18" charset="0"/>
              </a:rPr>
              <a:t>L</a:t>
            </a:r>
            <a:r>
              <a:rPr lang="en-US" sz="2400" baseline="-25000">
                <a:latin typeface="Times New Roman" pitchFamily="18" charset="0"/>
              </a:rPr>
              <a:t>x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–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вектор трансляции супер-ячейки по оси </a:t>
            </a:r>
            <a:r>
              <a:rPr lang="en-US" sz="2400">
                <a:latin typeface="Times New Roman" pitchFamily="18" charset="0"/>
              </a:rPr>
              <a:t>X</a:t>
            </a:r>
            <a:r>
              <a:rPr lang="ru-RU" sz="2400">
                <a:latin typeface="Times New Roman" pitchFamily="18" charset="0"/>
              </a:rPr>
              <a:t>, </a:t>
            </a:r>
            <a:r>
              <a:rPr lang="en-US" sz="2400">
                <a:latin typeface="Times New Roman" pitchFamily="18" charset="0"/>
              </a:rPr>
              <a:t>L</a:t>
            </a:r>
            <a:r>
              <a:rPr lang="en-US" sz="2400" baseline="-25000">
                <a:latin typeface="Times New Roman" pitchFamily="18" charset="0"/>
              </a:rPr>
              <a:t>y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–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вектор трансляции супер-ячейки по оси </a:t>
            </a:r>
            <a:r>
              <a:rPr lang="en-US" sz="2400">
                <a:latin typeface="Times New Roman" pitchFamily="18" charset="0"/>
              </a:rPr>
              <a:t>Y, E</a:t>
            </a:r>
            <a:r>
              <a:rPr lang="en-US" sz="2400" baseline="-25000">
                <a:latin typeface="Times New Roman" pitchFamily="18" charset="0"/>
              </a:rPr>
              <a:t>gap </a:t>
            </a:r>
            <a:r>
              <a:rPr lang="ru-RU" sz="2400">
                <a:latin typeface="Times New Roman" pitchFamily="18" charset="0"/>
              </a:rPr>
              <a:t>– энергетическая щель (интервал между валентной зоной и зоной проводимости)</a:t>
            </a:r>
            <a:endParaRPr lang="ru-RU" sz="2800" baseline="-2500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endParaRPr lang="ru-RU" sz="2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84" name="Group 244"/>
          <p:cNvGraphicFramePr>
            <a:graphicFrameLocks noGrp="1"/>
          </p:cNvGraphicFramePr>
          <p:nvPr>
            <p:ph/>
          </p:nvPr>
        </p:nvGraphicFramePr>
        <p:xfrm>
          <a:off x="898525" y="1385888"/>
          <a:ext cx="10515600" cy="4042412"/>
        </p:xfrm>
        <a:graphic>
          <a:graphicData uri="http://schemas.openxmlformats.org/drawingml/2006/table">
            <a:tbl>
              <a:tblPr/>
              <a:tblGrid>
                <a:gridCol w="340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488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Расстояние между нанотрубками</a:t>
                      </a:r>
                      <a:endParaRPr kumimoji="0" lang="ru-RU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r, Å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L</a:t>
                      </a:r>
                      <a:r>
                        <a:rPr kumimoji="0" 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, Å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L</a:t>
                      </a:r>
                      <a:r>
                        <a:rPr kumimoji="0" 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y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, Å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E, </a:t>
                      </a: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эВ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/</a:t>
                      </a: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атом</a:t>
                      </a:r>
                      <a:endParaRPr kumimoji="0" lang="ru-RU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E</a:t>
                      </a:r>
                      <a:r>
                        <a:rPr kumimoji="0" 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gap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, </a:t>
                      </a: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эВ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 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10 гексагонов (24.6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Å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.1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25.00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4.247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~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-0.0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~0.003-0.01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11 гексагонов (27.06 Å)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27.605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4.240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12 гексагонов (29.52 Å)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29.952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4.248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13 гексагонов (31.98 Å)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32.517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4.248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14 гексагонов (34.44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Å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35.1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4.249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15 гексагонов (36.9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Å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37.463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4.247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16 гексагонов (39.36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Å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40.033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4.25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083" name="Rectangle 240"/>
          <p:cNvSpPr>
            <a:spLocks/>
          </p:cNvSpPr>
          <p:nvPr/>
        </p:nvSpPr>
        <p:spPr bwMode="auto">
          <a:xfrm>
            <a:off x="371475" y="219075"/>
            <a:ext cx="11820525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Таблица 4. Метрические и энергетические характеристики композитов </a:t>
            </a:r>
            <a:r>
              <a:rPr lang="ru-RU" sz="28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графен</a:t>
            </a: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/ОУНТ с </a:t>
            </a:r>
            <a:r>
              <a:rPr lang="ru-RU" sz="28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нанотрубками</a:t>
            </a: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 (18,0) и различными расстояниями </a:t>
            </a:r>
            <a:b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</a:b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между ними</a:t>
            </a:r>
          </a:p>
        </p:txBody>
      </p:sp>
      <p:sp>
        <p:nvSpPr>
          <p:cNvPr id="36085" name="Объект 2"/>
          <p:cNvSpPr>
            <a:spLocks/>
          </p:cNvSpPr>
          <p:nvPr/>
        </p:nvSpPr>
        <p:spPr bwMode="auto">
          <a:xfrm>
            <a:off x="323850" y="5497513"/>
            <a:ext cx="11655425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i="1">
                <a:latin typeface="Times New Roman" pitchFamily="18" charset="0"/>
              </a:rPr>
              <a:t>r</a:t>
            </a:r>
            <a:r>
              <a:rPr lang="ru-RU" sz="2400">
                <a:latin typeface="Times New Roman" pitchFamily="18" charset="0"/>
              </a:rPr>
              <a:t> – расстояние между нанотрубкой и графеном, </a:t>
            </a:r>
            <a:r>
              <a:rPr lang="en-US" sz="2400">
                <a:latin typeface="Times New Roman" pitchFamily="18" charset="0"/>
              </a:rPr>
              <a:t>L</a:t>
            </a:r>
            <a:r>
              <a:rPr lang="en-US" sz="2400" baseline="-25000">
                <a:latin typeface="Times New Roman" pitchFamily="18" charset="0"/>
              </a:rPr>
              <a:t>x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–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вектор трансляции супер-ячейки по оси </a:t>
            </a:r>
            <a:r>
              <a:rPr lang="en-US" sz="2400">
                <a:latin typeface="Times New Roman" pitchFamily="18" charset="0"/>
              </a:rPr>
              <a:t>X</a:t>
            </a:r>
            <a:r>
              <a:rPr lang="ru-RU" sz="2400">
                <a:latin typeface="Times New Roman" pitchFamily="18" charset="0"/>
              </a:rPr>
              <a:t>, </a:t>
            </a:r>
            <a:r>
              <a:rPr lang="en-US" sz="2400">
                <a:latin typeface="Times New Roman" pitchFamily="18" charset="0"/>
              </a:rPr>
              <a:t>L</a:t>
            </a:r>
            <a:r>
              <a:rPr lang="en-US" sz="2400" baseline="-25000">
                <a:latin typeface="Times New Roman" pitchFamily="18" charset="0"/>
              </a:rPr>
              <a:t>y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–</a:t>
            </a:r>
            <a:r>
              <a:rPr lang="ru-RU" sz="2400" baseline="-250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вектор трансляции супер-ячейки по оси </a:t>
            </a:r>
            <a:r>
              <a:rPr lang="en-US" sz="2400">
                <a:latin typeface="Times New Roman" pitchFamily="18" charset="0"/>
              </a:rPr>
              <a:t>Y, E</a:t>
            </a:r>
            <a:r>
              <a:rPr lang="en-US" sz="2400" baseline="-25000">
                <a:latin typeface="Times New Roman" pitchFamily="18" charset="0"/>
              </a:rPr>
              <a:t>gap </a:t>
            </a:r>
            <a:r>
              <a:rPr lang="ru-RU" sz="2400">
                <a:latin typeface="Times New Roman" pitchFamily="18" charset="0"/>
              </a:rPr>
              <a:t>– энергетическая щель (интервал между валентной зоной и зоной проводимости)</a:t>
            </a:r>
            <a:endParaRPr lang="ru-RU" sz="2800" baseline="-2500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endParaRPr lang="ru-RU" sz="2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868363" y="198438"/>
            <a:ext cx="10515600" cy="547687"/>
          </a:xfrm>
        </p:spPr>
        <p:txBody>
          <a:bodyPr/>
          <a:lstStyle/>
          <a:p>
            <a:pPr algn="ctr"/>
            <a:r>
              <a:rPr lang="ru-RU" sz="3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Электронные свойства композитов </a:t>
            </a:r>
            <a:r>
              <a:rPr lang="ru-RU" sz="3200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графен</a:t>
            </a:r>
            <a:r>
              <a:rPr lang="ru-RU" sz="3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/ОУНТ</a:t>
            </a:r>
            <a:r>
              <a:rPr lang="ru-RU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904875"/>
            <a:ext cx="4668838" cy="46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6800" y="965200"/>
            <a:ext cx="46672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9" name="Rectangle 240"/>
          <p:cNvSpPr>
            <a:spLocks/>
          </p:cNvSpPr>
          <p:nvPr/>
        </p:nvSpPr>
        <p:spPr bwMode="auto">
          <a:xfrm>
            <a:off x="371475" y="5608638"/>
            <a:ext cx="11820525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lnSpc>
                <a:spcPct val="90000"/>
              </a:lnSpc>
            </a:pPr>
            <a:r>
              <a:rPr lang="ru-RU" sz="2600">
                <a:latin typeface="Times New Roman" pitchFamily="18" charset="0"/>
              </a:rPr>
              <a:t>Распределения DOS композита графен/ОУНТ (12,0) при расстоянии 10 гексагонов между ОУНТ: полный профиль DOS (слева); б) фрагмент DOS вблизи уровня Ферми -4.68 эВ (справа).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/>
          </p:cNvSpPr>
          <p:nvPr>
            <p:ph type="title"/>
          </p:nvPr>
        </p:nvSpPr>
        <p:spPr>
          <a:xfrm>
            <a:off x="868363" y="198438"/>
            <a:ext cx="10515600" cy="547687"/>
          </a:xfrm>
          <a:noFill/>
          <a:ln/>
        </p:spPr>
        <p:txBody>
          <a:bodyPr/>
          <a:lstStyle/>
          <a:p>
            <a:pPr algn="ctr"/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Электронные свойства композитов </a:t>
            </a:r>
            <a:r>
              <a:rPr lang="ru-RU" sz="32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графен</a:t>
            </a:r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/ОУНТ</a:t>
            </a:r>
            <a:r>
              <a:rPr lang="ru-RU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" y="890588"/>
            <a:ext cx="4665663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0288" y="942975"/>
            <a:ext cx="46037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21" name="Rectangle 240"/>
          <p:cNvSpPr>
            <a:spLocks/>
          </p:cNvSpPr>
          <p:nvPr/>
        </p:nvSpPr>
        <p:spPr bwMode="auto">
          <a:xfrm>
            <a:off x="371475" y="5608638"/>
            <a:ext cx="11820525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lnSpc>
                <a:spcPct val="90000"/>
              </a:lnSpc>
            </a:pPr>
            <a:r>
              <a:rPr lang="ru-RU" sz="2600">
                <a:latin typeface="Times New Roman" pitchFamily="18" charset="0"/>
              </a:rPr>
              <a:t>Фрагмент распределения DOS композита графен/ОУНТ с нанотрубками (12,0) (слева) и (14,0) (справа) и расстояниями 10-16 гексагонов между ними вблизи уровня Ферми (-4.69 эВ).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Актуальность исследования</a:t>
            </a:r>
          </a:p>
        </p:txBody>
      </p:sp>
      <p:pic>
        <p:nvPicPr>
          <p:cNvPr id="15362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143"/>
          <a:stretch/>
        </p:blipFill>
        <p:spPr>
          <a:xfrm>
            <a:off x="5723808" y="1561021"/>
            <a:ext cx="6250588" cy="3263987"/>
          </a:xfrm>
        </p:spPr>
      </p:pic>
      <p:sp>
        <p:nvSpPr>
          <p:cNvPr id="15364" name="TextBox 2"/>
          <p:cNvSpPr txBox="1">
            <a:spLocks noChangeArrowheads="1"/>
          </p:cNvSpPr>
          <p:nvPr/>
        </p:nvSpPr>
        <p:spPr bwMode="auto">
          <a:xfrm>
            <a:off x="6256421" y="5067010"/>
            <a:ext cx="56466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Синтез листов арматурного графена 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E7517-73AD-4D70-9742-37325DC358EE}"/>
              </a:ext>
            </a:extLst>
          </p:cNvPr>
          <p:cNvSpPr txBox="1"/>
          <p:nvPr/>
        </p:nvSpPr>
        <p:spPr>
          <a:xfrm>
            <a:off x="7184110" y="5640689"/>
            <a:ext cx="4790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 Z., Rebar graphene //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ACS Nano. 2014. V. 8. P. 5061-5068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F9528F-2B12-4104-81DF-F3E84065D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5" y="1355555"/>
            <a:ext cx="2225217" cy="22619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FAFF86-A439-43D6-9E8E-3749565E5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17" y="1279755"/>
            <a:ext cx="2890383" cy="23377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610B54-43FD-44C5-8184-C545A17126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73" y="3617492"/>
            <a:ext cx="2708232" cy="21514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5F642B-527E-44CB-AEF3-97317145B0F0}"/>
              </a:ext>
            </a:extLst>
          </p:cNvPr>
          <p:cNvSpPr txBox="1"/>
          <p:nvPr/>
        </p:nvSpPr>
        <p:spPr>
          <a:xfrm>
            <a:off x="676568" y="5790071"/>
            <a:ext cx="5419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Аллотропные модификации углерода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7225"/>
          </a:xfrm>
        </p:spPr>
        <p:txBody>
          <a:bodyPr/>
          <a:lstStyle/>
          <a:p>
            <a:pPr algn="ctr" eaLnBrk="1" hangingPunct="1"/>
            <a:r>
              <a:rPr lang="ru-RU" sz="4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Выводы</a:t>
            </a:r>
          </a:p>
        </p:txBody>
      </p:sp>
      <p:sp>
        <p:nvSpPr>
          <p:cNvPr id="32771" name="Заголовок 1"/>
          <p:cNvSpPr>
            <a:spLocks/>
          </p:cNvSpPr>
          <p:nvPr/>
        </p:nvSpPr>
        <p:spPr bwMode="auto">
          <a:xfrm>
            <a:off x="306560" y="657225"/>
            <a:ext cx="11433175" cy="599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Построены атомистические модели супер-ячеек композитных пленок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графен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/ОУНТ c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нанотрубками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(12,0), (14,0), (16,0), (18,0) и расстояниями между ними 10-16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гексагонов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 основании численной оценки изменения суммарной энергии исследуемой композитной структуры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графен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/ОУНТ в процессе ее формирования установлено, что построенные модели супер-ячеек являются энергетически устойчивыми, следовательно, могут существовать.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Выявлено, что рассматриваемые композитные структуры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графен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/ОУНТ независимо от типа проводимости нанотрубок (металлического или полупроводникового) и расстояния между ними обладают металлическим типом проводимости, о чем свидетельствует почти нулевая энергетическая щель зонной структуры.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285750"/>
            <a:ext cx="11322050" cy="5784850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4"/>
            </a:pP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Результаты расчета распределения DOS показывают, что в тип проводимости композита весомый вклад вносит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графен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в то время как профиль распределения DOS композита полностью повторяет профиль входящих в его состав нанотрубок. 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 основании полученных результатов можно заключить, что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наноматериал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графен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/ОУНТ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нековалентным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связыванием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нанотрубки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графена можно рассматривать как перспективный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наноматериал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на их основе соединительных проводников в схемах радиоэлектронных устройств.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6642" y="4906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Актуальность исследования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12159" y="3244334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Слайд №  .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" b="54958"/>
          <a:stretch/>
        </p:blipFill>
        <p:spPr bwMode="auto">
          <a:xfrm>
            <a:off x="2944233" y="1027901"/>
            <a:ext cx="6303530" cy="337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1681879" y="4321994"/>
            <a:ext cx="9165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Характеристики гибридных пленок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графен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-УНТ на ПЭТ подложке 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схематическая процедура процесса получения пленок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СЭМ-изображение пленок, масштабная шкала 1 мкм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2C561-CF59-4E73-B518-FA464C3A40E8}"/>
              </a:ext>
            </a:extLst>
          </p:cNvPr>
          <p:cNvSpPr txBox="1"/>
          <p:nvPr/>
        </p:nvSpPr>
        <p:spPr>
          <a:xfrm>
            <a:off x="1627698" y="5977941"/>
            <a:ext cx="10564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Y., Graphene-carbon nanotube hybrid films for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flexible photodetectors // Nano Res. 2017. V. 10. P. 1880-1887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7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>
          <a:xfrm>
            <a:off x="838200" y="942975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sz="5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Цель работы</a:t>
            </a:r>
          </a:p>
        </p:txBody>
      </p:sp>
      <p:sp>
        <p:nvSpPr>
          <p:cNvPr id="16386" name="Объект 2"/>
          <p:cNvSpPr>
            <a:spLocks noGrp="1"/>
          </p:cNvSpPr>
          <p:nvPr>
            <p:ph idx="1"/>
          </p:nvPr>
        </p:nvSpPr>
        <p:spPr>
          <a:xfrm>
            <a:off x="720505" y="2529485"/>
            <a:ext cx="10515600" cy="1987550"/>
          </a:xfrm>
        </p:spPr>
        <p:txBody>
          <a:bodyPr/>
          <a:lstStyle/>
          <a:p>
            <a:pPr algn="just" eaLnBrk="1" hangingPunct="1"/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Цель данной работы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состоит в </a:t>
            </a:r>
            <a:r>
              <a:rPr lang="ru-RU" sz="4000" dirty="0">
                <a:latin typeface="Times New Roman" pitchFamily="18" charset="0"/>
              </a:rPr>
              <a:t>изучении особенностей атомного строения и свойств композитных структур на основе </a:t>
            </a:r>
            <a:r>
              <a:rPr lang="ru-RU" sz="4000" dirty="0" err="1">
                <a:latin typeface="Times New Roman" pitchFamily="18" charset="0"/>
              </a:rPr>
              <a:t>графенового</a:t>
            </a:r>
            <a:r>
              <a:rPr lang="ru-RU" sz="4000" dirty="0">
                <a:latin typeface="Times New Roman" pitchFamily="18" charset="0"/>
              </a:rPr>
              <a:t> листа и ОУНТ при помощи компьютерного моделирования.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290" y="744120"/>
            <a:ext cx="10515600" cy="13255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достижения поставленной цели в работе решались следующие задачи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ru-RU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410" name="Объект 2"/>
          <p:cNvSpPr>
            <a:spLocks noGrp="1"/>
          </p:cNvSpPr>
          <p:nvPr>
            <p:ph idx="1"/>
          </p:nvPr>
        </p:nvSpPr>
        <p:spPr>
          <a:xfrm>
            <a:off x="1031290" y="2069683"/>
            <a:ext cx="10515600" cy="3862953"/>
          </a:xfrm>
        </p:spPr>
        <p:txBody>
          <a:bodyPr/>
          <a:lstStyle/>
          <a:p>
            <a:pPr algn="just" eaLnBrk="1" hangingPunct="1"/>
            <a:r>
              <a:rPr lang="ru-RU" sz="3600" dirty="0">
                <a:latin typeface="Times New Roman" pitchFamily="18" charset="0"/>
              </a:rPr>
              <a:t>Построение атомистических моделей исследуемых композитов </a:t>
            </a:r>
          </a:p>
          <a:p>
            <a:pPr algn="just" eaLnBrk="1" hangingPunct="1"/>
            <a:r>
              <a:rPr lang="ru-RU" sz="3600" dirty="0">
                <a:latin typeface="Times New Roman" pitchFamily="18" charset="0"/>
              </a:rPr>
              <a:t>Оценка энергетической устойчивости построенных моделей</a:t>
            </a:r>
            <a:endParaRPr lang="en-US" sz="3600" dirty="0">
              <a:latin typeface="Times New Roman" pitchFamily="18" charset="0"/>
            </a:endParaRPr>
          </a:p>
          <a:p>
            <a:pPr algn="just" eaLnBrk="1" hangingPunct="1"/>
            <a:r>
              <a:rPr lang="ru-RU" sz="3600" dirty="0">
                <a:latin typeface="Times New Roman" pitchFamily="18" charset="0"/>
              </a:rPr>
              <a:t>Расчет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</a:rPr>
              <a:t>зонной структуры и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</a:rPr>
              <a:t>определение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</a:rPr>
              <a:t>электронно-энергетических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</a:rPr>
              <a:t>характеристик композита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55721" y="1804739"/>
            <a:ext cx="10880558" cy="431933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sz="4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Методы исследования: </a:t>
            </a:r>
            <a:br>
              <a:rPr lang="ru-RU" sz="32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 молекулярной динамики</a:t>
            </a:r>
            <a:endParaRPr lang="ru-RU" sz="31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>
          <a:xfrm>
            <a:off x="838200" y="216498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Молекулярно-механический потенциал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AIREBO</a:t>
            </a:r>
            <a:b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daptive intermolecular reactive empirical bond order)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552074"/>
            <a:ext cx="10515600" cy="4940801"/>
          </a:xfrm>
          <a:blipFill>
            <a:blip r:embed="rId2"/>
            <a:stretch>
              <a:fillRect l="-1043" r="-870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ru-RU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>
          <a:xfrm>
            <a:off x="451338" y="681037"/>
            <a:ext cx="10515600" cy="920467"/>
          </a:xfrm>
        </p:spPr>
        <p:txBody>
          <a:bodyPr/>
          <a:lstStyle/>
          <a:p>
            <a:pPr algn="ctr" eaLnBrk="1" hangingPunct="1"/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DFTB</a:t>
            </a:r>
            <a:b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Density Functional based Tight binding method)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38200" y="2245259"/>
            <a:ext cx="10515600" cy="3931704"/>
          </a:xfrm>
          <a:prstGeom prst="rect">
            <a:avLst/>
          </a:prstGeom>
          <a:blipFill>
            <a:blip r:embed="rId2"/>
            <a:srcRect/>
            <a:stretch>
              <a:fillRect t="-10673" b="1"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dirty="0">
                <a:noFill/>
              </a:rPr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782559"/>
            <a:ext cx="395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n=n</a:t>
            </a:r>
            <a:r>
              <a:rPr lang="en-US" sz="1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l-GR" sz="28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sz="28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endParaRPr lang="ru-RU" sz="2800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6ED6E-2E13-4BB5-B1D4-2BB1D7221E23}"/>
              </a:ext>
            </a:extLst>
          </p:cNvPr>
          <p:cNvSpPr txBox="1"/>
          <p:nvPr/>
        </p:nvSpPr>
        <p:spPr>
          <a:xfrm>
            <a:off x="2816382" y="1782559"/>
            <a:ext cx="39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электронная плотность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xfrm>
            <a:off x="838200" y="242888"/>
            <a:ext cx="10515600" cy="992187"/>
          </a:xfrm>
        </p:spPr>
        <p:txBody>
          <a:bodyPr/>
          <a:lstStyle/>
          <a:p>
            <a:pPr algn="ctr" eaLnBrk="1" hangingPunct="1"/>
            <a:r>
              <a:rPr lang="ru-RU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Объект и предмет исследования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150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8" y="1050925"/>
            <a:ext cx="10795000" cy="378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Заголовок 1"/>
          <p:cNvSpPr>
            <a:spLocks/>
          </p:cNvSpPr>
          <p:nvPr/>
        </p:nvSpPr>
        <p:spPr bwMode="auto">
          <a:xfrm>
            <a:off x="1676400" y="3614738"/>
            <a:ext cx="10515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Исходная атомная структура композита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графен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ОУНТ</a:t>
            </a:r>
          </a:p>
        </p:txBody>
      </p:sp>
      <p:sp>
        <p:nvSpPr>
          <p:cNvPr id="21508" name="Заголовок 1"/>
          <p:cNvSpPr>
            <a:spLocks/>
          </p:cNvSpPr>
          <p:nvPr/>
        </p:nvSpPr>
        <p:spPr bwMode="auto">
          <a:xfrm>
            <a:off x="454025" y="4903788"/>
            <a:ext cx="111394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3200">
                <a:latin typeface="Times New Roman" pitchFamily="18" charset="0"/>
                <a:cs typeface="Times New Roman" pitchFamily="18" charset="0"/>
              </a:rPr>
              <a:t>Для построения композитов использовались ОУНТ типа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armchair </a:t>
            </a:r>
            <a:r>
              <a:rPr lang="ru-RU" sz="3200">
                <a:latin typeface="Times New Roman" pitchFamily="18" charset="0"/>
                <a:cs typeface="Times New Roman" pitchFamily="18" charset="0"/>
              </a:rPr>
              <a:t>с диаметром 0,9 нм ÷ 1,6 нм с расстоянием 10-16 гексагонов между нанотрубками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</TotalTime>
  <Words>1321</Words>
  <Application>Microsoft Office PowerPoint</Application>
  <PresentationFormat>Широкоэкранный</PresentationFormat>
  <Paragraphs>193</Paragraphs>
  <Slides>21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Формула</vt:lpstr>
      <vt:lpstr>Презентация PowerPoint</vt:lpstr>
      <vt:lpstr>Актуальность исследования</vt:lpstr>
      <vt:lpstr>Актуальность исследования</vt:lpstr>
      <vt:lpstr>Цель работы</vt:lpstr>
      <vt:lpstr>Для достижения поставленной цели в работе решались следующие задачи: </vt:lpstr>
      <vt:lpstr>Методы исследования:  Метод молекулярной динамики</vt:lpstr>
      <vt:lpstr>Молекулярно-механический потенциал AIREBO (Adaptive intermolecular reactive empirical bond order)</vt:lpstr>
      <vt:lpstr>Метод DFTB (The Density Functional based Tight binding method)</vt:lpstr>
      <vt:lpstr>Объект и предмет исследования</vt:lpstr>
      <vt:lpstr>Получение атомистических моделей супер-ячеек исследуемых композитов графен-ОУНТ с помощью метода лупы1</vt:lpstr>
      <vt:lpstr>Получение атомистических моделей супер-ячеек исследуемых композитов графен-ОУНТ</vt:lpstr>
      <vt:lpstr>Получение атомистических моделей супер-ячеек исследуемых композитов графен-ОУНТ</vt:lpstr>
      <vt:lpstr>Энергетическая стабильность композитов графен/ОУНТ</vt:lpstr>
      <vt:lpstr>Таблица 1. Метрические и энергетические характеристики композитов графен/ОУНТ с нанотрубками (12,0) и различными расстояниями  между ними</vt:lpstr>
      <vt:lpstr>Таблица 2. Метрические и энергетические характеристики композитов графен/ОУНТ с нанотрубками (14,0) и различными расстояниями  между ними</vt:lpstr>
      <vt:lpstr>Презентация PowerPoint</vt:lpstr>
      <vt:lpstr>Презентация PowerPoint</vt:lpstr>
      <vt:lpstr>Электронные свойства композитов графен/ОУНТ </vt:lpstr>
      <vt:lpstr>Электронные свойства композитов графен/ОУНТ 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oldman</dc:creator>
  <cp:lastModifiedBy>Морев Илья</cp:lastModifiedBy>
  <cp:revision>95</cp:revision>
  <dcterms:created xsi:type="dcterms:W3CDTF">2020-05-11T11:51:49Z</dcterms:created>
  <dcterms:modified xsi:type="dcterms:W3CDTF">2020-06-16T18:42:20Z</dcterms:modified>
</cp:coreProperties>
</file>