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3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3" d="100"/>
          <a:sy n="103" d="100"/>
        </p:scale>
        <p:origin x="22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947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22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456502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Introduction to Selenium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1101226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3" y="1092296"/>
            <a:ext cx="139660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What is Selenium?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214313" y="1454116"/>
            <a:ext cx="100872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Selenium is an 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1223032" y="1454116"/>
            <a:ext cx="252562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open-source automation framework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3748655" y="1454116"/>
            <a:ext cx="23175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 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214313" y="1682716"/>
            <a:ext cx="365988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testing web applications across different browsers and 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214313" y="1911316"/>
            <a:ext cx="69138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platforms.</a:t>
            </a:r>
            <a:endParaRPr lang="en-US" sz="1046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13" y="2339941"/>
            <a:ext cx="171450" cy="1714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442913" y="2331011"/>
            <a:ext cx="129659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Components</a:t>
            </a:r>
            <a:endParaRPr lang="en-US" sz="1350" dirty="0"/>
          </a:p>
        </p:txBody>
      </p:sp>
      <p:sp>
        <p:nvSpPr>
          <p:cNvPr id="13" name="Text 8"/>
          <p:cNvSpPr/>
          <p:nvPr/>
        </p:nvSpPr>
        <p:spPr>
          <a:xfrm>
            <a:off x="385763" y="2692831"/>
            <a:ext cx="142333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Selenium WebDriver</a:t>
            </a:r>
            <a:endParaRPr lang="en-US" sz="1046" dirty="0"/>
          </a:p>
        </p:txBody>
      </p:sp>
      <p:sp>
        <p:nvSpPr>
          <p:cNvPr id="14" name="Text 9"/>
          <p:cNvSpPr/>
          <p:nvPr/>
        </p:nvSpPr>
        <p:spPr>
          <a:xfrm>
            <a:off x="330059" y="2743893"/>
            <a:ext cx="3505460" cy="4232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Interface for test creation and execution</a:t>
            </a:r>
            <a:endParaRPr lang="en-US" sz="1046" dirty="0"/>
          </a:p>
        </p:txBody>
      </p:sp>
      <p:sp>
        <p:nvSpPr>
          <p:cNvPr id="15" name="Text 10"/>
          <p:cNvSpPr/>
          <p:nvPr/>
        </p:nvSpPr>
        <p:spPr>
          <a:xfrm>
            <a:off x="385763" y="3207181"/>
            <a:ext cx="92268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Selenium IDE</a:t>
            </a:r>
            <a:endParaRPr lang="en-US" sz="1046" dirty="0"/>
          </a:p>
        </p:txBody>
      </p:sp>
      <p:sp>
        <p:nvSpPr>
          <p:cNvPr id="16" name="Text 11"/>
          <p:cNvSpPr/>
          <p:nvPr/>
        </p:nvSpPr>
        <p:spPr>
          <a:xfrm>
            <a:off x="1308450" y="3207181"/>
            <a:ext cx="176366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Record and playback tool</a:t>
            </a:r>
            <a:endParaRPr lang="en-US" sz="1046" dirty="0"/>
          </a:p>
        </p:txBody>
      </p:sp>
      <p:sp>
        <p:nvSpPr>
          <p:cNvPr id="17" name="Text 12"/>
          <p:cNvSpPr/>
          <p:nvPr/>
        </p:nvSpPr>
        <p:spPr>
          <a:xfrm>
            <a:off x="385763" y="3492931"/>
            <a:ext cx="98184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Selenium Grid</a:t>
            </a:r>
            <a:endParaRPr lang="en-US" sz="1046" dirty="0"/>
          </a:p>
        </p:txBody>
      </p:sp>
      <p:sp>
        <p:nvSpPr>
          <p:cNvPr id="18" name="Text 13"/>
          <p:cNvSpPr/>
          <p:nvPr/>
        </p:nvSpPr>
        <p:spPr>
          <a:xfrm>
            <a:off x="1367610" y="3492931"/>
            <a:ext cx="154706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Parallel test execution</a:t>
            </a:r>
            <a:endParaRPr lang="en-US" sz="1046" dirty="0"/>
          </a:p>
        </p:txBody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300" y="1101226"/>
            <a:ext cx="171450" cy="171450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4914900" y="1092296"/>
            <a:ext cx="94476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Brief History</a:t>
            </a:r>
            <a:endParaRPr lang="en-US" sz="1350" dirty="0"/>
          </a:p>
        </p:txBody>
      </p:sp>
      <p:sp>
        <p:nvSpPr>
          <p:cNvPr id="21" name="Text 15"/>
          <p:cNvSpPr/>
          <p:nvPr/>
        </p:nvSpPr>
        <p:spPr>
          <a:xfrm>
            <a:off x="4686300" y="1438042"/>
            <a:ext cx="424338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Created in 2004 by Jason Huggins, Selenium evolved from a JavaScript tool to a comprehensive testing ecosystem.</a:t>
            </a:r>
            <a:endParaRPr lang="en-US" sz="1046" dirty="0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6300" y="2111341"/>
            <a:ext cx="214313" cy="171450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4957763" y="2102411"/>
            <a:ext cx="14001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Language Support</a:t>
            </a:r>
            <a:endParaRPr lang="en-US" sz="1350" dirty="0"/>
          </a:p>
        </p:txBody>
      </p:sp>
      <p:sp>
        <p:nvSpPr>
          <p:cNvPr id="24" name="Text 17"/>
          <p:cNvSpPr/>
          <p:nvPr/>
        </p:nvSpPr>
        <p:spPr>
          <a:xfrm>
            <a:off x="4686300" y="2448158"/>
            <a:ext cx="424338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Supports multiple programming languages including Python, Java, C#, Ruby, and JavaScript.</a:t>
            </a:r>
            <a:endParaRPr lang="en-US" sz="1046" dirty="0"/>
          </a:p>
        </p:txBody>
      </p:sp>
      <p:pic>
        <p:nvPicPr>
          <p:cNvPr id="2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6300" y="3121456"/>
            <a:ext cx="214313" cy="171450"/>
          </a:xfrm>
          <a:prstGeom prst="rect">
            <a:avLst/>
          </a:prstGeom>
        </p:spPr>
      </p:pic>
      <p:sp>
        <p:nvSpPr>
          <p:cNvPr id="26" name="Text 18"/>
          <p:cNvSpPr/>
          <p:nvPr/>
        </p:nvSpPr>
        <p:spPr>
          <a:xfrm>
            <a:off x="4957763" y="3112526"/>
            <a:ext cx="8072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Cases</a:t>
            </a:r>
            <a:endParaRPr lang="en-US" sz="1350" dirty="0"/>
          </a:p>
        </p:txBody>
      </p:sp>
      <p:sp>
        <p:nvSpPr>
          <p:cNvPr id="27" name="Text 19"/>
          <p:cNvSpPr/>
          <p:nvPr/>
        </p:nvSpPr>
        <p:spPr>
          <a:xfrm>
            <a:off x="4686300" y="3458273"/>
            <a:ext cx="424338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Beyond testing, Selenium is widely used for web scraping, automation, and data extraction tasks.</a:t>
            </a:r>
            <a:endParaRPr lang="en-US" sz="1046" dirty="0"/>
          </a:p>
        </p:txBody>
      </p:sp>
      <p:sp>
        <p:nvSpPr>
          <p:cNvPr id="28" name="Shape 20"/>
          <p:cNvSpPr/>
          <p:nvPr/>
        </p:nvSpPr>
        <p:spPr>
          <a:xfrm>
            <a:off x="214313" y="4258373"/>
            <a:ext cx="8715375" cy="428625"/>
          </a:xfrm>
          <a:prstGeom prst="rect">
            <a:avLst/>
          </a:prstGeom>
          <a:solidFill>
            <a:srgbClr val="F3F4F6"/>
          </a:solidFill>
          <a:ln/>
        </p:spPr>
      </p:sp>
      <p:pic>
        <p:nvPicPr>
          <p:cNvPr id="2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713" y="4408391"/>
            <a:ext cx="96441" cy="128588"/>
          </a:xfrm>
          <a:prstGeom prst="rect">
            <a:avLst/>
          </a:prstGeom>
        </p:spPr>
      </p:pic>
      <p:sp>
        <p:nvSpPr>
          <p:cNvPr id="30" name="Text 21"/>
          <p:cNvSpPr/>
          <p:nvPr/>
        </p:nvSpPr>
        <p:spPr>
          <a:xfrm>
            <a:off x="662304" y="4385174"/>
            <a:ext cx="797295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Selenium enables automated interaction with web browsers, making it perfect for repetitive tasks and data collection from websites.</a:t>
            </a:r>
            <a:endParaRPr lang="en-US" sz="942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214313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Extraction Techniques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780455"/>
            <a:ext cx="192881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64344" y="771525"/>
            <a:ext cx="173593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Element Data Methods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385763" y="1080492"/>
            <a:ext cx="89355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element.text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1279317" y="1080492"/>
            <a:ext cx="161493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Get visible text content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385763" y="1323380"/>
            <a:ext cx="237359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element.get_attribute("attribute")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2759357" y="1323380"/>
            <a:ext cx="161035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Get any attribute value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385763" y="1566267"/>
            <a:ext cx="251432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element.get_attribute("innerHTML")</a:t>
            </a:r>
            <a:endParaRPr lang="en-US" sz="1046" dirty="0"/>
          </a:p>
        </p:txBody>
      </p:sp>
      <p:sp>
        <p:nvSpPr>
          <p:cNvPr id="11" name="Text 7"/>
          <p:cNvSpPr/>
          <p:nvPr/>
        </p:nvSpPr>
        <p:spPr>
          <a:xfrm>
            <a:off x="2900083" y="1566267"/>
            <a:ext cx="129103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Get HTML content</a:t>
            </a:r>
            <a:endParaRPr lang="en-US" sz="1046" dirty="0"/>
          </a:p>
        </p:txBody>
      </p:sp>
      <p:sp>
        <p:nvSpPr>
          <p:cNvPr id="12" name="Text 8"/>
          <p:cNvSpPr/>
          <p:nvPr/>
        </p:nvSpPr>
        <p:spPr>
          <a:xfrm>
            <a:off x="385763" y="1809155"/>
            <a:ext cx="154692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element.is_displayed()</a:t>
            </a:r>
            <a:endParaRPr lang="en-US" sz="1046" dirty="0"/>
          </a:p>
        </p:txBody>
      </p:sp>
      <p:sp>
        <p:nvSpPr>
          <p:cNvPr id="13" name="Text 9"/>
          <p:cNvSpPr/>
          <p:nvPr/>
        </p:nvSpPr>
        <p:spPr>
          <a:xfrm>
            <a:off x="1932691" y="1809155"/>
            <a:ext cx="105428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Check visibility</a:t>
            </a:r>
            <a:endParaRPr lang="en-US" sz="1046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725" y="780455"/>
            <a:ext cx="214313" cy="17145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4929188" y="771525"/>
            <a:ext cx="158412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From NDTV Example</a:t>
            </a:r>
            <a:endParaRPr lang="en-US" sz="1350" dirty="0"/>
          </a:p>
        </p:txBody>
      </p:sp>
      <p:sp>
        <p:nvSpPr>
          <p:cNvPr id="16" name="Shape 11"/>
          <p:cNvSpPr/>
          <p:nvPr/>
        </p:nvSpPr>
        <p:spPr>
          <a:xfrm>
            <a:off x="4657725" y="1071563"/>
            <a:ext cx="4271963" cy="4572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7" name="Shape 12"/>
          <p:cNvSpPr/>
          <p:nvPr/>
        </p:nvSpPr>
        <p:spPr>
          <a:xfrm>
            <a:off x="4657725" y="1071563"/>
            <a:ext cx="28575" cy="457200"/>
          </a:xfrm>
          <a:prstGeom prst="rect">
            <a:avLst/>
          </a:prstGeom>
          <a:solidFill>
            <a:srgbClr val="4CAF50"/>
          </a:solidFill>
          <a:ln/>
        </p:spPr>
      </p:sp>
      <p:sp>
        <p:nvSpPr>
          <p:cNvPr id="18" name="Text 13"/>
          <p:cNvSpPr/>
          <p:nvPr/>
        </p:nvSpPr>
        <p:spPr>
          <a:xfrm>
            <a:off x="4743450" y="1135856"/>
            <a:ext cx="135047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title = element.text.strip()</a:t>
            </a:r>
            <a:endParaRPr lang="en-US" sz="837" dirty="0"/>
          </a:p>
        </p:txBody>
      </p:sp>
      <p:sp>
        <p:nvSpPr>
          <p:cNvPr id="19" name="Text 14"/>
          <p:cNvSpPr/>
          <p:nvPr/>
        </p:nvSpPr>
        <p:spPr>
          <a:xfrm>
            <a:off x="4743450" y="1307306"/>
            <a:ext cx="187258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link = element.get_attribute("href") </a:t>
            </a:r>
            <a:endParaRPr lang="en-US" sz="837" dirty="0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7725" y="1651992"/>
            <a:ext cx="171450" cy="171450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4886325" y="1643063"/>
            <a:ext cx="105906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Cleaning</a:t>
            </a:r>
            <a:endParaRPr lang="en-US" sz="1350" dirty="0"/>
          </a:p>
        </p:txBody>
      </p:sp>
      <p:sp>
        <p:nvSpPr>
          <p:cNvPr id="22" name="Text 16"/>
          <p:cNvSpPr/>
          <p:nvPr/>
        </p:nvSpPr>
        <p:spPr>
          <a:xfrm>
            <a:off x="4829175" y="1952030"/>
            <a:ext cx="29063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</a:t>
            </a:r>
            <a:endParaRPr lang="en-US" sz="1046" dirty="0"/>
          </a:p>
        </p:txBody>
      </p:sp>
      <p:sp>
        <p:nvSpPr>
          <p:cNvPr id="23" name="Text 17"/>
          <p:cNvSpPr/>
          <p:nvPr/>
        </p:nvSpPr>
        <p:spPr>
          <a:xfrm>
            <a:off x="5119808" y="1952030"/>
            <a:ext cx="45362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.strip()</a:t>
            </a:r>
            <a:endParaRPr lang="en-US" sz="1046" dirty="0"/>
          </a:p>
        </p:txBody>
      </p:sp>
      <p:sp>
        <p:nvSpPr>
          <p:cNvPr id="24" name="Text 18"/>
          <p:cNvSpPr/>
          <p:nvPr/>
        </p:nvSpPr>
        <p:spPr>
          <a:xfrm>
            <a:off x="5573437" y="1952030"/>
            <a:ext cx="151176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 remove whitespace</a:t>
            </a:r>
            <a:endParaRPr lang="en-US" sz="1046" dirty="0"/>
          </a:p>
        </p:txBody>
      </p:sp>
      <p:sp>
        <p:nvSpPr>
          <p:cNvPr id="25" name="Text 19"/>
          <p:cNvSpPr/>
          <p:nvPr/>
        </p:nvSpPr>
        <p:spPr>
          <a:xfrm>
            <a:off x="4829175" y="2185988"/>
            <a:ext cx="41005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Filter out ads and unwanted content</a:t>
            </a:r>
            <a:endParaRPr lang="en-US" sz="1046" dirty="0"/>
          </a:p>
        </p:txBody>
      </p:sp>
      <p:sp>
        <p:nvSpPr>
          <p:cNvPr id="26" name="Text 20"/>
          <p:cNvSpPr/>
          <p:nvPr/>
        </p:nvSpPr>
        <p:spPr>
          <a:xfrm>
            <a:off x="4829175" y="2428875"/>
            <a:ext cx="41005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Check for empty values before processing</a:t>
            </a:r>
            <a:endParaRPr lang="en-US" sz="1046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214313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Error Handling and Best Practices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780455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3" y="771525"/>
            <a:ext cx="158234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Common Exceptions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385763" y="1080492"/>
            <a:ext cx="178822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NoSuchElementException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2173988" y="1080492"/>
            <a:ext cx="132703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Element not found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385763" y="1323380"/>
            <a:ext cx="126003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TimeoutException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1645797" y="1323380"/>
            <a:ext cx="160879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Wait condition not met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385763" y="1566267"/>
            <a:ext cx="229872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StaleElementReferenceException</a:t>
            </a:r>
            <a:endParaRPr lang="en-US" sz="1046" dirty="0"/>
          </a:p>
        </p:txBody>
      </p:sp>
      <p:sp>
        <p:nvSpPr>
          <p:cNvPr id="11" name="Text 7"/>
          <p:cNvSpPr/>
          <p:nvPr/>
        </p:nvSpPr>
        <p:spPr>
          <a:xfrm>
            <a:off x="385763" y="1566267"/>
            <a:ext cx="3613175" cy="40898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Element no longer attached to DOM</a:t>
            </a:r>
            <a:endParaRPr lang="en-US" sz="1046" dirty="0"/>
          </a:p>
        </p:txBody>
      </p:sp>
      <p:sp>
        <p:nvSpPr>
          <p:cNvPr id="12" name="Text 8"/>
          <p:cNvSpPr/>
          <p:nvPr/>
        </p:nvSpPr>
        <p:spPr>
          <a:xfrm>
            <a:off x="385763" y="2023467"/>
            <a:ext cx="236915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ElementNotInteractableException</a:t>
            </a:r>
            <a:endParaRPr lang="en-US" sz="1046" dirty="0"/>
          </a:p>
        </p:txBody>
      </p:sp>
      <p:sp>
        <p:nvSpPr>
          <p:cNvPr id="13" name="Text 9"/>
          <p:cNvSpPr/>
          <p:nvPr/>
        </p:nvSpPr>
        <p:spPr>
          <a:xfrm>
            <a:off x="2754920" y="2023467"/>
            <a:ext cx="172622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Element not interactable</a:t>
            </a:r>
            <a:endParaRPr lang="en-US" sz="1046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13" y="2380655"/>
            <a:ext cx="214313" cy="17145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485775" y="2371725"/>
            <a:ext cx="158412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From NDTV Example</a:t>
            </a:r>
            <a:endParaRPr lang="en-US" sz="1350" dirty="0"/>
          </a:p>
        </p:txBody>
      </p:sp>
      <p:sp>
        <p:nvSpPr>
          <p:cNvPr id="16" name="Shape 11"/>
          <p:cNvSpPr/>
          <p:nvPr/>
        </p:nvSpPr>
        <p:spPr>
          <a:xfrm>
            <a:off x="214313" y="2671763"/>
            <a:ext cx="4271963" cy="8001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7" name="Text 12"/>
          <p:cNvSpPr/>
          <p:nvPr/>
        </p:nvSpPr>
        <p:spPr>
          <a:xfrm>
            <a:off x="300038" y="2736056"/>
            <a:ext cx="1773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try:</a:t>
            </a:r>
            <a:endParaRPr lang="en-US" sz="837" dirty="0"/>
          </a:p>
        </p:txBody>
      </p:sp>
      <p:sp>
        <p:nvSpPr>
          <p:cNvPr id="18" name="Text 13"/>
          <p:cNvSpPr/>
          <p:nvPr/>
        </p:nvSpPr>
        <p:spPr>
          <a:xfrm>
            <a:off x="300038" y="2907506"/>
            <a:ext cx="115226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# Element operations</a:t>
            </a:r>
            <a:endParaRPr lang="en-US" sz="837" dirty="0"/>
          </a:p>
        </p:txBody>
      </p:sp>
      <p:sp>
        <p:nvSpPr>
          <p:cNvPr id="19" name="Text 14"/>
          <p:cNvSpPr/>
          <p:nvPr/>
        </p:nvSpPr>
        <p:spPr>
          <a:xfrm>
            <a:off x="300038" y="3078956"/>
            <a:ext cx="11762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except Exception as e:</a:t>
            </a:r>
            <a:endParaRPr lang="en-US" sz="837" dirty="0"/>
          </a:p>
        </p:txBody>
      </p:sp>
      <p:sp>
        <p:nvSpPr>
          <p:cNvPr id="20" name="Text 15"/>
          <p:cNvSpPr/>
          <p:nvPr/>
        </p:nvSpPr>
        <p:spPr>
          <a:xfrm>
            <a:off x="300038" y="3250406"/>
            <a:ext cx="47115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continue </a:t>
            </a:r>
            <a:endParaRPr lang="en-US" sz="837" dirty="0"/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7725" y="780455"/>
            <a:ext cx="171450" cy="171450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4886325" y="771525"/>
            <a:ext cx="109835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 Practices</a:t>
            </a:r>
            <a:endParaRPr lang="en-US" sz="1350" dirty="0"/>
          </a:p>
        </p:txBody>
      </p:sp>
      <p:sp>
        <p:nvSpPr>
          <p:cNvPr id="23" name="Text 17"/>
          <p:cNvSpPr/>
          <p:nvPr/>
        </p:nvSpPr>
        <p:spPr>
          <a:xfrm>
            <a:off x="4829175" y="1080492"/>
            <a:ext cx="29063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</a:t>
            </a:r>
            <a:endParaRPr lang="en-US" sz="1046" dirty="0"/>
          </a:p>
        </p:txBody>
      </p:sp>
      <p:sp>
        <p:nvSpPr>
          <p:cNvPr id="24" name="Text 18"/>
          <p:cNvSpPr/>
          <p:nvPr/>
        </p:nvSpPr>
        <p:spPr>
          <a:xfrm>
            <a:off x="5119808" y="1080492"/>
            <a:ext cx="71510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try/except</a:t>
            </a:r>
            <a:endParaRPr lang="en-US" sz="1046" dirty="0"/>
          </a:p>
        </p:txBody>
      </p:sp>
      <p:sp>
        <p:nvSpPr>
          <p:cNvPr id="25" name="Text 19"/>
          <p:cNvSpPr/>
          <p:nvPr/>
        </p:nvSpPr>
        <p:spPr>
          <a:xfrm>
            <a:off x="5834909" y="1080492"/>
            <a:ext cx="170336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blocks for error handling</a:t>
            </a:r>
            <a:endParaRPr lang="en-US" sz="1046" dirty="0"/>
          </a:p>
        </p:txBody>
      </p:sp>
      <p:sp>
        <p:nvSpPr>
          <p:cNvPr id="26" name="Text 20"/>
          <p:cNvSpPr/>
          <p:nvPr/>
        </p:nvSpPr>
        <p:spPr>
          <a:xfrm>
            <a:off x="4829175" y="1323380"/>
            <a:ext cx="77852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</a:t>
            </a:r>
            <a:endParaRPr lang="en-US" sz="1046" dirty="0"/>
          </a:p>
        </p:txBody>
      </p:sp>
      <p:sp>
        <p:nvSpPr>
          <p:cNvPr id="27" name="Text 21"/>
          <p:cNvSpPr/>
          <p:nvPr/>
        </p:nvSpPr>
        <p:spPr>
          <a:xfrm>
            <a:off x="5607704" y="1323380"/>
            <a:ext cx="191067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multiple selector strategies</a:t>
            </a:r>
            <a:endParaRPr lang="en-US" sz="1046" dirty="0"/>
          </a:p>
        </p:txBody>
      </p:sp>
      <p:sp>
        <p:nvSpPr>
          <p:cNvPr id="28" name="Text 22"/>
          <p:cNvSpPr/>
          <p:nvPr/>
        </p:nvSpPr>
        <p:spPr>
          <a:xfrm>
            <a:off x="7518378" y="1323380"/>
            <a:ext cx="101343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 robustness</a:t>
            </a:r>
            <a:endParaRPr lang="en-US" sz="1046" dirty="0"/>
          </a:p>
        </p:txBody>
      </p:sp>
      <p:sp>
        <p:nvSpPr>
          <p:cNvPr id="29" name="Text 23"/>
          <p:cNvSpPr/>
          <p:nvPr/>
        </p:nvSpPr>
        <p:spPr>
          <a:xfrm>
            <a:off x="4829175" y="1566267"/>
            <a:ext cx="30419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Add </a:t>
            </a:r>
            <a:endParaRPr lang="en-US" sz="1046" dirty="0"/>
          </a:p>
        </p:txBody>
      </p:sp>
      <p:sp>
        <p:nvSpPr>
          <p:cNvPr id="30" name="Text 24"/>
          <p:cNvSpPr/>
          <p:nvPr/>
        </p:nvSpPr>
        <p:spPr>
          <a:xfrm>
            <a:off x="5133370" y="1566267"/>
            <a:ext cx="88096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proper waits</a:t>
            </a:r>
            <a:endParaRPr lang="en-US" sz="1046" dirty="0"/>
          </a:p>
        </p:txBody>
      </p:sp>
      <p:sp>
        <p:nvSpPr>
          <p:cNvPr id="31" name="Text 25"/>
          <p:cNvSpPr/>
          <p:nvPr/>
        </p:nvSpPr>
        <p:spPr>
          <a:xfrm>
            <a:off x="6014340" y="1566267"/>
            <a:ext cx="222572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before interacting with elements</a:t>
            </a:r>
            <a:endParaRPr lang="en-US" sz="1046" dirty="0"/>
          </a:p>
        </p:txBody>
      </p:sp>
      <p:sp>
        <p:nvSpPr>
          <p:cNvPr id="32" name="Text 26"/>
          <p:cNvSpPr/>
          <p:nvPr/>
        </p:nvSpPr>
        <p:spPr>
          <a:xfrm>
            <a:off x="4829175" y="1809155"/>
            <a:ext cx="29063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</a:t>
            </a:r>
            <a:endParaRPr lang="en-US" sz="1046" dirty="0"/>
          </a:p>
        </p:txBody>
      </p:sp>
      <p:sp>
        <p:nvSpPr>
          <p:cNvPr id="33" name="Text 27"/>
          <p:cNvSpPr/>
          <p:nvPr/>
        </p:nvSpPr>
        <p:spPr>
          <a:xfrm>
            <a:off x="5119808" y="1809155"/>
            <a:ext cx="42993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finally</a:t>
            </a:r>
            <a:endParaRPr lang="en-US" sz="1046" dirty="0"/>
          </a:p>
        </p:txBody>
      </p:sp>
      <p:sp>
        <p:nvSpPr>
          <p:cNvPr id="34" name="Text 28"/>
          <p:cNvSpPr/>
          <p:nvPr/>
        </p:nvSpPr>
        <p:spPr>
          <a:xfrm>
            <a:off x="5549745" y="1809155"/>
            <a:ext cx="213712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blocks to ensure driver cleanup</a:t>
            </a:r>
            <a:endParaRPr lang="en-US" sz="1046" dirty="0"/>
          </a:p>
        </p:txBody>
      </p:sp>
      <p:sp>
        <p:nvSpPr>
          <p:cNvPr id="35" name="Text 29"/>
          <p:cNvSpPr/>
          <p:nvPr/>
        </p:nvSpPr>
        <p:spPr>
          <a:xfrm>
            <a:off x="4829175" y="2052042"/>
            <a:ext cx="77852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</a:t>
            </a:r>
            <a:endParaRPr lang="en-US" sz="1046" dirty="0"/>
          </a:p>
        </p:txBody>
      </p:sp>
      <p:sp>
        <p:nvSpPr>
          <p:cNvPr id="36" name="Text 30"/>
          <p:cNvSpPr/>
          <p:nvPr/>
        </p:nvSpPr>
        <p:spPr>
          <a:xfrm>
            <a:off x="5607704" y="2052042"/>
            <a:ext cx="125746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retry mechanisms</a:t>
            </a:r>
            <a:endParaRPr lang="en-US" sz="1046" dirty="0"/>
          </a:p>
        </p:txBody>
      </p:sp>
      <p:sp>
        <p:nvSpPr>
          <p:cNvPr id="37" name="Text 31"/>
          <p:cNvSpPr/>
          <p:nvPr/>
        </p:nvSpPr>
        <p:spPr>
          <a:xfrm>
            <a:off x="6865172" y="2052042"/>
            <a:ext cx="161292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 intermittent failures</a:t>
            </a:r>
            <a:endParaRPr lang="en-US" sz="1046" dirty="0"/>
          </a:p>
        </p:txBody>
      </p:sp>
      <p:pic>
        <p:nvPicPr>
          <p:cNvPr id="3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7725" y="2409230"/>
            <a:ext cx="171450" cy="171450"/>
          </a:xfrm>
          <a:prstGeom prst="rect">
            <a:avLst/>
          </a:prstGeom>
        </p:spPr>
      </p:pic>
      <p:sp>
        <p:nvSpPr>
          <p:cNvPr id="39" name="Text 32"/>
          <p:cNvSpPr/>
          <p:nvPr/>
        </p:nvSpPr>
        <p:spPr>
          <a:xfrm>
            <a:off x="4886325" y="2400300"/>
            <a:ext cx="131980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Robust Approach</a:t>
            </a:r>
            <a:endParaRPr lang="en-US" sz="1350" dirty="0"/>
          </a:p>
        </p:txBody>
      </p:sp>
      <p:sp>
        <p:nvSpPr>
          <p:cNvPr id="40" name="Text 33"/>
          <p:cNvSpPr/>
          <p:nvPr/>
        </p:nvSpPr>
        <p:spPr>
          <a:xfrm>
            <a:off x="4657725" y="2700338"/>
            <a:ext cx="427196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NDTV code demonstrates robustness by:</a:t>
            </a:r>
            <a:endParaRPr lang="en-US" sz="1046" dirty="0"/>
          </a:p>
        </p:txBody>
      </p:sp>
      <p:sp>
        <p:nvSpPr>
          <p:cNvPr id="41" name="Text 34"/>
          <p:cNvSpPr/>
          <p:nvPr/>
        </p:nvSpPr>
        <p:spPr>
          <a:xfrm>
            <a:off x="4829175" y="2914650"/>
            <a:ext cx="41005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Trying multiple selectors</a:t>
            </a:r>
            <a:endParaRPr lang="en-US" sz="1046" dirty="0"/>
          </a:p>
        </p:txBody>
      </p:sp>
      <p:sp>
        <p:nvSpPr>
          <p:cNvPr id="42" name="Text 35"/>
          <p:cNvSpPr/>
          <p:nvPr/>
        </p:nvSpPr>
        <p:spPr>
          <a:xfrm>
            <a:off x="4829175" y="3157538"/>
            <a:ext cx="41005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Gracefully handling missing elements</a:t>
            </a:r>
            <a:endParaRPr lang="en-US" sz="1046" dirty="0"/>
          </a:p>
        </p:txBody>
      </p:sp>
      <p:sp>
        <p:nvSpPr>
          <p:cNvPr id="43" name="Text 36"/>
          <p:cNvSpPr/>
          <p:nvPr/>
        </p:nvSpPr>
        <p:spPr>
          <a:xfrm>
            <a:off x="4829175" y="3400425"/>
            <a:ext cx="41005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Ensuring driver cleanup with try/finally</a:t>
            </a:r>
            <a:endParaRPr lang="en-US" sz="1046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214313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NDTV Scraping Example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780455"/>
            <a:ext cx="150019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21481" y="771525"/>
            <a:ext cx="113764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Structure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385763" y="1080492"/>
            <a:ext cx="96214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setup_driver()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1347908" y="1080492"/>
            <a:ext cx="242502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Configures WebDriver with options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385763" y="1323380"/>
            <a:ext cx="166351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scrape_ndtv_headlines()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2049280" y="1323380"/>
            <a:ext cx="219014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Gets headlines from homepage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385763" y="1566267"/>
            <a:ext cx="165450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scrape_article_content()</a:t>
            </a:r>
            <a:endParaRPr lang="en-US" sz="1046" dirty="0"/>
          </a:p>
        </p:txBody>
      </p:sp>
      <p:sp>
        <p:nvSpPr>
          <p:cNvPr id="11" name="Text 7"/>
          <p:cNvSpPr/>
          <p:nvPr/>
        </p:nvSpPr>
        <p:spPr>
          <a:xfrm>
            <a:off x="2040266" y="1566267"/>
            <a:ext cx="164292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Extracts full article data</a:t>
            </a:r>
            <a:endParaRPr lang="en-US" sz="1046" dirty="0"/>
          </a:p>
        </p:txBody>
      </p:sp>
      <p:sp>
        <p:nvSpPr>
          <p:cNvPr id="12" name="Text 8"/>
          <p:cNvSpPr/>
          <p:nvPr/>
        </p:nvSpPr>
        <p:spPr>
          <a:xfrm>
            <a:off x="385763" y="1809155"/>
            <a:ext cx="44707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main()</a:t>
            </a:r>
            <a:endParaRPr lang="en-US" sz="1046" dirty="0"/>
          </a:p>
        </p:txBody>
      </p:sp>
      <p:sp>
        <p:nvSpPr>
          <p:cNvPr id="13" name="Text 9"/>
          <p:cNvSpPr/>
          <p:nvPr/>
        </p:nvSpPr>
        <p:spPr>
          <a:xfrm>
            <a:off x="832833" y="1809155"/>
            <a:ext cx="245959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Orchestrates the scraping workflow</a:t>
            </a:r>
            <a:endParaRPr lang="en-US" sz="1046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725" y="780455"/>
            <a:ext cx="171450" cy="17145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4886325" y="771525"/>
            <a:ext cx="1343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Concepts Applied</a:t>
            </a:r>
            <a:endParaRPr lang="en-US" sz="1350" dirty="0"/>
          </a:p>
        </p:txBody>
      </p:sp>
      <p:sp>
        <p:nvSpPr>
          <p:cNvPr id="16" name="Text 11"/>
          <p:cNvSpPr/>
          <p:nvPr/>
        </p:nvSpPr>
        <p:spPr>
          <a:xfrm>
            <a:off x="4829175" y="1080492"/>
            <a:ext cx="12421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Multiple selectors</a:t>
            </a:r>
            <a:endParaRPr lang="en-US" sz="1046" dirty="0"/>
          </a:p>
        </p:txBody>
      </p:sp>
      <p:sp>
        <p:nvSpPr>
          <p:cNvPr id="17" name="Text 12"/>
          <p:cNvSpPr/>
          <p:nvPr/>
        </p:nvSpPr>
        <p:spPr>
          <a:xfrm>
            <a:off x="6071350" y="1080492"/>
            <a:ext cx="101343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 robustness</a:t>
            </a:r>
            <a:endParaRPr lang="en-US" sz="1046" dirty="0"/>
          </a:p>
        </p:txBody>
      </p:sp>
      <p:sp>
        <p:nvSpPr>
          <p:cNvPr id="18" name="Text 13"/>
          <p:cNvSpPr/>
          <p:nvPr/>
        </p:nvSpPr>
        <p:spPr>
          <a:xfrm>
            <a:off x="4829175" y="1323380"/>
            <a:ext cx="91054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Explicit waits</a:t>
            </a:r>
            <a:endParaRPr lang="en-US" sz="1046" dirty="0"/>
          </a:p>
        </p:txBody>
      </p:sp>
      <p:sp>
        <p:nvSpPr>
          <p:cNvPr id="19" name="Text 14"/>
          <p:cNvSpPr/>
          <p:nvPr/>
        </p:nvSpPr>
        <p:spPr>
          <a:xfrm>
            <a:off x="5739724" y="1323380"/>
            <a:ext cx="138962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 dynamic content</a:t>
            </a:r>
            <a:endParaRPr lang="en-US" sz="1046" dirty="0"/>
          </a:p>
        </p:txBody>
      </p:sp>
      <p:sp>
        <p:nvSpPr>
          <p:cNvPr id="20" name="Text 15"/>
          <p:cNvSpPr/>
          <p:nvPr/>
        </p:nvSpPr>
        <p:spPr>
          <a:xfrm>
            <a:off x="4829175" y="1566267"/>
            <a:ext cx="101000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Error handling</a:t>
            </a:r>
            <a:endParaRPr lang="en-US" sz="1046" dirty="0"/>
          </a:p>
        </p:txBody>
      </p:sp>
      <p:sp>
        <p:nvSpPr>
          <p:cNvPr id="21" name="Text 16"/>
          <p:cNvSpPr/>
          <p:nvPr/>
        </p:nvSpPr>
        <p:spPr>
          <a:xfrm>
            <a:off x="5839178" y="1566267"/>
            <a:ext cx="150063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with try/except blocks</a:t>
            </a:r>
            <a:endParaRPr lang="en-US" sz="1046" dirty="0"/>
          </a:p>
        </p:txBody>
      </p:sp>
      <p:sp>
        <p:nvSpPr>
          <p:cNvPr id="22" name="Text 17"/>
          <p:cNvSpPr/>
          <p:nvPr/>
        </p:nvSpPr>
        <p:spPr>
          <a:xfrm>
            <a:off x="4829175" y="1809155"/>
            <a:ext cx="108043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extraction</a:t>
            </a:r>
            <a:endParaRPr lang="en-US" sz="1046" dirty="0"/>
          </a:p>
        </p:txBody>
      </p:sp>
      <p:sp>
        <p:nvSpPr>
          <p:cNvPr id="23" name="Text 18"/>
          <p:cNvSpPr/>
          <p:nvPr/>
        </p:nvSpPr>
        <p:spPr>
          <a:xfrm>
            <a:off x="5909611" y="1809155"/>
            <a:ext cx="164264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from text and attributes</a:t>
            </a:r>
            <a:endParaRPr lang="en-US" sz="1046" dirty="0"/>
          </a:p>
        </p:txBody>
      </p:sp>
      <p:sp>
        <p:nvSpPr>
          <p:cNvPr id="24" name="Text 19"/>
          <p:cNvSpPr/>
          <p:nvPr/>
        </p:nvSpPr>
        <p:spPr>
          <a:xfrm>
            <a:off x="4829175" y="2052042"/>
            <a:ext cx="122889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Resource cleanup</a:t>
            </a:r>
            <a:endParaRPr lang="en-US" sz="1046" dirty="0"/>
          </a:p>
        </p:txBody>
      </p:sp>
      <p:sp>
        <p:nvSpPr>
          <p:cNvPr id="25" name="Text 20"/>
          <p:cNvSpPr/>
          <p:nvPr/>
        </p:nvSpPr>
        <p:spPr>
          <a:xfrm>
            <a:off x="6058067" y="2052042"/>
            <a:ext cx="112500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with driver.quit()</a:t>
            </a:r>
            <a:endParaRPr lang="en-US" sz="1046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532963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Deep Dive: setup_driver() Function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1141968"/>
            <a:ext cx="214313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5775" y="1133038"/>
            <a:ext cx="187702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Complete Function Code</a:t>
            </a:r>
            <a:endParaRPr lang="en-US" sz="1350" dirty="0"/>
          </a:p>
        </p:txBody>
      </p:sp>
      <p:sp>
        <p:nvSpPr>
          <p:cNvPr id="6" name="Shape 2"/>
          <p:cNvSpPr/>
          <p:nvPr/>
        </p:nvSpPr>
        <p:spPr>
          <a:xfrm>
            <a:off x="214313" y="1478784"/>
            <a:ext cx="4271963" cy="2134419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7" name="Shape 3"/>
          <p:cNvSpPr/>
          <p:nvPr/>
        </p:nvSpPr>
        <p:spPr>
          <a:xfrm>
            <a:off x="214313" y="1478784"/>
            <a:ext cx="28575" cy="2134419"/>
          </a:xfrm>
          <a:prstGeom prst="rect">
            <a:avLst/>
          </a:prstGeom>
          <a:solidFill>
            <a:srgbClr val="4CAF50"/>
          </a:solidFill>
          <a:ln/>
        </p:spPr>
      </p:sp>
      <p:sp>
        <p:nvSpPr>
          <p:cNvPr id="8" name="Text 4"/>
          <p:cNvSpPr/>
          <p:nvPr/>
        </p:nvSpPr>
        <p:spPr>
          <a:xfrm>
            <a:off x="321469" y="1607372"/>
            <a:ext cx="1140349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def setup_driver():</a:t>
            </a:r>
            <a:endParaRPr lang="en-US" sz="732" dirty="0"/>
          </a:p>
        </p:txBody>
      </p:sp>
      <p:sp>
        <p:nvSpPr>
          <p:cNvPr id="9" name="Text 5"/>
          <p:cNvSpPr/>
          <p:nvPr/>
        </p:nvSpPr>
        <p:spPr>
          <a:xfrm>
            <a:off x="561538" y="1767380"/>
            <a:ext cx="2280670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"""Setup Chrome driver with options"""</a:t>
            </a:r>
            <a:endParaRPr lang="en-US" sz="732" dirty="0"/>
          </a:p>
        </p:txBody>
      </p:sp>
      <p:sp>
        <p:nvSpPr>
          <p:cNvPr id="10" name="Text 6"/>
          <p:cNvSpPr/>
          <p:nvPr/>
        </p:nvSpPr>
        <p:spPr>
          <a:xfrm>
            <a:off x="561538" y="1927389"/>
            <a:ext cx="1560463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chrome_options = Options()</a:t>
            </a:r>
            <a:endParaRPr lang="en-US" sz="732" dirty="0"/>
          </a:p>
        </p:txBody>
      </p:sp>
      <p:sp>
        <p:nvSpPr>
          <p:cNvPr id="11" name="Text 7"/>
          <p:cNvSpPr/>
          <p:nvPr/>
        </p:nvSpPr>
        <p:spPr>
          <a:xfrm>
            <a:off x="561538" y="2087398"/>
            <a:ext cx="2580763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chrome_options.add_argument("--headless")</a:t>
            </a:r>
            <a:endParaRPr lang="en-US" sz="732" dirty="0"/>
          </a:p>
        </p:txBody>
      </p:sp>
      <p:sp>
        <p:nvSpPr>
          <p:cNvPr id="12" name="Text 8"/>
          <p:cNvSpPr/>
          <p:nvPr/>
        </p:nvSpPr>
        <p:spPr>
          <a:xfrm>
            <a:off x="561538" y="2247407"/>
            <a:ext cx="270078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chrome_options.add_argument("--no-sandbox")</a:t>
            </a:r>
            <a:endParaRPr lang="en-US" sz="732" dirty="0"/>
          </a:p>
        </p:txBody>
      </p:sp>
      <p:sp>
        <p:nvSpPr>
          <p:cNvPr id="13" name="Text 9"/>
          <p:cNvSpPr/>
          <p:nvPr/>
        </p:nvSpPr>
        <p:spPr>
          <a:xfrm>
            <a:off x="561538" y="2407416"/>
            <a:ext cx="3360967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chrome_options.add_argument("--disable-dev-shm-usage")</a:t>
            </a:r>
            <a:endParaRPr lang="en-US" sz="732" dirty="0"/>
          </a:p>
        </p:txBody>
      </p:sp>
      <p:sp>
        <p:nvSpPr>
          <p:cNvPr id="14" name="Text 10"/>
          <p:cNvSpPr/>
          <p:nvPr/>
        </p:nvSpPr>
        <p:spPr>
          <a:xfrm>
            <a:off x="561538" y="2727434"/>
            <a:ext cx="3000877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service = Service(ChromeDriverManager().install())</a:t>
            </a:r>
            <a:endParaRPr lang="en-US" sz="732" dirty="0"/>
          </a:p>
        </p:txBody>
      </p:sp>
      <p:sp>
        <p:nvSpPr>
          <p:cNvPr id="15" name="Text 11"/>
          <p:cNvSpPr/>
          <p:nvPr/>
        </p:nvSpPr>
        <p:spPr>
          <a:xfrm>
            <a:off x="561538" y="2887442"/>
            <a:ext cx="396115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driver = webdriver.Chrome(service=service, options=chrome_options)</a:t>
            </a:r>
            <a:endParaRPr lang="en-US" sz="732" dirty="0"/>
          </a:p>
        </p:txBody>
      </p:sp>
      <p:sp>
        <p:nvSpPr>
          <p:cNvPr id="16" name="Text 12"/>
          <p:cNvSpPr/>
          <p:nvPr/>
        </p:nvSpPr>
        <p:spPr>
          <a:xfrm>
            <a:off x="561538" y="3047451"/>
            <a:ext cx="174050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driver.delete_all_cookies()</a:t>
            </a:r>
            <a:endParaRPr lang="en-US" sz="732" dirty="0"/>
          </a:p>
        </p:txBody>
      </p:sp>
      <p:sp>
        <p:nvSpPr>
          <p:cNvPr id="17" name="Text 13"/>
          <p:cNvSpPr/>
          <p:nvPr/>
        </p:nvSpPr>
        <p:spPr>
          <a:xfrm>
            <a:off x="561538" y="3207460"/>
            <a:ext cx="1080325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driver.refresh()</a:t>
            </a:r>
            <a:endParaRPr lang="en-US" sz="732" dirty="0"/>
          </a:p>
        </p:txBody>
      </p:sp>
      <p:sp>
        <p:nvSpPr>
          <p:cNvPr id="18" name="Text 14"/>
          <p:cNvSpPr/>
          <p:nvPr/>
        </p:nvSpPr>
        <p:spPr>
          <a:xfrm>
            <a:off x="561538" y="3367469"/>
            <a:ext cx="78023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return driver</a:t>
            </a:r>
            <a:endParaRPr lang="en-US" sz="732" dirty="0"/>
          </a:p>
        </p:txBody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725" y="1141968"/>
            <a:ext cx="214313" cy="171450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4929188" y="1133038"/>
            <a:ext cx="227885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Selenium Functions Explained</a:t>
            </a:r>
            <a:endParaRPr lang="en-US" sz="1350" dirty="0"/>
          </a:p>
        </p:txBody>
      </p:sp>
      <p:sp>
        <p:nvSpPr>
          <p:cNvPr id="21" name="Text 16"/>
          <p:cNvSpPr/>
          <p:nvPr/>
        </p:nvSpPr>
        <p:spPr>
          <a:xfrm>
            <a:off x="4657725" y="1478784"/>
            <a:ext cx="42719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Options() Class</a:t>
            </a:r>
            <a:endParaRPr lang="en-US" sz="942" dirty="0"/>
          </a:p>
        </p:txBody>
      </p:sp>
      <p:sp>
        <p:nvSpPr>
          <p:cNvPr id="22" name="Text 17"/>
          <p:cNvSpPr/>
          <p:nvPr/>
        </p:nvSpPr>
        <p:spPr>
          <a:xfrm>
            <a:off x="4657725" y="1750247"/>
            <a:ext cx="172541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chrome_options = Options()</a:t>
            </a:r>
            <a:endParaRPr lang="en-US" sz="942" dirty="0"/>
          </a:p>
        </p:txBody>
      </p:sp>
      <p:sp>
        <p:nvSpPr>
          <p:cNvPr id="23" name="Text 18"/>
          <p:cNvSpPr/>
          <p:nvPr/>
        </p:nvSpPr>
        <p:spPr>
          <a:xfrm>
            <a:off x="4657725" y="1998827"/>
            <a:ext cx="427196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Creates a Chrome options object to configure browser behavior before launching.</a:t>
            </a:r>
            <a:endParaRPr lang="en-US" sz="732" dirty="0"/>
          </a:p>
        </p:txBody>
      </p:sp>
      <p:sp>
        <p:nvSpPr>
          <p:cNvPr id="24" name="Text 19"/>
          <p:cNvSpPr/>
          <p:nvPr/>
        </p:nvSpPr>
        <p:spPr>
          <a:xfrm>
            <a:off x="4657725" y="2256002"/>
            <a:ext cx="42719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Service() Class</a:t>
            </a:r>
            <a:endParaRPr lang="en-US" sz="942" dirty="0"/>
          </a:p>
        </p:txBody>
      </p:sp>
      <p:sp>
        <p:nvSpPr>
          <p:cNvPr id="25" name="Text 20"/>
          <p:cNvSpPr/>
          <p:nvPr/>
        </p:nvSpPr>
        <p:spPr>
          <a:xfrm>
            <a:off x="4657725" y="2527464"/>
            <a:ext cx="256803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Service(ChromeDriverManager().install())</a:t>
            </a:r>
            <a:endParaRPr lang="en-US" sz="942" dirty="0"/>
          </a:p>
        </p:txBody>
      </p:sp>
      <p:sp>
        <p:nvSpPr>
          <p:cNvPr id="26" name="Text 21"/>
          <p:cNvSpPr/>
          <p:nvPr/>
        </p:nvSpPr>
        <p:spPr>
          <a:xfrm>
            <a:off x="4657725" y="2776045"/>
            <a:ext cx="4271963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Manages the ChromeDriver executable. ChromeDriverManager automatically downloads and installs the correct driver version.</a:t>
            </a:r>
            <a:endParaRPr lang="en-US" sz="732" dirty="0"/>
          </a:p>
        </p:txBody>
      </p:sp>
      <p:sp>
        <p:nvSpPr>
          <p:cNvPr id="27" name="Text 22"/>
          <p:cNvSpPr/>
          <p:nvPr/>
        </p:nvSpPr>
        <p:spPr>
          <a:xfrm>
            <a:off x="4657725" y="3176095"/>
            <a:ext cx="42719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webdriver.Chrome()</a:t>
            </a:r>
            <a:endParaRPr lang="en-US" sz="942" dirty="0"/>
          </a:p>
        </p:txBody>
      </p:sp>
      <p:sp>
        <p:nvSpPr>
          <p:cNvPr id="28" name="Text 23"/>
          <p:cNvSpPr/>
          <p:nvPr/>
        </p:nvSpPr>
        <p:spPr>
          <a:xfrm>
            <a:off x="4657725" y="3447557"/>
            <a:ext cx="380608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webdriver.Chrome(service=service, options=chrome_options)</a:t>
            </a:r>
            <a:endParaRPr lang="en-US" sz="942" dirty="0"/>
          </a:p>
        </p:txBody>
      </p:sp>
      <p:sp>
        <p:nvSpPr>
          <p:cNvPr id="29" name="Text 24"/>
          <p:cNvSpPr/>
          <p:nvPr/>
        </p:nvSpPr>
        <p:spPr>
          <a:xfrm>
            <a:off x="4657725" y="3696137"/>
            <a:ext cx="427196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Creates a new Chrome WebDriver instance with specified service and options.</a:t>
            </a:r>
            <a:endParaRPr lang="en-US" sz="732" dirty="0"/>
          </a:p>
        </p:txBody>
      </p:sp>
      <p:sp>
        <p:nvSpPr>
          <p:cNvPr id="30" name="Shape 25"/>
          <p:cNvSpPr/>
          <p:nvPr/>
        </p:nvSpPr>
        <p:spPr>
          <a:xfrm>
            <a:off x="4657725" y="3953312"/>
            <a:ext cx="4271963" cy="657225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31" name="Text 26"/>
          <p:cNvSpPr/>
          <p:nvPr/>
        </p:nvSpPr>
        <p:spPr>
          <a:xfrm>
            <a:off x="4743450" y="4039037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Optional Methods (Commented Out)</a:t>
            </a:r>
            <a:endParaRPr lang="en-US" sz="732" dirty="0"/>
          </a:p>
        </p:txBody>
      </p:sp>
      <p:sp>
        <p:nvSpPr>
          <p:cNvPr id="32" name="Text 27"/>
          <p:cNvSpPr/>
          <p:nvPr/>
        </p:nvSpPr>
        <p:spPr>
          <a:xfrm>
            <a:off x="4743450" y="4214059"/>
            <a:ext cx="124686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driver.delete_all_cookies()</a:t>
            </a:r>
            <a:endParaRPr lang="en-US" sz="732" dirty="0"/>
          </a:p>
        </p:txBody>
      </p:sp>
      <p:sp>
        <p:nvSpPr>
          <p:cNvPr id="33" name="Text 28"/>
          <p:cNvSpPr/>
          <p:nvPr/>
        </p:nvSpPr>
        <p:spPr>
          <a:xfrm>
            <a:off x="5990313" y="4214059"/>
            <a:ext cx="129678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Clears all browser cookies</a:t>
            </a:r>
            <a:endParaRPr lang="en-US" sz="732" dirty="0"/>
          </a:p>
        </p:txBody>
      </p:sp>
      <p:sp>
        <p:nvSpPr>
          <p:cNvPr id="34" name="Text 29"/>
          <p:cNvSpPr/>
          <p:nvPr/>
        </p:nvSpPr>
        <p:spPr>
          <a:xfrm>
            <a:off x="4743450" y="4385509"/>
            <a:ext cx="72260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driver.refresh()</a:t>
            </a:r>
            <a:endParaRPr lang="en-US" sz="732" dirty="0"/>
          </a:p>
        </p:txBody>
      </p:sp>
      <p:sp>
        <p:nvSpPr>
          <p:cNvPr id="35" name="Text 30"/>
          <p:cNvSpPr/>
          <p:nvPr/>
        </p:nvSpPr>
        <p:spPr>
          <a:xfrm>
            <a:off x="5466057" y="4385509"/>
            <a:ext cx="135957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Refreshes the current page</a:t>
            </a:r>
            <a:endParaRPr lang="en-US" sz="732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61487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214313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Deep Dive: Navigation and Waiting Functions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823317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3" y="814388"/>
            <a:ext cx="172343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Navigation: driver.get()</a:t>
            </a:r>
            <a:endParaRPr lang="en-US" sz="1350" dirty="0"/>
          </a:p>
        </p:txBody>
      </p:sp>
      <p:sp>
        <p:nvSpPr>
          <p:cNvPr id="6" name="Shape 2"/>
          <p:cNvSpPr/>
          <p:nvPr/>
        </p:nvSpPr>
        <p:spPr>
          <a:xfrm>
            <a:off x="214313" y="1160134"/>
            <a:ext cx="4271963" cy="1014357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7" name="Shape 3"/>
          <p:cNvSpPr/>
          <p:nvPr/>
        </p:nvSpPr>
        <p:spPr>
          <a:xfrm>
            <a:off x="214313" y="1160134"/>
            <a:ext cx="28575" cy="1014357"/>
          </a:xfrm>
          <a:prstGeom prst="rect">
            <a:avLst/>
          </a:prstGeom>
          <a:solidFill>
            <a:srgbClr val="4CAF50"/>
          </a:solidFill>
          <a:ln/>
        </p:spPr>
      </p:sp>
      <p:sp>
        <p:nvSpPr>
          <p:cNvPr id="8" name="Text 4"/>
          <p:cNvSpPr/>
          <p:nvPr/>
        </p:nvSpPr>
        <p:spPr>
          <a:xfrm>
            <a:off x="321469" y="1288721"/>
            <a:ext cx="1080325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Navigate to NDTV</a:t>
            </a:r>
            <a:endParaRPr lang="en-US" sz="732" dirty="0"/>
          </a:p>
        </p:txBody>
      </p:sp>
      <p:sp>
        <p:nvSpPr>
          <p:cNvPr id="9" name="Text 5"/>
          <p:cNvSpPr/>
          <p:nvPr/>
        </p:nvSpPr>
        <p:spPr>
          <a:xfrm>
            <a:off x="321469" y="1448730"/>
            <a:ext cx="204060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driver.get("https://www.ndtv.com")</a:t>
            </a:r>
            <a:endParaRPr lang="en-US" sz="732" dirty="0"/>
          </a:p>
        </p:txBody>
      </p:sp>
      <p:sp>
        <p:nvSpPr>
          <p:cNvPr id="10" name="Text 6"/>
          <p:cNvSpPr/>
          <p:nvPr/>
        </p:nvSpPr>
        <p:spPr>
          <a:xfrm>
            <a:off x="321469" y="1768748"/>
            <a:ext cx="180053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In article scraping function</a:t>
            </a:r>
            <a:endParaRPr lang="en-US" sz="732" dirty="0"/>
          </a:p>
        </p:txBody>
      </p:sp>
      <p:sp>
        <p:nvSpPr>
          <p:cNvPr id="11" name="Text 7"/>
          <p:cNvSpPr/>
          <p:nvPr/>
        </p:nvSpPr>
        <p:spPr>
          <a:xfrm>
            <a:off x="321469" y="1928757"/>
            <a:ext cx="138041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driver.get(article_url)</a:t>
            </a:r>
            <a:endParaRPr lang="en-US" sz="732" dirty="0"/>
          </a:p>
        </p:txBody>
      </p:sp>
      <p:sp>
        <p:nvSpPr>
          <p:cNvPr id="12" name="Text 8"/>
          <p:cNvSpPr/>
          <p:nvPr/>
        </p:nvSpPr>
        <p:spPr>
          <a:xfrm>
            <a:off x="214313" y="2245928"/>
            <a:ext cx="42719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What driver.get() Does:</a:t>
            </a:r>
            <a:endParaRPr lang="en-US" sz="942" dirty="0"/>
          </a:p>
        </p:txBody>
      </p:sp>
      <p:sp>
        <p:nvSpPr>
          <p:cNvPr id="13" name="Text 9"/>
          <p:cNvSpPr/>
          <p:nvPr/>
        </p:nvSpPr>
        <p:spPr>
          <a:xfrm>
            <a:off x="385763" y="2503103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Navigates to the specified URL</a:t>
            </a:r>
            <a:endParaRPr lang="en-US" sz="732" dirty="0"/>
          </a:p>
        </p:txBody>
      </p:sp>
      <p:sp>
        <p:nvSpPr>
          <p:cNvPr id="14" name="Text 10"/>
          <p:cNvSpPr/>
          <p:nvPr/>
        </p:nvSpPr>
        <p:spPr>
          <a:xfrm>
            <a:off x="385763" y="2678125"/>
            <a:ext cx="95343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Waits for the page's </a:t>
            </a:r>
            <a:endParaRPr lang="en-US" sz="732" dirty="0"/>
          </a:p>
        </p:txBody>
      </p:sp>
      <p:sp>
        <p:nvSpPr>
          <p:cNvPr id="15" name="Text 11"/>
          <p:cNvSpPr/>
          <p:nvPr/>
        </p:nvSpPr>
        <p:spPr>
          <a:xfrm>
            <a:off x="1339202" y="2678125"/>
            <a:ext cx="33715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onload</a:t>
            </a:r>
            <a:endParaRPr lang="en-US" sz="732" dirty="0"/>
          </a:p>
        </p:txBody>
      </p:sp>
      <p:sp>
        <p:nvSpPr>
          <p:cNvPr id="16" name="Text 12"/>
          <p:cNvSpPr/>
          <p:nvPr/>
        </p:nvSpPr>
        <p:spPr>
          <a:xfrm>
            <a:off x="1676353" y="2678125"/>
            <a:ext cx="28555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event</a:t>
            </a:r>
            <a:endParaRPr lang="en-US" sz="732" dirty="0"/>
          </a:p>
        </p:txBody>
      </p:sp>
      <p:sp>
        <p:nvSpPr>
          <p:cNvPr id="17" name="Text 13"/>
          <p:cNvSpPr/>
          <p:nvPr/>
        </p:nvSpPr>
        <p:spPr>
          <a:xfrm>
            <a:off x="385763" y="2846003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Blocks execution until page is "ready"</a:t>
            </a:r>
            <a:endParaRPr lang="en-US" sz="732" dirty="0"/>
          </a:p>
        </p:txBody>
      </p:sp>
      <p:sp>
        <p:nvSpPr>
          <p:cNvPr id="18" name="Text 14"/>
          <p:cNvSpPr/>
          <p:nvPr/>
        </p:nvSpPr>
        <p:spPr>
          <a:xfrm>
            <a:off x="385763" y="3017453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Returns control when DOM is loaded</a:t>
            </a:r>
            <a:endParaRPr lang="en-US" sz="732" dirty="0"/>
          </a:p>
        </p:txBody>
      </p:sp>
      <p:sp>
        <p:nvSpPr>
          <p:cNvPr id="19" name="Text 15"/>
          <p:cNvSpPr/>
          <p:nvPr/>
        </p:nvSpPr>
        <p:spPr>
          <a:xfrm>
            <a:off x="385763" y="3188903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Does NOT wait for AJAX or dynamic content</a:t>
            </a:r>
            <a:endParaRPr lang="en-US" sz="732" dirty="0"/>
          </a:p>
        </p:txBody>
      </p:sp>
      <p:sp>
        <p:nvSpPr>
          <p:cNvPr id="20" name="Shape 16"/>
          <p:cNvSpPr/>
          <p:nvPr/>
        </p:nvSpPr>
        <p:spPr>
          <a:xfrm>
            <a:off x="214313" y="3446078"/>
            <a:ext cx="4271963" cy="62865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21" name="Text 17"/>
          <p:cNvSpPr/>
          <p:nvPr/>
        </p:nvSpPr>
        <p:spPr>
          <a:xfrm>
            <a:off x="300038" y="3531803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92400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Important Note:</a:t>
            </a:r>
            <a:endParaRPr lang="en-US" sz="732" dirty="0"/>
          </a:p>
        </p:txBody>
      </p:sp>
      <p:sp>
        <p:nvSpPr>
          <p:cNvPr id="22" name="Text 18"/>
          <p:cNvSpPr/>
          <p:nvPr/>
        </p:nvSpPr>
        <p:spPr>
          <a:xfrm>
            <a:off x="300038" y="3703253"/>
            <a:ext cx="4100513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driver.get() only waits for initial page load, not for dynamic content that loads via JavaScript or AJAX calls.</a:t>
            </a:r>
            <a:endParaRPr lang="en-US" sz="732" dirty="0"/>
          </a:p>
        </p:txBody>
      </p:sp>
      <p:pic>
        <p:nvPicPr>
          <p:cNvPr id="2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725" y="823317"/>
            <a:ext cx="171450" cy="171450"/>
          </a:xfrm>
          <a:prstGeom prst="rect">
            <a:avLst/>
          </a:prstGeom>
        </p:spPr>
      </p:pic>
      <p:sp>
        <p:nvSpPr>
          <p:cNvPr id="24" name="Text 19"/>
          <p:cNvSpPr/>
          <p:nvPr/>
        </p:nvSpPr>
        <p:spPr>
          <a:xfrm>
            <a:off x="4886325" y="814388"/>
            <a:ext cx="236458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Explicit Waiting: WebDriverWait</a:t>
            </a:r>
            <a:endParaRPr lang="en-US" sz="1350" dirty="0"/>
          </a:p>
        </p:txBody>
      </p:sp>
      <p:sp>
        <p:nvSpPr>
          <p:cNvPr id="25" name="Shape 20"/>
          <p:cNvSpPr/>
          <p:nvPr/>
        </p:nvSpPr>
        <p:spPr>
          <a:xfrm>
            <a:off x="4657725" y="1160134"/>
            <a:ext cx="4271963" cy="1654392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26" name="Shape 21"/>
          <p:cNvSpPr/>
          <p:nvPr/>
        </p:nvSpPr>
        <p:spPr>
          <a:xfrm>
            <a:off x="4657725" y="1160134"/>
            <a:ext cx="28575" cy="1654392"/>
          </a:xfrm>
          <a:prstGeom prst="rect">
            <a:avLst/>
          </a:prstGeom>
          <a:solidFill>
            <a:srgbClr val="4CAF50"/>
          </a:solidFill>
          <a:ln/>
        </p:spPr>
      </p:sp>
      <p:sp>
        <p:nvSpPr>
          <p:cNvPr id="27" name="Text 22"/>
          <p:cNvSpPr/>
          <p:nvPr/>
        </p:nvSpPr>
        <p:spPr>
          <a:xfrm>
            <a:off x="4764881" y="1288721"/>
            <a:ext cx="138041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Wait for page to load</a:t>
            </a:r>
            <a:endParaRPr lang="en-US" sz="732" dirty="0"/>
          </a:p>
        </p:txBody>
      </p:sp>
      <p:sp>
        <p:nvSpPr>
          <p:cNvPr id="28" name="Text 23"/>
          <p:cNvSpPr/>
          <p:nvPr/>
        </p:nvSpPr>
        <p:spPr>
          <a:xfrm>
            <a:off x="4764881" y="1448730"/>
            <a:ext cx="1920553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WebDriverWait(driver, 10).until(
</a:t>
            </a:r>
            <a:endParaRPr lang="en-US" sz="732" dirty="0"/>
          </a:p>
        </p:txBody>
      </p:sp>
      <p:sp>
        <p:nvSpPr>
          <p:cNvPr id="29" name="Text 24"/>
          <p:cNvSpPr/>
          <p:nvPr/>
        </p:nvSpPr>
        <p:spPr>
          <a:xfrm>
            <a:off x="4764881" y="1608739"/>
            <a:ext cx="342099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EC.presence_of_element_located((By.TAG_NAME, "body"))
</a:t>
            </a:r>
            <a:endParaRPr lang="en-US" sz="732" dirty="0"/>
          </a:p>
        </p:txBody>
      </p:sp>
      <p:sp>
        <p:nvSpPr>
          <p:cNvPr id="30" name="Text 25"/>
          <p:cNvSpPr/>
          <p:nvPr/>
        </p:nvSpPr>
        <p:spPr>
          <a:xfrm>
            <a:off x="4764881" y="1768748"/>
            <a:ext cx="6002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</a:t>
            </a:r>
            <a:endParaRPr lang="en-US" sz="732" dirty="0"/>
          </a:p>
        </p:txBody>
      </p:sp>
      <p:sp>
        <p:nvSpPr>
          <p:cNvPr id="31" name="Text 26"/>
          <p:cNvSpPr/>
          <p:nvPr/>
        </p:nvSpPr>
        <p:spPr>
          <a:xfrm>
            <a:off x="4764881" y="2088766"/>
            <a:ext cx="1560463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Wait for article to load</a:t>
            </a:r>
            <a:endParaRPr lang="en-US" sz="732" dirty="0"/>
          </a:p>
        </p:txBody>
      </p:sp>
      <p:sp>
        <p:nvSpPr>
          <p:cNvPr id="32" name="Text 27"/>
          <p:cNvSpPr/>
          <p:nvPr/>
        </p:nvSpPr>
        <p:spPr>
          <a:xfrm>
            <a:off x="4764881" y="2248774"/>
            <a:ext cx="1920553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WebDriverWait(driver, 10).until(
</a:t>
            </a:r>
            <a:endParaRPr lang="en-US" sz="732" dirty="0"/>
          </a:p>
        </p:txBody>
      </p:sp>
      <p:sp>
        <p:nvSpPr>
          <p:cNvPr id="33" name="Text 28"/>
          <p:cNvSpPr/>
          <p:nvPr/>
        </p:nvSpPr>
        <p:spPr>
          <a:xfrm>
            <a:off x="4764881" y="2408783"/>
            <a:ext cx="408117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EC.presence_of_element_located((By.CSS_SELECTOR, ".Art-exp_cn"))
</a:t>
            </a:r>
            <a:endParaRPr lang="en-US" sz="732" dirty="0"/>
          </a:p>
        </p:txBody>
      </p:sp>
      <p:sp>
        <p:nvSpPr>
          <p:cNvPr id="34" name="Text 29"/>
          <p:cNvSpPr/>
          <p:nvPr/>
        </p:nvSpPr>
        <p:spPr>
          <a:xfrm>
            <a:off x="4764881" y="2568792"/>
            <a:ext cx="6002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</a:t>
            </a:r>
            <a:endParaRPr lang="en-US" sz="732" dirty="0"/>
          </a:p>
        </p:txBody>
      </p:sp>
      <p:sp>
        <p:nvSpPr>
          <p:cNvPr id="35" name="Text 30"/>
          <p:cNvSpPr/>
          <p:nvPr/>
        </p:nvSpPr>
        <p:spPr>
          <a:xfrm>
            <a:off x="4657725" y="2885963"/>
            <a:ext cx="42719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WebDriverWait Components:</a:t>
            </a:r>
            <a:endParaRPr lang="en-US" sz="942" dirty="0"/>
          </a:p>
        </p:txBody>
      </p:sp>
      <p:sp>
        <p:nvSpPr>
          <p:cNvPr id="36" name="Text 31"/>
          <p:cNvSpPr/>
          <p:nvPr/>
        </p:nvSpPr>
        <p:spPr>
          <a:xfrm>
            <a:off x="4829175" y="3146710"/>
            <a:ext cx="125096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WebDriverWait(driver, 10)</a:t>
            </a:r>
            <a:endParaRPr lang="en-US" sz="732" dirty="0"/>
          </a:p>
        </p:txBody>
      </p:sp>
      <p:sp>
        <p:nvSpPr>
          <p:cNvPr id="37" name="Text 32"/>
          <p:cNvSpPr/>
          <p:nvPr/>
        </p:nvSpPr>
        <p:spPr>
          <a:xfrm>
            <a:off x="6080141" y="3146710"/>
            <a:ext cx="111565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Wait up to 10 seconds</a:t>
            </a:r>
            <a:endParaRPr lang="en-US" sz="732" dirty="0"/>
          </a:p>
        </p:txBody>
      </p:sp>
      <p:sp>
        <p:nvSpPr>
          <p:cNvPr id="38" name="Text 33"/>
          <p:cNvSpPr/>
          <p:nvPr/>
        </p:nvSpPr>
        <p:spPr>
          <a:xfrm>
            <a:off x="4829175" y="3318160"/>
            <a:ext cx="31915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.until()</a:t>
            </a:r>
            <a:endParaRPr lang="en-US" sz="732" dirty="0"/>
          </a:p>
        </p:txBody>
      </p:sp>
      <p:sp>
        <p:nvSpPr>
          <p:cNvPr id="39" name="Text 34"/>
          <p:cNvSpPr/>
          <p:nvPr/>
        </p:nvSpPr>
        <p:spPr>
          <a:xfrm>
            <a:off x="5148328" y="3318160"/>
            <a:ext cx="178013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Keep checking until condition is met</a:t>
            </a:r>
            <a:endParaRPr lang="en-US" sz="732" dirty="0"/>
          </a:p>
        </p:txBody>
      </p:sp>
      <p:sp>
        <p:nvSpPr>
          <p:cNvPr id="40" name="Text 35"/>
          <p:cNvSpPr/>
          <p:nvPr/>
        </p:nvSpPr>
        <p:spPr>
          <a:xfrm>
            <a:off x="4829175" y="3489610"/>
            <a:ext cx="164420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EC.presence_of_element_located()</a:t>
            </a:r>
            <a:endParaRPr lang="en-US" sz="732" dirty="0"/>
          </a:p>
        </p:txBody>
      </p:sp>
      <p:sp>
        <p:nvSpPr>
          <p:cNvPr id="41" name="Text 36"/>
          <p:cNvSpPr/>
          <p:nvPr/>
        </p:nvSpPr>
        <p:spPr>
          <a:xfrm>
            <a:off x="6473382" y="3489610"/>
            <a:ext cx="98053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Expected condition</a:t>
            </a:r>
            <a:endParaRPr lang="en-US" sz="732" dirty="0"/>
          </a:p>
        </p:txBody>
      </p:sp>
      <p:sp>
        <p:nvSpPr>
          <p:cNvPr id="42" name="Text 37"/>
          <p:cNvSpPr/>
          <p:nvPr/>
        </p:nvSpPr>
        <p:spPr>
          <a:xfrm>
            <a:off x="4829175" y="3661060"/>
            <a:ext cx="111685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(By.TAG_NAME, "body")</a:t>
            </a:r>
            <a:endParaRPr lang="en-US" sz="732" dirty="0"/>
          </a:p>
        </p:txBody>
      </p:sp>
      <p:sp>
        <p:nvSpPr>
          <p:cNvPr id="43" name="Text 38"/>
          <p:cNvSpPr/>
          <p:nvPr/>
        </p:nvSpPr>
        <p:spPr>
          <a:xfrm>
            <a:off x="5946028" y="3661060"/>
            <a:ext cx="70681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Locator tuple</a:t>
            </a:r>
            <a:endParaRPr lang="en-US" sz="732" dirty="0"/>
          </a:p>
        </p:txBody>
      </p:sp>
      <p:sp>
        <p:nvSpPr>
          <p:cNvPr id="44" name="Text 39"/>
          <p:cNvSpPr/>
          <p:nvPr/>
        </p:nvSpPr>
        <p:spPr>
          <a:xfrm>
            <a:off x="4657725" y="3914663"/>
            <a:ext cx="42719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Expected Conditions Used:</a:t>
            </a:r>
            <a:endParaRPr lang="en-US" sz="942" dirty="0"/>
          </a:p>
        </p:txBody>
      </p:sp>
      <p:sp>
        <p:nvSpPr>
          <p:cNvPr id="45" name="Text 40"/>
          <p:cNvSpPr/>
          <p:nvPr/>
        </p:nvSpPr>
        <p:spPr>
          <a:xfrm>
            <a:off x="4829175" y="4175410"/>
            <a:ext cx="143218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presence_of_element_located</a:t>
            </a:r>
            <a:endParaRPr lang="en-US" sz="732" dirty="0"/>
          </a:p>
        </p:txBody>
      </p:sp>
      <p:sp>
        <p:nvSpPr>
          <p:cNvPr id="46" name="Text 41"/>
          <p:cNvSpPr/>
          <p:nvPr/>
        </p:nvSpPr>
        <p:spPr>
          <a:xfrm>
            <a:off x="6261357" y="4175410"/>
            <a:ext cx="114235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Element exists in DOM</a:t>
            </a:r>
            <a:endParaRPr lang="en-US" sz="732" dirty="0"/>
          </a:p>
        </p:txBody>
      </p:sp>
      <p:sp>
        <p:nvSpPr>
          <p:cNvPr id="47" name="Text 42"/>
          <p:cNvSpPr/>
          <p:nvPr/>
        </p:nvSpPr>
        <p:spPr>
          <a:xfrm>
            <a:off x="4829175" y="4343288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Polls every 500ms by default</a:t>
            </a:r>
            <a:endParaRPr lang="en-US" sz="732" dirty="0"/>
          </a:p>
        </p:txBody>
      </p:sp>
      <p:sp>
        <p:nvSpPr>
          <p:cNvPr id="48" name="Text 43"/>
          <p:cNvSpPr/>
          <p:nvPr/>
        </p:nvSpPr>
        <p:spPr>
          <a:xfrm>
            <a:off x="4829175" y="4514738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Throws TimeoutException if condition not met</a:t>
            </a:r>
            <a:endParaRPr lang="en-US" sz="732" dirty="0"/>
          </a:p>
        </p:txBody>
      </p:sp>
      <p:sp>
        <p:nvSpPr>
          <p:cNvPr id="49" name="Shape 44"/>
          <p:cNvSpPr/>
          <p:nvPr/>
        </p:nvSpPr>
        <p:spPr>
          <a:xfrm>
            <a:off x="4657725" y="4771913"/>
            <a:ext cx="4271963" cy="62865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50" name="Text 45"/>
          <p:cNvSpPr/>
          <p:nvPr/>
        </p:nvSpPr>
        <p:spPr>
          <a:xfrm>
            <a:off x="4743450" y="4857638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Why This Pattern?</a:t>
            </a:r>
            <a:endParaRPr lang="en-US" sz="732" dirty="0"/>
          </a:p>
        </p:txBody>
      </p:sp>
      <p:sp>
        <p:nvSpPr>
          <p:cNvPr id="51" name="Text 46"/>
          <p:cNvSpPr/>
          <p:nvPr/>
        </p:nvSpPr>
        <p:spPr>
          <a:xfrm>
            <a:off x="4743450" y="5029088"/>
            <a:ext cx="4100513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Ensures specific elements are loaded before trying to interact with them, making the scraper more reliable.</a:t>
            </a:r>
            <a:endParaRPr lang="en-US" sz="732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510778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Deep Dive: Element Finding Strategies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1076920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3" y="1067991"/>
            <a:ext cx="268247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find_elements() - Multiple Elements</a:t>
            </a:r>
            <a:endParaRPr lang="en-US" sz="1350" dirty="0"/>
          </a:p>
        </p:txBody>
      </p:sp>
      <p:sp>
        <p:nvSpPr>
          <p:cNvPr id="6" name="Shape 2"/>
          <p:cNvSpPr/>
          <p:nvPr/>
        </p:nvSpPr>
        <p:spPr>
          <a:xfrm>
            <a:off x="214313" y="1382316"/>
            <a:ext cx="4271963" cy="1146572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7" name="Shape 3"/>
          <p:cNvSpPr/>
          <p:nvPr/>
        </p:nvSpPr>
        <p:spPr>
          <a:xfrm>
            <a:off x="214313" y="1382316"/>
            <a:ext cx="28575" cy="1146572"/>
          </a:xfrm>
          <a:prstGeom prst="rect">
            <a:avLst/>
          </a:prstGeom>
          <a:solidFill>
            <a:srgbClr val="4CAF50"/>
          </a:solidFill>
          <a:ln/>
        </p:spPr>
      </p:sp>
      <p:sp>
        <p:nvSpPr>
          <p:cNvPr id="8" name="Text 4"/>
          <p:cNvSpPr/>
          <p:nvPr/>
        </p:nvSpPr>
        <p:spPr>
          <a:xfrm>
            <a:off x="300038" y="1484114"/>
            <a:ext cx="206203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headline_selectors = ["h1 a", "h3 a"]</a:t>
            </a:r>
            <a:endParaRPr lang="en-US" sz="680" dirty="0"/>
          </a:p>
        </p:txBody>
      </p:sp>
      <p:sp>
        <p:nvSpPr>
          <p:cNvPr id="9" name="Text 5"/>
          <p:cNvSpPr/>
          <p:nvPr/>
        </p:nvSpPr>
        <p:spPr>
          <a:xfrm>
            <a:off x="300038" y="1762720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for</a:t>
            </a:r>
            <a:endParaRPr lang="en-US" sz="680" dirty="0"/>
          </a:p>
        </p:txBody>
      </p:sp>
      <p:sp>
        <p:nvSpPr>
          <p:cNvPr id="10" name="Text 6"/>
          <p:cNvSpPr/>
          <p:nvPr/>
        </p:nvSpPr>
        <p:spPr>
          <a:xfrm>
            <a:off x="467246" y="1762720"/>
            <a:ext cx="557324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selector </a:t>
            </a:r>
            <a:endParaRPr lang="en-US" sz="680" dirty="0"/>
          </a:p>
        </p:txBody>
      </p:sp>
      <p:sp>
        <p:nvSpPr>
          <p:cNvPr id="11" name="Text 7"/>
          <p:cNvSpPr/>
          <p:nvPr/>
        </p:nvSpPr>
        <p:spPr>
          <a:xfrm>
            <a:off x="1024570" y="1762720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in</a:t>
            </a:r>
            <a:endParaRPr lang="en-US" sz="680" dirty="0"/>
          </a:p>
        </p:txBody>
      </p:sp>
      <p:sp>
        <p:nvSpPr>
          <p:cNvPr id="12" name="Text 8"/>
          <p:cNvSpPr/>
          <p:nvPr/>
        </p:nvSpPr>
        <p:spPr>
          <a:xfrm>
            <a:off x="1136052" y="1762720"/>
            <a:ext cx="1114620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headline_selectors:
</a:t>
            </a:r>
            <a:endParaRPr lang="en-US" sz="680" dirty="0"/>
          </a:p>
        </p:txBody>
      </p:sp>
      <p:sp>
        <p:nvSpPr>
          <p:cNvPr id="13" name="Text 9"/>
          <p:cNvSpPr/>
          <p:nvPr/>
        </p:nvSpPr>
        <p:spPr>
          <a:xfrm>
            <a:off x="300038" y="1902023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680" dirty="0"/>
          </a:p>
        </p:txBody>
      </p:sp>
      <p:sp>
        <p:nvSpPr>
          <p:cNvPr id="14" name="Text 10"/>
          <p:cNvSpPr/>
          <p:nvPr/>
        </p:nvSpPr>
        <p:spPr>
          <a:xfrm>
            <a:off x="522973" y="1902023"/>
            <a:ext cx="323237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elements = driver.find_elements(By.CSS_SELECTOR, selector)</a:t>
            </a:r>
            <a:endParaRPr lang="en-US" sz="680" dirty="0"/>
          </a:p>
        </p:txBody>
      </p:sp>
      <p:sp>
        <p:nvSpPr>
          <p:cNvPr id="15" name="Text 11"/>
          <p:cNvSpPr/>
          <p:nvPr/>
        </p:nvSpPr>
        <p:spPr>
          <a:xfrm>
            <a:off x="522973" y="2041327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for</a:t>
            </a:r>
            <a:endParaRPr lang="en-US" sz="680" dirty="0"/>
          </a:p>
        </p:txBody>
      </p:sp>
      <p:sp>
        <p:nvSpPr>
          <p:cNvPr id="16" name="Text 12"/>
          <p:cNvSpPr/>
          <p:nvPr/>
        </p:nvSpPr>
        <p:spPr>
          <a:xfrm>
            <a:off x="690181" y="2041327"/>
            <a:ext cx="50159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element </a:t>
            </a:r>
            <a:endParaRPr lang="en-US" sz="680" dirty="0"/>
          </a:p>
        </p:txBody>
      </p:sp>
      <p:sp>
        <p:nvSpPr>
          <p:cNvPr id="17" name="Text 13"/>
          <p:cNvSpPr/>
          <p:nvPr/>
        </p:nvSpPr>
        <p:spPr>
          <a:xfrm>
            <a:off x="1191778" y="2041327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in</a:t>
            </a:r>
            <a:endParaRPr lang="en-US" sz="680" dirty="0"/>
          </a:p>
        </p:txBody>
      </p:sp>
      <p:sp>
        <p:nvSpPr>
          <p:cNvPr id="18" name="Text 14"/>
          <p:cNvSpPr/>
          <p:nvPr/>
        </p:nvSpPr>
        <p:spPr>
          <a:xfrm>
            <a:off x="1303260" y="2041327"/>
            <a:ext cx="557324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elements:
</a:t>
            </a:r>
            <a:endParaRPr lang="en-US" sz="680" dirty="0"/>
          </a:p>
        </p:txBody>
      </p:sp>
      <p:sp>
        <p:nvSpPr>
          <p:cNvPr id="19" name="Text 15"/>
          <p:cNvSpPr/>
          <p:nvPr/>
        </p:nvSpPr>
        <p:spPr>
          <a:xfrm>
            <a:off x="300038" y="2180630"/>
            <a:ext cx="200630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title = element.text.strip()
</a:t>
            </a:r>
            <a:endParaRPr lang="en-US" sz="680" dirty="0"/>
          </a:p>
        </p:txBody>
      </p:sp>
      <p:sp>
        <p:nvSpPr>
          <p:cNvPr id="20" name="Text 16"/>
          <p:cNvSpPr/>
          <p:nvPr/>
        </p:nvSpPr>
        <p:spPr>
          <a:xfrm>
            <a:off x="300038" y="2319933"/>
            <a:ext cx="245214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link = element.get_attribute("href")</a:t>
            </a:r>
            <a:endParaRPr lang="en-US" sz="680" dirty="0"/>
          </a:p>
        </p:txBody>
      </p:sp>
      <p:sp>
        <p:nvSpPr>
          <p:cNvPr id="21" name="Text 17"/>
          <p:cNvSpPr/>
          <p:nvPr/>
        </p:nvSpPr>
        <p:spPr>
          <a:xfrm>
            <a:off x="214313" y="2586038"/>
            <a:ext cx="42719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find_elements() Behavior:</a:t>
            </a:r>
            <a:endParaRPr lang="en-US" sz="942" dirty="0"/>
          </a:p>
        </p:txBody>
      </p:sp>
      <p:sp>
        <p:nvSpPr>
          <p:cNvPr id="22" name="Text 18"/>
          <p:cNvSpPr/>
          <p:nvPr/>
        </p:nvSpPr>
        <p:spPr>
          <a:xfrm>
            <a:off x="385763" y="2846784"/>
            <a:ext cx="47567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Returns a </a:t>
            </a:r>
            <a:endParaRPr lang="en-US" sz="732" dirty="0"/>
          </a:p>
        </p:txBody>
      </p:sp>
      <p:sp>
        <p:nvSpPr>
          <p:cNvPr id="23" name="Text 19"/>
          <p:cNvSpPr/>
          <p:nvPr/>
        </p:nvSpPr>
        <p:spPr>
          <a:xfrm>
            <a:off x="861436" y="2846784"/>
            <a:ext cx="14703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list</a:t>
            </a:r>
            <a:endParaRPr lang="en-US" sz="732" dirty="0"/>
          </a:p>
        </p:txBody>
      </p:sp>
      <p:sp>
        <p:nvSpPr>
          <p:cNvPr id="24" name="Text 20"/>
          <p:cNvSpPr/>
          <p:nvPr/>
        </p:nvSpPr>
        <p:spPr>
          <a:xfrm>
            <a:off x="1008469" y="2846784"/>
            <a:ext cx="110376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of WebElement objects</a:t>
            </a:r>
            <a:endParaRPr lang="en-US" sz="732" dirty="0"/>
          </a:p>
        </p:txBody>
      </p:sp>
      <p:sp>
        <p:nvSpPr>
          <p:cNvPr id="25" name="Text 21"/>
          <p:cNvSpPr/>
          <p:nvPr/>
        </p:nvSpPr>
        <p:spPr>
          <a:xfrm>
            <a:off x="385763" y="3018234"/>
            <a:ext cx="39357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Returns </a:t>
            </a:r>
            <a:endParaRPr lang="en-US" sz="732" dirty="0"/>
          </a:p>
        </p:txBody>
      </p:sp>
      <p:sp>
        <p:nvSpPr>
          <p:cNvPr id="26" name="Text 22"/>
          <p:cNvSpPr/>
          <p:nvPr/>
        </p:nvSpPr>
        <p:spPr>
          <a:xfrm>
            <a:off x="779338" y="3018234"/>
            <a:ext cx="57750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empty list []</a:t>
            </a:r>
            <a:endParaRPr lang="en-US" sz="732" dirty="0"/>
          </a:p>
        </p:txBody>
      </p:sp>
      <p:sp>
        <p:nvSpPr>
          <p:cNvPr id="27" name="Text 23"/>
          <p:cNvSpPr/>
          <p:nvPr/>
        </p:nvSpPr>
        <p:spPr>
          <a:xfrm>
            <a:off x="1356838" y="3018234"/>
            <a:ext cx="100093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if no elements found</a:t>
            </a:r>
            <a:endParaRPr lang="en-US" sz="732" dirty="0"/>
          </a:p>
        </p:txBody>
      </p:sp>
      <p:sp>
        <p:nvSpPr>
          <p:cNvPr id="28" name="Text 24"/>
          <p:cNvSpPr/>
          <p:nvPr/>
        </p:nvSpPr>
        <p:spPr>
          <a:xfrm>
            <a:off x="385763" y="3186113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Never throws NoSuchElementException</a:t>
            </a:r>
            <a:endParaRPr lang="en-US" sz="732" dirty="0"/>
          </a:p>
        </p:txBody>
      </p:sp>
      <p:sp>
        <p:nvSpPr>
          <p:cNvPr id="29" name="Text 25"/>
          <p:cNvSpPr/>
          <p:nvPr/>
        </p:nvSpPr>
        <p:spPr>
          <a:xfrm>
            <a:off x="385763" y="3357563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Searches entire DOM for matching elements</a:t>
            </a:r>
            <a:endParaRPr lang="en-US" sz="732" dirty="0"/>
          </a:p>
        </p:txBody>
      </p:sp>
      <p:sp>
        <p:nvSpPr>
          <p:cNvPr id="30" name="Shape 26"/>
          <p:cNvSpPr/>
          <p:nvPr/>
        </p:nvSpPr>
        <p:spPr>
          <a:xfrm>
            <a:off x="214313" y="3586163"/>
            <a:ext cx="4271963" cy="657225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31" name="Text 27"/>
          <p:cNvSpPr/>
          <p:nvPr/>
        </p:nvSpPr>
        <p:spPr>
          <a:xfrm>
            <a:off x="300038" y="3671888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CSS Selectors Used:</a:t>
            </a:r>
            <a:endParaRPr lang="en-US" sz="732" dirty="0"/>
          </a:p>
        </p:txBody>
      </p:sp>
      <p:sp>
        <p:nvSpPr>
          <p:cNvPr id="32" name="Text 28"/>
          <p:cNvSpPr/>
          <p:nvPr/>
        </p:nvSpPr>
        <p:spPr>
          <a:xfrm>
            <a:off x="300038" y="3846909"/>
            <a:ext cx="29484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"h1 a"</a:t>
            </a:r>
            <a:endParaRPr lang="en-US" sz="732" dirty="0"/>
          </a:p>
        </p:txBody>
      </p:sp>
      <p:sp>
        <p:nvSpPr>
          <p:cNvPr id="33" name="Text 29"/>
          <p:cNvSpPr/>
          <p:nvPr/>
        </p:nvSpPr>
        <p:spPr>
          <a:xfrm>
            <a:off x="594885" y="3846909"/>
            <a:ext cx="155982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Anchor tags inside h1 elements</a:t>
            </a:r>
            <a:endParaRPr lang="en-US" sz="732" dirty="0"/>
          </a:p>
        </p:txBody>
      </p:sp>
      <p:sp>
        <p:nvSpPr>
          <p:cNvPr id="34" name="Text 30"/>
          <p:cNvSpPr/>
          <p:nvPr/>
        </p:nvSpPr>
        <p:spPr>
          <a:xfrm>
            <a:off x="300038" y="4018359"/>
            <a:ext cx="29484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"h3 a"</a:t>
            </a:r>
            <a:endParaRPr lang="en-US" sz="732" dirty="0"/>
          </a:p>
        </p:txBody>
      </p:sp>
      <p:sp>
        <p:nvSpPr>
          <p:cNvPr id="35" name="Text 31"/>
          <p:cNvSpPr/>
          <p:nvPr/>
        </p:nvSpPr>
        <p:spPr>
          <a:xfrm>
            <a:off x="594885" y="4018359"/>
            <a:ext cx="155982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Anchor tags inside h3 elements</a:t>
            </a:r>
            <a:endParaRPr lang="en-US" sz="732" dirty="0"/>
          </a:p>
        </p:txBody>
      </p:sp>
      <p:pic>
        <p:nvPicPr>
          <p:cNvPr id="3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725" y="1076920"/>
            <a:ext cx="171450" cy="171450"/>
          </a:xfrm>
          <a:prstGeom prst="rect">
            <a:avLst/>
          </a:prstGeom>
        </p:spPr>
      </p:pic>
      <p:sp>
        <p:nvSpPr>
          <p:cNvPr id="37" name="Text 32"/>
          <p:cNvSpPr/>
          <p:nvPr/>
        </p:nvSpPr>
        <p:spPr>
          <a:xfrm>
            <a:off x="4886325" y="1067991"/>
            <a:ext cx="235922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find_element() - Single Element</a:t>
            </a:r>
            <a:endParaRPr lang="en-US" sz="1350" dirty="0"/>
          </a:p>
        </p:txBody>
      </p:sp>
      <p:sp>
        <p:nvSpPr>
          <p:cNvPr id="38" name="Shape 33"/>
          <p:cNvSpPr/>
          <p:nvPr/>
        </p:nvSpPr>
        <p:spPr>
          <a:xfrm>
            <a:off x="4657725" y="1382316"/>
            <a:ext cx="4271963" cy="1564481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39" name="Shape 34"/>
          <p:cNvSpPr/>
          <p:nvPr/>
        </p:nvSpPr>
        <p:spPr>
          <a:xfrm>
            <a:off x="4657725" y="1382316"/>
            <a:ext cx="28575" cy="1564481"/>
          </a:xfrm>
          <a:prstGeom prst="rect">
            <a:avLst/>
          </a:prstGeom>
          <a:solidFill>
            <a:srgbClr val="4CAF50"/>
          </a:solidFill>
          <a:ln/>
        </p:spPr>
      </p:sp>
      <p:sp>
        <p:nvSpPr>
          <p:cNvPr id="40" name="Text 35"/>
          <p:cNvSpPr/>
          <p:nvPr/>
        </p:nvSpPr>
        <p:spPr>
          <a:xfrm>
            <a:off x="4743450" y="1484114"/>
            <a:ext cx="1281801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Finding article title</a:t>
            </a:r>
            <a:endParaRPr lang="en-US" sz="680" dirty="0"/>
          </a:p>
        </p:txBody>
      </p:sp>
      <p:sp>
        <p:nvSpPr>
          <p:cNvPr id="41" name="Text 36"/>
          <p:cNvSpPr/>
          <p:nvPr/>
        </p:nvSpPr>
        <p:spPr>
          <a:xfrm>
            <a:off x="4743450" y="1623417"/>
            <a:ext cx="295371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title_element = driver.find_element(By.CSS_SELECTOR, 
</a:t>
            </a:r>
            <a:endParaRPr lang="en-US" sz="680" dirty="0"/>
          </a:p>
        </p:txBody>
      </p:sp>
      <p:sp>
        <p:nvSpPr>
          <p:cNvPr id="42" name="Text 37"/>
          <p:cNvSpPr/>
          <p:nvPr/>
        </p:nvSpPr>
        <p:spPr>
          <a:xfrm>
            <a:off x="4743450" y="1762720"/>
            <a:ext cx="2173486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"h1, .story-title, .article-title")</a:t>
            </a:r>
            <a:endParaRPr lang="en-US" sz="680" dirty="0"/>
          </a:p>
        </p:txBody>
      </p:sp>
      <p:sp>
        <p:nvSpPr>
          <p:cNvPr id="43" name="Text 38"/>
          <p:cNvSpPr/>
          <p:nvPr/>
        </p:nvSpPr>
        <p:spPr>
          <a:xfrm>
            <a:off x="4743450" y="2041327"/>
            <a:ext cx="1504736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Finding article container</a:t>
            </a:r>
            <a:endParaRPr lang="en-US" sz="680" dirty="0"/>
          </a:p>
        </p:txBody>
      </p:sp>
      <p:sp>
        <p:nvSpPr>
          <p:cNvPr id="44" name="Text 39"/>
          <p:cNvSpPr/>
          <p:nvPr/>
        </p:nvSpPr>
        <p:spPr>
          <a:xfrm>
            <a:off x="4743450" y="2180630"/>
            <a:ext cx="3176653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article_container = driver.find_element(By.CSS_SELECTOR, 
</a:t>
            </a:r>
            <a:endParaRPr lang="en-US" sz="680" dirty="0"/>
          </a:p>
        </p:txBody>
      </p:sp>
      <p:sp>
        <p:nvSpPr>
          <p:cNvPr id="45" name="Text 40"/>
          <p:cNvSpPr/>
          <p:nvPr/>
        </p:nvSpPr>
        <p:spPr>
          <a:xfrm>
            <a:off x="4743450" y="2319933"/>
            <a:ext cx="167191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".Art-exp_cn .Art-exp_wr")</a:t>
            </a:r>
            <a:endParaRPr lang="en-US" sz="680" dirty="0"/>
          </a:p>
        </p:txBody>
      </p:sp>
      <p:sp>
        <p:nvSpPr>
          <p:cNvPr id="46" name="Text 41"/>
          <p:cNvSpPr/>
          <p:nvPr/>
        </p:nvSpPr>
        <p:spPr>
          <a:xfrm>
            <a:off x="4743450" y="2598539"/>
            <a:ext cx="206203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Finding paragraphs within container</a:t>
            </a:r>
            <a:endParaRPr lang="en-US" sz="680" dirty="0"/>
          </a:p>
        </p:txBody>
      </p:sp>
      <p:sp>
        <p:nvSpPr>
          <p:cNvPr id="47" name="Text 42"/>
          <p:cNvSpPr/>
          <p:nvPr/>
        </p:nvSpPr>
        <p:spPr>
          <a:xfrm>
            <a:off x="4743450" y="2737842"/>
            <a:ext cx="3789676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content_elements = article_container.find_elements(By.TAG_NAME, "p")</a:t>
            </a:r>
            <a:endParaRPr lang="en-US" sz="680" dirty="0"/>
          </a:p>
        </p:txBody>
      </p:sp>
      <p:sp>
        <p:nvSpPr>
          <p:cNvPr id="48" name="Text 43"/>
          <p:cNvSpPr/>
          <p:nvPr/>
        </p:nvSpPr>
        <p:spPr>
          <a:xfrm>
            <a:off x="4657725" y="3003947"/>
            <a:ext cx="42719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find_element() Behavior:</a:t>
            </a:r>
            <a:endParaRPr lang="en-US" sz="942" dirty="0"/>
          </a:p>
        </p:txBody>
      </p:sp>
      <p:sp>
        <p:nvSpPr>
          <p:cNvPr id="49" name="Text 44"/>
          <p:cNvSpPr/>
          <p:nvPr/>
        </p:nvSpPr>
        <p:spPr>
          <a:xfrm>
            <a:off x="4829175" y="3264694"/>
            <a:ext cx="39357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Returns </a:t>
            </a:r>
            <a:endParaRPr lang="en-US" sz="732" dirty="0"/>
          </a:p>
        </p:txBody>
      </p:sp>
      <p:sp>
        <p:nvSpPr>
          <p:cNvPr id="50" name="Text 45"/>
          <p:cNvSpPr/>
          <p:nvPr/>
        </p:nvSpPr>
        <p:spPr>
          <a:xfrm>
            <a:off x="5222751" y="3264694"/>
            <a:ext cx="69099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first matching</a:t>
            </a:r>
            <a:endParaRPr lang="en-US" sz="732" dirty="0"/>
          </a:p>
        </p:txBody>
      </p:sp>
      <p:sp>
        <p:nvSpPr>
          <p:cNvPr id="51" name="Text 46"/>
          <p:cNvSpPr/>
          <p:nvPr/>
        </p:nvSpPr>
        <p:spPr>
          <a:xfrm>
            <a:off x="5913741" y="3264694"/>
            <a:ext cx="62058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WebElement</a:t>
            </a:r>
            <a:endParaRPr lang="en-US" sz="732" dirty="0"/>
          </a:p>
        </p:txBody>
      </p:sp>
      <p:sp>
        <p:nvSpPr>
          <p:cNvPr id="52" name="Text 47"/>
          <p:cNvSpPr/>
          <p:nvPr/>
        </p:nvSpPr>
        <p:spPr>
          <a:xfrm>
            <a:off x="4829175" y="3436144"/>
            <a:ext cx="36776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Throws </a:t>
            </a:r>
            <a:endParaRPr lang="en-US" sz="732" dirty="0"/>
          </a:p>
        </p:txBody>
      </p:sp>
      <p:sp>
        <p:nvSpPr>
          <p:cNvPr id="53" name="Text 48"/>
          <p:cNvSpPr/>
          <p:nvPr/>
        </p:nvSpPr>
        <p:spPr>
          <a:xfrm>
            <a:off x="5196939" y="3436144"/>
            <a:ext cx="125177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NoSuchElementException</a:t>
            </a:r>
            <a:endParaRPr lang="en-US" sz="732" dirty="0"/>
          </a:p>
        </p:txBody>
      </p:sp>
      <p:sp>
        <p:nvSpPr>
          <p:cNvPr id="54" name="Text 49"/>
          <p:cNvSpPr/>
          <p:nvPr/>
        </p:nvSpPr>
        <p:spPr>
          <a:xfrm>
            <a:off x="6448713" y="3436144"/>
            <a:ext cx="57669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if not found</a:t>
            </a:r>
            <a:endParaRPr lang="en-US" sz="732" dirty="0"/>
          </a:p>
        </p:txBody>
      </p:sp>
      <p:sp>
        <p:nvSpPr>
          <p:cNvPr id="55" name="Text 50"/>
          <p:cNvSpPr/>
          <p:nvPr/>
        </p:nvSpPr>
        <p:spPr>
          <a:xfrm>
            <a:off x="4829175" y="3604022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Stops searching after first match</a:t>
            </a:r>
            <a:endParaRPr lang="en-US" sz="732" dirty="0"/>
          </a:p>
        </p:txBody>
      </p:sp>
      <p:sp>
        <p:nvSpPr>
          <p:cNvPr id="56" name="Text 51"/>
          <p:cNvSpPr/>
          <p:nvPr/>
        </p:nvSpPr>
        <p:spPr>
          <a:xfrm>
            <a:off x="4829175" y="3775472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Used when expecting exactly one element</a:t>
            </a:r>
            <a:endParaRPr lang="en-US" sz="732" dirty="0"/>
          </a:p>
        </p:txBody>
      </p:sp>
      <p:sp>
        <p:nvSpPr>
          <p:cNvPr id="57" name="Text 52"/>
          <p:cNvSpPr/>
          <p:nvPr/>
        </p:nvSpPr>
        <p:spPr>
          <a:xfrm>
            <a:off x="4743450" y="4089797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Robustness Strategy:</a:t>
            </a:r>
            <a:endParaRPr lang="en-US" sz="732" dirty="0"/>
          </a:p>
        </p:txBody>
      </p:sp>
      <p:sp>
        <p:nvSpPr>
          <p:cNvPr id="58" name="Text 53"/>
          <p:cNvSpPr/>
          <p:nvPr/>
        </p:nvSpPr>
        <p:spPr>
          <a:xfrm>
            <a:off x="4743450" y="4261247"/>
            <a:ext cx="4100513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Code uses multiple selectors and try/except blocks to handle different page structures gracefully.</a:t>
            </a:r>
            <a:endParaRPr lang="en-US" sz="732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792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214313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Deep Dive: Data Extraction Methods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780455"/>
            <a:ext cx="128588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00050" y="771525"/>
            <a:ext cx="216455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Text Extraction: element.text</a:t>
            </a:r>
            <a:endParaRPr lang="en-US" sz="1350" dirty="0"/>
          </a:p>
        </p:txBody>
      </p:sp>
      <p:sp>
        <p:nvSpPr>
          <p:cNvPr id="6" name="Shape 2"/>
          <p:cNvSpPr/>
          <p:nvPr/>
        </p:nvSpPr>
        <p:spPr>
          <a:xfrm>
            <a:off x="214313" y="1085850"/>
            <a:ext cx="4271963" cy="2121694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7" name="Shape 3"/>
          <p:cNvSpPr/>
          <p:nvPr/>
        </p:nvSpPr>
        <p:spPr>
          <a:xfrm>
            <a:off x="214313" y="1085850"/>
            <a:ext cx="28575" cy="2121694"/>
          </a:xfrm>
          <a:prstGeom prst="rect">
            <a:avLst/>
          </a:prstGeom>
          <a:solidFill>
            <a:srgbClr val="4CAF50"/>
          </a:solidFill>
          <a:ln/>
        </p:spPr>
      </p:sp>
      <p:sp>
        <p:nvSpPr>
          <p:cNvPr id="8" name="Text 4"/>
          <p:cNvSpPr/>
          <p:nvPr/>
        </p:nvSpPr>
        <p:spPr>
          <a:xfrm>
            <a:off x="300038" y="1187648"/>
            <a:ext cx="133752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Extract headline title</a:t>
            </a:r>
            <a:endParaRPr lang="en-US" sz="680" dirty="0"/>
          </a:p>
        </p:txBody>
      </p:sp>
      <p:sp>
        <p:nvSpPr>
          <p:cNvPr id="9" name="Text 5"/>
          <p:cNvSpPr/>
          <p:nvPr/>
        </p:nvSpPr>
        <p:spPr>
          <a:xfrm>
            <a:off x="300038" y="1326952"/>
            <a:ext cx="1560463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title = element.text.strip()</a:t>
            </a:r>
            <a:endParaRPr lang="en-US" sz="680" dirty="0"/>
          </a:p>
        </p:txBody>
      </p:sp>
      <p:sp>
        <p:nvSpPr>
          <p:cNvPr id="10" name="Text 6"/>
          <p:cNvSpPr/>
          <p:nvPr/>
        </p:nvSpPr>
        <p:spPr>
          <a:xfrm>
            <a:off x="300038" y="1605558"/>
            <a:ext cx="1281801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Extract article title</a:t>
            </a:r>
            <a:endParaRPr lang="en-US" sz="680" dirty="0"/>
          </a:p>
        </p:txBody>
      </p:sp>
      <p:sp>
        <p:nvSpPr>
          <p:cNvPr id="11" name="Text 7"/>
          <p:cNvSpPr/>
          <p:nvPr/>
        </p:nvSpPr>
        <p:spPr>
          <a:xfrm>
            <a:off x="300038" y="1744861"/>
            <a:ext cx="278653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article_data["title"] = title_element.text.strip()</a:t>
            </a:r>
            <a:endParaRPr lang="en-US" sz="680" dirty="0"/>
          </a:p>
        </p:txBody>
      </p:sp>
      <p:sp>
        <p:nvSpPr>
          <p:cNvPr id="12" name="Text 8"/>
          <p:cNvSpPr/>
          <p:nvPr/>
        </p:nvSpPr>
        <p:spPr>
          <a:xfrm>
            <a:off x="300038" y="2023467"/>
            <a:ext cx="100316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Extract location</a:t>
            </a:r>
            <a:endParaRPr lang="en-US" sz="680" dirty="0"/>
          </a:p>
        </p:txBody>
      </p:sp>
      <p:sp>
        <p:nvSpPr>
          <p:cNvPr id="13" name="Text 9"/>
          <p:cNvSpPr/>
          <p:nvPr/>
        </p:nvSpPr>
        <p:spPr>
          <a:xfrm>
            <a:off x="300038" y="2162770"/>
            <a:ext cx="406833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article_data["location"] = location_element.text.strip().replace(":", "")</a:t>
            </a:r>
            <a:endParaRPr lang="en-US" sz="680" dirty="0"/>
          </a:p>
        </p:txBody>
      </p:sp>
      <p:sp>
        <p:nvSpPr>
          <p:cNvPr id="14" name="Text 10"/>
          <p:cNvSpPr/>
          <p:nvPr/>
        </p:nvSpPr>
        <p:spPr>
          <a:xfrm>
            <a:off x="300038" y="2441377"/>
            <a:ext cx="1504736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Extract paragraph content</a:t>
            </a:r>
            <a:endParaRPr lang="en-US" sz="680" dirty="0"/>
          </a:p>
        </p:txBody>
      </p:sp>
      <p:sp>
        <p:nvSpPr>
          <p:cNvPr id="15" name="Text 11"/>
          <p:cNvSpPr/>
          <p:nvPr/>
        </p:nvSpPr>
        <p:spPr>
          <a:xfrm>
            <a:off x="300038" y="2580680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for</a:t>
            </a:r>
            <a:endParaRPr lang="en-US" sz="680" dirty="0"/>
          </a:p>
        </p:txBody>
      </p:sp>
      <p:sp>
        <p:nvSpPr>
          <p:cNvPr id="16" name="Text 12"/>
          <p:cNvSpPr/>
          <p:nvPr/>
        </p:nvSpPr>
        <p:spPr>
          <a:xfrm>
            <a:off x="467246" y="2580680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p </a:t>
            </a:r>
            <a:endParaRPr lang="en-US" sz="680" dirty="0"/>
          </a:p>
        </p:txBody>
      </p:sp>
      <p:sp>
        <p:nvSpPr>
          <p:cNvPr id="17" name="Text 13"/>
          <p:cNvSpPr/>
          <p:nvPr/>
        </p:nvSpPr>
        <p:spPr>
          <a:xfrm>
            <a:off x="634454" y="2580680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in</a:t>
            </a:r>
            <a:endParaRPr lang="en-US" sz="680" dirty="0"/>
          </a:p>
        </p:txBody>
      </p:sp>
      <p:sp>
        <p:nvSpPr>
          <p:cNvPr id="18" name="Text 14"/>
          <p:cNvSpPr/>
          <p:nvPr/>
        </p:nvSpPr>
        <p:spPr>
          <a:xfrm>
            <a:off x="745936" y="2580680"/>
            <a:ext cx="100316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content_elements:
</a:t>
            </a:r>
            <a:endParaRPr lang="en-US" sz="680" dirty="0"/>
          </a:p>
        </p:txBody>
      </p:sp>
      <p:sp>
        <p:nvSpPr>
          <p:cNvPr id="19" name="Text 15"/>
          <p:cNvSpPr/>
          <p:nvPr/>
        </p:nvSpPr>
        <p:spPr>
          <a:xfrm>
            <a:off x="300038" y="2719983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680" dirty="0"/>
          </a:p>
        </p:txBody>
      </p:sp>
      <p:sp>
        <p:nvSpPr>
          <p:cNvPr id="20" name="Text 16"/>
          <p:cNvSpPr/>
          <p:nvPr/>
        </p:nvSpPr>
        <p:spPr>
          <a:xfrm>
            <a:off x="522973" y="2719983"/>
            <a:ext cx="117034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text = p.text.strip()</a:t>
            </a:r>
            <a:endParaRPr lang="en-US" sz="680" dirty="0"/>
          </a:p>
        </p:txBody>
      </p:sp>
      <p:sp>
        <p:nvSpPr>
          <p:cNvPr id="21" name="Text 17"/>
          <p:cNvSpPr/>
          <p:nvPr/>
        </p:nvSpPr>
        <p:spPr>
          <a:xfrm>
            <a:off x="522973" y="2859286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if</a:t>
            </a:r>
            <a:endParaRPr lang="en-US" sz="680" dirty="0"/>
          </a:p>
        </p:txBody>
      </p:sp>
      <p:sp>
        <p:nvSpPr>
          <p:cNvPr id="22" name="Text 18"/>
          <p:cNvSpPr/>
          <p:nvPr/>
        </p:nvSpPr>
        <p:spPr>
          <a:xfrm>
            <a:off x="634454" y="2859286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text:
</a:t>
            </a:r>
            <a:endParaRPr lang="en-US" sz="680" dirty="0"/>
          </a:p>
        </p:txBody>
      </p:sp>
      <p:sp>
        <p:nvSpPr>
          <p:cNvPr id="23" name="Text 19"/>
          <p:cNvSpPr/>
          <p:nvPr/>
        </p:nvSpPr>
        <p:spPr>
          <a:xfrm>
            <a:off x="300038" y="2998589"/>
            <a:ext cx="206203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clean_paragraphs.append(text)</a:t>
            </a:r>
            <a:endParaRPr lang="en-US" sz="680" dirty="0"/>
          </a:p>
        </p:txBody>
      </p:sp>
      <p:sp>
        <p:nvSpPr>
          <p:cNvPr id="24" name="Text 20"/>
          <p:cNvSpPr/>
          <p:nvPr/>
        </p:nvSpPr>
        <p:spPr>
          <a:xfrm>
            <a:off x="214313" y="3264694"/>
            <a:ext cx="42719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element.text Behavior:</a:t>
            </a:r>
            <a:endParaRPr lang="en-US" sz="942" dirty="0"/>
          </a:p>
        </p:txBody>
      </p:sp>
      <p:sp>
        <p:nvSpPr>
          <p:cNvPr id="25" name="Text 21"/>
          <p:cNvSpPr/>
          <p:nvPr/>
        </p:nvSpPr>
        <p:spPr>
          <a:xfrm>
            <a:off x="385763" y="3525441"/>
            <a:ext cx="39357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Returns </a:t>
            </a:r>
            <a:endParaRPr lang="en-US" sz="732" dirty="0"/>
          </a:p>
        </p:txBody>
      </p:sp>
      <p:sp>
        <p:nvSpPr>
          <p:cNvPr id="26" name="Text 22"/>
          <p:cNvSpPr/>
          <p:nvPr/>
        </p:nvSpPr>
        <p:spPr>
          <a:xfrm>
            <a:off x="779338" y="3525441"/>
            <a:ext cx="93502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visible text content</a:t>
            </a:r>
            <a:endParaRPr lang="en-US" sz="732" dirty="0"/>
          </a:p>
        </p:txBody>
      </p:sp>
      <p:sp>
        <p:nvSpPr>
          <p:cNvPr id="27" name="Text 23"/>
          <p:cNvSpPr/>
          <p:nvPr/>
        </p:nvSpPr>
        <p:spPr>
          <a:xfrm>
            <a:off x="1714360" y="3525441"/>
            <a:ext cx="22514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only</a:t>
            </a:r>
            <a:endParaRPr lang="en-US" sz="732" dirty="0"/>
          </a:p>
        </p:txBody>
      </p:sp>
      <p:sp>
        <p:nvSpPr>
          <p:cNvPr id="28" name="Text 24"/>
          <p:cNvSpPr/>
          <p:nvPr/>
        </p:nvSpPr>
        <p:spPr>
          <a:xfrm>
            <a:off x="385763" y="3693319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Excludes hidden elements (display: none)</a:t>
            </a:r>
            <a:endParaRPr lang="en-US" sz="732" dirty="0"/>
          </a:p>
        </p:txBody>
      </p:sp>
      <p:sp>
        <p:nvSpPr>
          <p:cNvPr id="29" name="Text 25"/>
          <p:cNvSpPr/>
          <p:nvPr/>
        </p:nvSpPr>
        <p:spPr>
          <a:xfrm>
            <a:off x="385763" y="3864769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Includes text from child elements</a:t>
            </a:r>
            <a:endParaRPr lang="en-US" sz="732" dirty="0"/>
          </a:p>
        </p:txBody>
      </p:sp>
      <p:sp>
        <p:nvSpPr>
          <p:cNvPr id="30" name="Text 26"/>
          <p:cNvSpPr/>
          <p:nvPr/>
        </p:nvSpPr>
        <p:spPr>
          <a:xfrm>
            <a:off x="385763" y="4036219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Preserves whitespace and line breaks</a:t>
            </a:r>
            <a:endParaRPr lang="en-US" sz="732" dirty="0"/>
          </a:p>
        </p:txBody>
      </p:sp>
      <p:sp>
        <p:nvSpPr>
          <p:cNvPr id="31" name="Text 27"/>
          <p:cNvSpPr/>
          <p:nvPr/>
        </p:nvSpPr>
        <p:spPr>
          <a:xfrm>
            <a:off x="385763" y="4207669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Returns empty string if no text</a:t>
            </a:r>
            <a:endParaRPr lang="en-US" sz="732" dirty="0"/>
          </a:p>
        </p:txBody>
      </p:sp>
      <p:sp>
        <p:nvSpPr>
          <p:cNvPr id="32" name="Shape 28"/>
          <p:cNvSpPr/>
          <p:nvPr/>
        </p:nvSpPr>
        <p:spPr>
          <a:xfrm>
            <a:off x="214313" y="4436269"/>
            <a:ext cx="4271963" cy="828675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33" name="Text 29"/>
          <p:cNvSpPr/>
          <p:nvPr/>
        </p:nvSpPr>
        <p:spPr>
          <a:xfrm>
            <a:off x="300038" y="4521994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Text Cleaning:</a:t>
            </a:r>
            <a:endParaRPr lang="en-US" sz="732" dirty="0"/>
          </a:p>
        </p:txBody>
      </p:sp>
      <p:sp>
        <p:nvSpPr>
          <p:cNvPr id="34" name="Text 30"/>
          <p:cNvSpPr/>
          <p:nvPr/>
        </p:nvSpPr>
        <p:spPr>
          <a:xfrm>
            <a:off x="300038" y="4697016"/>
            <a:ext cx="31756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.strip()</a:t>
            </a:r>
            <a:endParaRPr lang="en-US" sz="732" dirty="0"/>
          </a:p>
        </p:txBody>
      </p:sp>
      <p:sp>
        <p:nvSpPr>
          <p:cNvPr id="35" name="Text 31"/>
          <p:cNvSpPr/>
          <p:nvPr/>
        </p:nvSpPr>
        <p:spPr>
          <a:xfrm>
            <a:off x="617600" y="4697016"/>
            <a:ext cx="180904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Removes leading/trailing whitespace</a:t>
            </a:r>
            <a:endParaRPr lang="en-US" sz="732" dirty="0"/>
          </a:p>
        </p:txBody>
      </p:sp>
      <p:sp>
        <p:nvSpPr>
          <p:cNvPr id="36" name="Text 32"/>
          <p:cNvSpPr/>
          <p:nvPr/>
        </p:nvSpPr>
        <p:spPr>
          <a:xfrm>
            <a:off x="300038" y="4868466"/>
            <a:ext cx="71211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.replace(":", "")</a:t>
            </a:r>
            <a:endParaRPr lang="en-US" sz="732" dirty="0"/>
          </a:p>
        </p:txBody>
      </p:sp>
      <p:sp>
        <p:nvSpPr>
          <p:cNvPr id="37" name="Text 33"/>
          <p:cNvSpPr/>
          <p:nvPr/>
        </p:nvSpPr>
        <p:spPr>
          <a:xfrm>
            <a:off x="1012152" y="4868466"/>
            <a:ext cx="140090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Removes specific characters</a:t>
            </a:r>
            <a:endParaRPr lang="en-US" sz="732" dirty="0"/>
          </a:p>
        </p:txBody>
      </p:sp>
      <p:sp>
        <p:nvSpPr>
          <p:cNvPr id="38" name="Text 34"/>
          <p:cNvSpPr/>
          <p:nvPr/>
        </p:nvSpPr>
        <p:spPr>
          <a:xfrm>
            <a:off x="300038" y="5039916"/>
            <a:ext cx="72190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Validation with </a:t>
            </a:r>
            <a:endParaRPr lang="en-US" sz="732" dirty="0"/>
          </a:p>
        </p:txBody>
      </p:sp>
      <p:sp>
        <p:nvSpPr>
          <p:cNvPr id="39" name="Text 35"/>
          <p:cNvSpPr/>
          <p:nvPr/>
        </p:nvSpPr>
        <p:spPr>
          <a:xfrm>
            <a:off x="1021947" y="5039916"/>
            <a:ext cx="31304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if text:</a:t>
            </a:r>
            <a:endParaRPr lang="en-US" sz="732" dirty="0"/>
          </a:p>
        </p:txBody>
      </p:sp>
      <p:sp>
        <p:nvSpPr>
          <p:cNvPr id="40" name="Text 36"/>
          <p:cNvSpPr/>
          <p:nvPr/>
        </p:nvSpPr>
        <p:spPr>
          <a:xfrm>
            <a:off x="1334988" y="5039916"/>
            <a:ext cx="34156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checks</a:t>
            </a:r>
            <a:endParaRPr lang="en-US" sz="732" dirty="0"/>
          </a:p>
        </p:txBody>
      </p:sp>
      <p:pic>
        <p:nvPicPr>
          <p:cNvPr id="4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725" y="780455"/>
            <a:ext cx="214313" cy="171450"/>
          </a:xfrm>
          <a:prstGeom prst="rect">
            <a:avLst/>
          </a:prstGeom>
        </p:spPr>
      </p:pic>
      <p:sp>
        <p:nvSpPr>
          <p:cNvPr id="42" name="Text 37"/>
          <p:cNvSpPr/>
          <p:nvPr/>
        </p:nvSpPr>
        <p:spPr>
          <a:xfrm>
            <a:off x="4929188" y="771525"/>
            <a:ext cx="227528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 Extraction &amp; Filtering</a:t>
            </a:r>
            <a:endParaRPr lang="en-US" sz="1350" dirty="0"/>
          </a:p>
        </p:txBody>
      </p:sp>
      <p:sp>
        <p:nvSpPr>
          <p:cNvPr id="43" name="Shape 38"/>
          <p:cNvSpPr/>
          <p:nvPr/>
        </p:nvSpPr>
        <p:spPr>
          <a:xfrm>
            <a:off x="4657725" y="1085850"/>
            <a:ext cx="4271963" cy="1982391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44" name="Shape 39"/>
          <p:cNvSpPr/>
          <p:nvPr/>
        </p:nvSpPr>
        <p:spPr>
          <a:xfrm>
            <a:off x="4657725" y="1085850"/>
            <a:ext cx="28575" cy="1982391"/>
          </a:xfrm>
          <a:prstGeom prst="rect">
            <a:avLst/>
          </a:prstGeom>
          <a:solidFill>
            <a:srgbClr val="4CAF50"/>
          </a:solidFill>
          <a:ln/>
        </p:spPr>
      </p:sp>
      <p:sp>
        <p:nvSpPr>
          <p:cNvPr id="45" name="Text 40"/>
          <p:cNvSpPr/>
          <p:nvPr/>
        </p:nvSpPr>
        <p:spPr>
          <a:xfrm>
            <a:off x="4743450" y="1187648"/>
            <a:ext cx="133752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Extract href attribute</a:t>
            </a:r>
            <a:endParaRPr lang="en-US" sz="680" dirty="0"/>
          </a:p>
        </p:txBody>
      </p:sp>
      <p:sp>
        <p:nvSpPr>
          <p:cNvPr id="46" name="Text 41"/>
          <p:cNvSpPr/>
          <p:nvPr/>
        </p:nvSpPr>
        <p:spPr>
          <a:xfrm>
            <a:off x="4743450" y="1326952"/>
            <a:ext cx="200630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link = element.get_attribute("href")</a:t>
            </a:r>
            <a:endParaRPr lang="en-US" sz="680" dirty="0"/>
          </a:p>
        </p:txBody>
      </p:sp>
      <p:sp>
        <p:nvSpPr>
          <p:cNvPr id="47" name="Text 42"/>
          <p:cNvSpPr/>
          <p:nvPr/>
        </p:nvSpPr>
        <p:spPr>
          <a:xfrm>
            <a:off x="4743450" y="1605558"/>
            <a:ext cx="183912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Extract innerHTML for filtering</a:t>
            </a:r>
            <a:endParaRPr lang="en-US" sz="680" dirty="0"/>
          </a:p>
        </p:txBody>
      </p:sp>
      <p:sp>
        <p:nvSpPr>
          <p:cNvPr id="48" name="Text 43"/>
          <p:cNvSpPr/>
          <p:nvPr/>
        </p:nvSpPr>
        <p:spPr>
          <a:xfrm>
            <a:off x="4743450" y="1744861"/>
            <a:ext cx="26750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innerHTML = p.get_attribute("innerHTML").lower()</a:t>
            </a:r>
            <a:endParaRPr lang="en-US" sz="680" dirty="0"/>
          </a:p>
        </p:txBody>
      </p:sp>
      <p:sp>
        <p:nvSpPr>
          <p:cNvPr id="49" name="Text 44"/>
          <p:cNvSpPr/>
          <p:nvPr/>
        </p:nvSpPr>
        <p:spPr>
          <a:xfrm>
            <a:off x="4743450" y="2023467"/>
            <a:ext cx="1560463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Filter out ads and scripts</a:t>
            </a:r>
            <a:endParaRPr lang="en-US" sz="680" dirty="0"/>
          </a:p>
        </p:txBody>
      </p:sp>
      <p:sp>
        <p:nvSpPr>
          <p:cNvPr id="50" name="Text 45"/>
          <p:cNvSpPr/>
          <p:nvPr/>
        </p:nvSpPr>
        <p:spPr>
          <a:xfrm>
            <a:off x="4743450" y="2162770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if</a:t>
            </a:r>
            <a:endParaRPr lang="en-US" sz="680" dirty="0"/>
          </a:p>
        </p:txBody>
      </p:sp>
      <p:sp>
        <p:nvSpPr>
          <p:cNvPr id="51" name="Text 46"/>
          <p:cNvSpPr/>
          <p:nvPr/>
        </p:nvSpPr>
        <p:spPr>
          <a:xfrm>
            <a:off x="4854932" y="2162770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text </a:t>
            </a:r>
            <a:endParaRPr lang="en-US" sz="680" dirty="0"/>
          </a:p>
        </p:txBody>
      </p:sp>
      <p:sp>
        <p:nvSpPr>
          <p:cNvPr id="52" name="Text 47"/>
          <p:cNvSpPr/>
          <p:nvPr/>
        </p:nvSpPr>
        <p:spPr>
          <a:xfrm>
            <a:off x="5189320" y="2162770"/>
            <a:ext cx="613051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and not any</a:t>
            </a:r>
            <a:endParaRPr lang="en-US" sz="680" dirty="0"/>
          </a:p>
        </p:txBody>
      </p:sp>
      <p:sp>
        <p:nvSpPr>
          <p:cNvPr id="53" name="Text 48"/>
          <p:cNvSpPr/>
          <p:nvPr/>
        </p:nvSpPr>
        <p:spPr>
          <a:xfrm>
            <a:off x="5802371" y="2162770"/>
            <a:ext cx="50159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(keyword </a:t>
            </a:r>
            <a:endParaRPr lang="en-US" sz="680" dirty="0"/>
          </a:p>
        </p:txBody>
      </p:sp>
      <p:sp>
        <p:nvSpPr>
          <p:cNvPr id="54" name="Text 49"/>
          <p:cNvSpPr/>
          <p:nvPr/>
        </p:nvSpPr>
        <p:spPr>
          <a:xfrm>
            <a:off x="6303969" y="2162770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in</a:t>
            </a:r>
            <a:endParaRPr lang="en-US" sz="680" dirty="0"/>
          </a:p>
        </p:txBody>
      </p:sp>
      <p:sp>
        <p:nvSpPr>
          <p:cNvPr id="55" name="Text 50"/>
          <p:cNvSpPr/>
          <p:nvPr/>
        </p:nvSpPr>
        <p:spPr>
          <a:xfrm>
            <a:off x="6415450" y="2162770"/>
            <a:ext cx="613051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innerHTML 
</a:t>
            </a:r>
            <a:endParaRPr lang="en-US" sz="680" dirty="0"/>
          </a:p>
        </p:txBody>
      </p:sp>
      <p:sp>
        <p:nvSpPr>
          <p:cNvPr id="56" name="Text 51"/>
          <p:cNvSpPr/>
          <p:nvPr/>
        </p:nvSpPr>
        <p:spPr>
          <a:xfrm>
            <a:off x="4743450" y="2302073"/>
            <a:ext cx="100316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      </a:t>
            </a:r>
            <a:endParaRPr lang="en-US" sz="680" dirty="0"/>
          </a:p>
        </p:txBody>
      </p:sp>
      <p:sp>
        <p:nvSpPr>
          <p:cNvPr id="57" name="Text 52"/>
          <p:cNvSpPr/>
          <p:nvPr/>
        </p:nvSpPr>
        <p:spPr>
          <a:xfrm>
            <a:off x="5746617" y="2302073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for</a:t>
            </a:r>
            <a:endParaRPr lang="en-US" sz="680" dirty="0"/>
          </a:p>
        </p:txBody>
      </p:sp>
      <p:sp>
        <p:nvSpPr>
          <p:cNvPr id="58" name="Text 53"/>
          <p:cNvSpPr/>
          <p:nvPr/>
        </p:nvSpPr>
        <p:spPr>
          <a:xfrm>
            <a:off x="5913825" y="2302073"/>
            <a:ext cx="50159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keyword </a:t>
            </a:r>
            <a:endParaRPr lang="en-US" sz="680" dirty="0"/>
          </a:p>
        </p:txBody>
      </p:sp>
      <p:sp>
        <p:nvSpPr>
          <p:cNvPr id="59" name="Text 54"/>
          <p:cNvSpPr/>
          <p:nvPr/>
        </p:nvSpPr>
        <p:spPr>
          <a:xfrm>
            <a:off x="6415422" y="2302073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in</a:t>
            </a:r>
            <a:endParaRPr lang="en-US" sz="680" dirty="0"/>
          </a:p>
        </p:txBody>
      </p:sp>
      <p:sp>
        <p:nvSpPr>
          <p:cNvPr id="60" name="Text 55"/>
          <p:cNvSpPr/>
          <p:nvPr/>
        </p:nvSpPr>
        <p:spPr>
          <a:xfrm>
            <a:off x="6526904" y="2302073"/>
            <a:ext cx="245214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["script", "vdo.ai", "taboola", "vuukle"]):
</a:t>
            </a:r>
            <a:endParaRPr lang="en-US" sz="680" dirty="0"/>
          </a:p>
        </p:txBody>
      </p:sp>
      <p:sp>
        <p:nvSpPr>
          <p:cNvPr id="61" name="Text 56"/>
          <p:cNvSpPr/>
          <p:nvPr/>
        </p:nvSpPr>
        <p:spPr>
          <a:xfrm>
            <a:off x="4743450" y="2441377"/>
            <a:ext cx="183912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clean_paragraphs.append(text)
</a:t>
            </a:r>
            <a:endParaRPr lang="en-US" sz="680" dirty="0"/>
          </a:p>
        </p:txBody>
      </p:sp>
      <p:sp>
        <p:nvSpPr>
          <p:cNvPr id="62" name="Text 57"/>
          <p:cNvSpPr/>
          <p:nvPr/>
        </p:nvSpPr>
        <p:spPr>
          <a:xfrm>
            <a:off x="4743450" y="2719983"/>
            <a:ext cx="1114620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Join clean content</a:t>
            </a:r>
            <a:endParaRPr lang="en-US" sz="680" dirty="0"/>
          </a:p>
        </p:txBody>
      </p:sp>
      <p:sp>
        <p:nvSpPr>
          <p:cNvPr id="63" name="Text 58"/>
          <p:cNvSpPr/>
          <p:nvPr/>
        </p:nvSpPr>
        <p:spPr>
          <a:xfrm>
            <a:off x="4743450" y="2859286"/>
            <a:ext cx="3065171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article_data["content"] = "\n\n".join(clean_paragraphs)</a:t>
            </a:r>
            <a:endParaRPr lang="en-US" sz="680" dirty="0"/>
          </a:p>
        </p:txBody>
      </p:sp>
      <p:sp>
        <p:nvSpPr>
          <p:cNvPr id="64" name="Text 59"/>
          <p:cNvSpPr/>
          <p:nvPr/>
        </p:nvSpPr>
        <p:spPr>
          <a:xfrm>
            <a:off x="4657725" y="3125391"/>
            <a:ext cx="42719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get_attribute() Method:</a:t>
            </a:r>
            <a:endParaRPr lang="en-US" sz="942" dirty="0"/>
          </a:p>
        </p:txBody>
      </p:sp>
      <p:sp>
        <p:nvSpPr>
          <p:cNvPr id="65" name="Text 60"/>
          <p:cNvSpPr/>
          <p:nvPr/>
        </p:nvSpPr>
        <p:spPr>
          <a:xfrm>
            <a:off x="4829175" y="3386138"/>
            <a:ext cx="39357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Returns </a:t>
            </a:r>
            <a:endParaRPr lang="en-US" sz="732" dirty="0"/>
          </a:p>
        </p:txBody>
      </p:sp>
      <p:sp>
        <p:nvSpPr>
          <p:cNvPr id="66" name="Text 61"/>
          <p:cNvSpPr/>
          <p:nvPr/>
        </p:nvSpPr>
        <p:spPr>
          <a:xfrm>
            <a:off x="5222751" y="3386138"/>
            <a:ext cx="94844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any HTML attribute</a:t>
            </a:r>
            <a:endParaRPr lang="en-US" sz="732" dirty="0"/>
          </a:p>
        </p:txBody>
      </p:sp>
      <p:sp>
        <p:nvSpPr>
          <p:cNvPr id="67" name="Text 62"/>
          <p:cNvSpPr/>
          <p:nvPr/>
        </p:nvSpPr>
        <p:spPr>
          <a:xfrm>
            <a:off x="6171195" y="3386138"/>
            <a:ext cx="27696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value</a:t>
            </a:r>
            <a:endParaRPr lang="en-US" sz="732" dirty="0"/>
          </a:p>
        </p:txBody>
      </p:sp>
      <p:sp>
        <p:nvSpPr>
          <p:cNvPr id="68" name="Text 63"/>
          <p:cNvSpPr/>
          <p:nvPr/>
        </p:nvSpPr>
        <p:spPr>
          <a:xfrm>
            <a:off x="4829175" y="3554016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Common attributes: href, src, class, id</a:t>
            </a:r>
            <a:endParaRPr lang="en-US" sz="732" dirty="0"/>
          </a:p>
        </p:txBody>
      </p:sp>
      <p:sp>
        <p:nvSpPr>
          <p:cNvPr id="69" name="Text 64"/>
          <p:cNvSpPr/>
          <p:nvPr/>
        </p:nvSpPr>
        <p:spPr>
          <a:xfrm>
            <a:off x="4829175" y="3729038"/>
            <a:ext cx="39357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Returns </a:t>
            </a:r>
            <a:endParaRPr lang="en-US" sz="732" dirty="0"/>
          </a:p>
        </p:txBody>
      </p:sp>
      <p:sp>
        <p:nvSpPr>
          <p:cNvPr id="70" name="Text 65"/>
          <p:cNvSpPr/>
          <p:nvPr/>
        </p:nvSpPr>
        <p:spPr>
          <a:xfrm>
            <a:off x="5222751" y="3729038"/>
            <a:ext cx="26303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None</a:t>
            </a:r>
            <a:endParaRPr lang="en-US" sz="732" dirty="0"/>
          </a:p>
        </p:txBody>
      </p:sp>
      <p:sp>
        <p:nvSpPr>
          <p:cNvPr id="71" name="Text 66"/>
          <p:cNvSpPr/>
          <p:nvPr/>
        </p:nvSpPr>
        <p:spPr>
          <a:xfrm>
            <a:off x="5485786" y="3729038"/>
            <a:ext cx="113836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if attribute doesn't exist</a:t>
            </a:r>
            <a:endParaRPr lang="en-US" sz="732" dirty="0"/>
          </a:p>
        </p:txBody>
      </p:sp>
      <p:sp>
        <p:nvSpPr>
          <p:cNvPr id="72" name="Text 67"/>
          <p:cNvSpPr/>
          <p:nvPr/>
        </p:nvSpPr>
        <p:spPr>
          <a:xfrm>
            <a:off x="4829175" y="3900488"/>
            <a:ext cx="53968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innerHTML</a:t>
            </a:r>
            <a:endParaRPr lang="en-US" sz="732" dirty="0"/>
          </a:p>
        </p:txBody>
      </p:sp>
      <p:sp>
        <p:nvSpPr>
          <p:cNvPr id="73" name="Text 68"/>
          <p:cNvSpPr/>
          <p:nvPr/>
        </p:nvSpPr>
        <p:spPr>
          <a:xfrm>
            <a:off x="5368863" y="3900488"/>
            <a:ext cx="118667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gets inner HTML content</a:t>
            </a:r>
            <a:endParaRPr lang="en-US" sz="732" dirty="0"/>
          </a:p>
        </p:txBody>
      </p:sp>
      <p:sp>
        <p:nvSpPr>
          <p:cNvPr id="74" name="Shape 69"/>
          <p:cNvSpPr/>
          <p:nvPr/>
        </p:nvSpPr>
        <p:spPr>
          <a:xfrm>
            <a:off x="4657725" y="4125516"/>
            <a:ext cx="4271963" cy="828675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75" name="Text 70"/>
          <p:cNvSpPr/>
          <p:nvPr/>
        </p:nvSpPr>
        <p:spPr>
          <a:xfrm>
            <a:off x="4743450" y="4211241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991B1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Content Filtering:</a:t>
            </a:r>
            <a:endParaRPr lang="en-US" sz="732" dirty="0"/>
          </a:p>
        </p:txBody>
      </p:sp>
      <p:sp>
        <p:nvSpPr>
          <p:cNvPr id="76" name="Text 71"/>
          <p:cNvSpPr/>
          <p:nvPr/>
        </p:nvSpPr>
        <p:spPr>
          <a:xfrm>
            <a:off x="4743450" y="4382691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Filters out script tags and ad content</a:t>
            </a:r>
            <a:endParaRPr lang="en-US" sz="732" dirty="0"/>
          </a:p>
        </p:txBody>
      </p:sp>
      <p:sp>
        <p:nvSpPr>
          <p:cNvPr id="77" name="Text 72"/>
          <p:cNvSpPr/>
          <p:nvPr/>
        </p:nvSpPr>
        <p:spPr>
          <a:xfrm>
            <a:off x="4743450" y="4557713"/>
            <a:ext cx="25134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Uses </a:t>
            </a:r>
            <a:endParaRPr lang="en-US" sz="732" dirty="0"/>
          </a:p>
        </p:txBody>
      </p:sp>
      <p:sp>
        <p:nvSpPr>
          <p:cNvPr id="78" name="Text 73"/>
          <p:cNvSpPr/>
          <p:nvPr/>
        </p:nvSpPr>
        <p:spPr>
          <a:xfrm>
            <a:off x="4994793" y="4557713"/>
            <a:ext cx="24255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any()</a:t>
            </a:r>
            <a:endParaRPr lang="en-US" sz="732" dirty="0"/>
          </a:p>
        </p:txBody>
      </p:sp>
      <p:sp>
        <p:nvSpPr>
          <p:cNvPr id="79" name="Text 74"/>
          <p:cNvSpPr/>
          <p:nvPr/>
        </p:nvSpPr>
        <p:spPr>
          <a:xfrm>
            <a:off x="5237345" y="4557713"/>
            <a:ext cx="146391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function for multiple keywords</a:t>
            </a:r>
            <a:endParaRPr lang="en-US" sz="732" dirty="0"/>
          </a:p>
        </p:txBody>
      </p:sp>
      <p:sp>
        <p:nvSpPr>
          <p:cNvPr id="80" name="Text 75"/>
          <p:cNvSpPr/>
          <p:nvPr/>
        </p:nvSpPr>
        <p:spPr>
          <a:xfrm>
            <a:off x="4743450" y="4725591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Ensures clean, readable content extraction</a:t>
            </a:r>
            <a:endParaRPr lang="en-US" sz="732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03646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214313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Deep Dive: Error Handling &amp; Resource Management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780455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3" y="771525"/>
            <a:ext cx="21574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Exception Handling Patterns</a:t>
            </a:r>
            <a:endParaRPr lang="en-US" sz="1350" dirty="0"/>
          </a:p>
        </p:txBody>
      </p:sp>
      <p:sp>
        <p:nvSpPr>
          <p:cNvPr id="6" name="Shape 2"/>
          <p:cNvSpPr/>
          <p:nvPr/>
        </p:nvSpPr>
        <p:spPr>
          <a:xfrm>
            <a:off x="214313" y="1085850"/>
            <a:ext cx="4271963" cy="2678906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7" name="Shape 3"/>
          <p:cNvSpPr/>
          <p:nvPr/>
        </p:nvSpPr>
        <p:spPr>
          <a:xfrm>
            <a:off x="214313" y="1085850"/>
            <a:ext cx="28575" cy="2678906"/>
          </a:xfrm>
          <a:prstGeom prst="rect">
            <a:avLst/>
          </a:prstGeom>
          <a:solidFill>
            <a:srgbClr val="4CAF50"/>
          </a:solidFill>
          <a:ln/>
        </p:spPr>
      </p:sp>
      <p:sp>
        <p:nvSpPr>
          <p:cNvPr id="8" name="Text 4"/>
          <p:cNvSpPr/>
          <p:nvPr/>
        </p:nvSpPr>
        <p:spPr>
          <a:xfrm>
            <a:off x="300038" y="1187648"/>
            <a:ext cx="1727643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Function-level error handling</a:t>
            </a:r>
            <a:endParaRPr lang="en-US" sz="680" dirty="0"/>
          </a:p>
        </p:txBody>
      </p:sp>
      <p:sp>
        <p:nvSpPr>
          <p:cNvPr id="9" name="Text 5"/>
          <p:cNvSpPr/>
          <p:nvPr/>
        </p:nvSpPr>
        <p:spPr>
          <a:xfrm>
            <a:off x="300038" y="1326952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def</a:t>
            </a:r>
            <a:endParaRPr lang="en-US" sz="680" dirty="0"/>
          </a:p>
        </p:txBody>
      </p:sp>
      <p:sp>
        <p:nvSpPr>
          <p:cNvPr id="10" name="Text 6"/>
          <p:cNvSpPr/>
          <p:nvPr/>
        </p:nvSpPr>
        <p:spPr>
          <a:xfrm>
            <a:off x="467246" y="1326952"/>
            <a:ext cx="13932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scrape_ndtv_headlines():
</a:t>
            </a:r>
            <a:endParaRPr lang="en-US" sz="680" dirty="0"/>
          </a:p>
        </p:txBody>
      </p:sp>
      <p:sp>
        <p:nvSpPr>
          <p:cNvPr id="11" name="Text 7"/>
          <p:cNvSpPr/>
          <p:nvPr/>
        </p:nvSpPr>
        <p:spPr>
          <a:xfrm>
            <a:off x="300038" y="1466255"/>
            <a:ext cx="1504736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driver = setup_driver()
</a:t>
            </a:r>
            <a:endParaRPr lang="en-US" sz="680" dirty="0"/>
          </a:p>
        </p:txBody>
      </p:sp>
      <p:sp>
        <p:nvSpPr>
          <p:cNvPr id="12" name="Text 8"/>
          <p:cNvSpPr/>
          <p:nvPr/>
        </p:nvSpPr>
        <p:spPr>
          <a:xfrm>
            <a:off x="300038" y="1605558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680" dirty="0"/>
          </a:p>
        </p:txBody>
      </p:sp>
      <p:sp>
        <p:nvSpPr>
          <p:cNvPr id="13" name="Text 9"/>
          <p:cNvSpPr/>
          <p:nvPr/>
        </p:nvSpPr>
        <p:spPr>
          <a:xfrm>
            <a:off x="522973" y="1605558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try</a:t>
            </a:r>
            <a:endParaRPr lang="en-US" sz="680" dirty="0"/>
          </a:p>
        </p:txBody>
      </p:sp>
      <p:sp>
        <p:nvSpPr>
          <p:cNvPr id="14" name="Text 10"/>
          <p:cNvSpPr/>
          <p:nvPr/>
        </p:nvSpPr>
        <p:spPr>
          <a:xfrm>
            <a:off x="690181" y="1605558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
</a:t>
            </a:r>
            <a:endParaRPr lang="en-US" sz="680" dirty="0"/>
          </a:p>
        </p:txBody>
      </p:sp>
      <p:sp>
        <p:nvSpPr>
          <p:cNvPr id="15" name="Text 11"/>
          <p:cNvSpPr/>
          <p:nvPr/>
        </p:nvSpPr>
        <p:spPr>
          <a:xfrm>
            <a:off x="300038" y="1744861"/>
            <a:ext cx="445843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</a:t>
            </a:r>
            <a:endParaRPr lang="en-US" sz="680" dirty="0"/>
          </a:p>
        </p:txBody>
      </p:sp>
      <p:sp>
        <p:nvSpPr>
          <p:cNvPr id="16" name="Text 12"/>
          <p:cNvSpPr/>
          <p:nvPr/>
        </p:nvSpPr>
        <p:spPr>
          <a:xfrm>
            <a:off x="745880" y="1744861"/>
            <a:ext cx="117034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Main scraping logic</a:t>
            </a:r>
            <a:endParaRPr lang="en-US" sz="680" dirty="0"/>
          </a:p>
        </p:txBody>
      </p:sp>
      <p:sp>
        <p:nvSpPr>
          <p:cNvPr id="17" name="Text 13"/>
          <p:cNvSpPr/>
          <p:nvPr/>
        </p:nvSpPr>
        <p:spPr>
          <a:xfrm>
            <a:off x="300038" y="1884164"/>
            <a:ext cx="2340694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driver.get("https://www.ndtv.com")
</a:t>
            </a:r>
            <a:endParaRPr lang="en-US" sz="680" dirty="0"/>
          </a:p>
        </p:txBody>
      </p:sp>
      <p:sp>
        <p:nvSpPr>
          <p:cNvPr id="18" name="Text 14"/>
          <p:cNvSpPr/>
          <p:nvPr/>
        </p:nvSpPr>
        <p:spPr>
          <a:xfrm>
            <a:off x="300038" y="2023467"/>
            <a:ext cx="445843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</a:t>
            </a:r>
            <a:endParaRPr lang="en-US" sz="680" dirty="0"/>
          </a:p>
        </p:txBody>
      </p:sp>
      <p:sp>
        <p:nvSpPr>
          <p:cNvPr id="19" name="Text 15"/>
          <p:cNvSpPr/>
          <p:nvPr/>
        </p:nvSpPr>
        <p:spPr>
          <a:xfrm>
            <a:off x="745880" y="2023467"/>
            <a:ext cx="1281801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... scraping code ...</a:t>
            </a:r>
            <a:endParaRPr lang="en-US" sz="680" dirty="0"/>
          </a:p>
        </p:txBody>
      </p:sp>
      <p:sp>
        <p:nvSpPr>
          <p:cNvPr id="20" name="Text 16"/>
          <p:cNvSpPr/>
          <p:nvPr/>
        </p:nvSpPr>
        <p:spPr>
          <a:xfrm>
            <a:off x="745880" y="2162770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return</a:t>
            </a:r>
            <a:endParaRPr lang="en-US" sz="680" dirty="0"/>
          </a:p>
        </p:txBody>
      </p:sp>
      <p:sp>
        <p:nvSpPr>
          <p:cNvPr id="21" name="Text 17"/>
          <p:cNvSpPr/>
          <p:nvPr/>
        </p:nvSpPr>
        <p:spPr>
          <a:xfrm>
            <a:off x="1080269" y="2162770"/>
            <a:ext cx="557324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headlines
</a:t>
            </a:r>
            <a:endParaRPr lang="en-US" sz="680" dirty="0"/>
          </a:p>
        </p:txBody>
      </p:sp>
      <p:sp>
        <p:nvSpPr>
          <p:cNvPr id="22" name="Text 18"/>
          <p:cNvSpPr/>
          <p:nvPr/>
        </p:nvSpPr>
        <p:spPr>
          <a:xfrm>
            <a:off x="300038" y="2302073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680" dirty="0"/>
          </a:p>
        </p:txBody>
      </p:sp>
      <p:sp>
        <p:nvSpPr>
          <p:cNvPr id="23" name="Text 19"/>
          <p:cNvSpPr/>
          <p:nvPr/>
        </p:nvSpPr>
        <p:spPr>
          <a:xfrm>
            <a:off x="522973" y="2302073"/>
            <a:ext cx="390116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finally</a:t>
            </a:r>
            <a:endParaRPr lang="en-US" sz="680" dirty="0"/>
          </a:p>
        </p:txBody>
      </p:sp>
      <p:sp>
        <p:nvSpPr>
          <p:cNvPr id="24" name="Text 20"/>
          <p:cNvSpPr/>
          <p:nvPr/>
        </p:nvSpPr>
        <p:spPr>
          <a:xfrm>
            <a:off x="913088" y="2302073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
</a:t>
            </a:r>
            <a:endParaRPr lang="en-US" sz="680" dirty="0"/>
          </a:p>
        </p:txBody>
      </p:sp>
      <p:sp>
        <p:nvSpPr>
          <p:cNvPr id="25" name="Text 21"/>
          <p:cNvSpPr/>
          <p:nvPr/>
        </p:nvSpPr>
        <p:spPr>
          <a:xfrm>
            <a:off x="300038" y="2441377"/>
            <a:ext cx="445843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</a:t>
            </a:r>
            <a:endParaRPr lang="en-US" sz="680" dirty="0"/>
          </a:p>
        </p:txBody>
      </p:sp>
      <p:sp>
        <p:nvSpPr>
          <p:cNvPr id="26" name="Text 22"/>
          <p:cNvSpPr/>
          <p:nvPr/>
        </p:nvSpPr>
        <p:spPr>
          <a:xfrm>
            <a:off x="745880" y="2441377"/>
            <a:ext cx="72450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driver.quit()</a:t>
            </a:r>
            <a:endParaRPr lang="en-US" sz="680" dirty="0"/>
          </a:p>
        </p:txBody>
      </p:sp>
      <p:sp>
        <p:nvSpPr>
          <p:cNvPr id="27" name="Text 23"/>
          <p:cNvSpPr/>
          <p:nvPr/>
        </p:nvSpPr>
        <p:spPr>
          <a:xfrm>
            <a:off x="300038" y="2719983"/>
            <a:ext cx="167191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Element-level error handling</a:t>
            </a:r>
            <a:endParaRPr lang="en-US" sz="680" dirty="0"/>
          </a:p>
        </p:txBody>
      </p:sp>
      <p:sp>
        <p:nvSpPr>
          <p:cNvPr id="28" name="Text 24"/>
          <p:cNvSpPr/>
          <p:nvPr/>
        </p:nvSpPr>
        <p:spPr>
          <a:xfrm>
            <a:off x="300038" y="2859286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for</a:t>
            </a:r>
            <a:endParaRPr lang="en-US" sz="680" dirty="0"/>
          </a:p>
        </p:txBody>
      </p:sp>
      <p:sp>
        <p:nvSpPr>
          <p:cNvPr id="29" name="Text 25"/>
          <p:cNvSpPr/>
          <p:nvPr/>
        </p:nvSpPr>
        <p:spPr>
          <a:xfrm>
            <a:off x="467246" y="2859286"/>
            <a:ext cx="50159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element </a:t>
            </a:r>
            <a:endParaRPr lang="en-US" sz="680" dirty="0"/>
          </a:p>
        </p:txBody>
      </p:sp>
      <p:sp>
        <p:nvSpPr>
          <p:cNvPr id="30" name="Text 26"/>
          <p:cNvSpPr/>
          <p:nvPr/>
        </p:nvSpPr>
        <p:spPr>
          <a:xfrm>
            <a:off x="968843" y="2859286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in</a:t>
            </a:r>
            <a:endParaRPr lang="en-US" sz="680" dirty="0"/>
          </a:p>
        </p:txBody>
      </p:sp>
      <p:sp>
        <p:nvSpPr>
          <p:cNvPr id="31" name="Text 27"/>
          <p:cNvSpPr/>
          <p:nvPr/>
        </p:nvSpPr>
        <p:spPr>
          <a:xfrm>
            <a:off x="1080325" y="2859286"/>
            <a:ext cx="557324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elements:
</a:t>
            </a:r>
            <a:endParaRPr lang="en-US" sz="680" dirty="0"/>
          </a:p>
        </p:txBody>
      </p:sp>
      <p:sp>
        <p:nvSpPr>
          <p:cNvPr id="32" name="Text 28"/>
          <p:cNvSpPr/>
          <p:nvPr/>
        </p:nvSpPr>
        <p:spPr>
          <a:xfrm>
            <a:off x="300038" y="2998589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680" dirty="0"/>
          </a:p>
        </p:txBody>
      </p:sp>
      <p:sp>
        <p:nvSpPr>
          <p:cNvPr id="33" name="Text 29"/>
          <p:cNvSpPr/>
          <p:nvPr/>
        </p:nvSpPr>
        <p:spPr>
          <a:xfrm>
            <a:off x="522973" y="2998589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try</a:t>
            </a:r>
            <a:endParaRPr lang="en-US" sz="680" dirty="0"/>
          </a:p>
        </p:txBody>
      </p:sp>
      <p:sp>
        <p:nvSpPr>
          <p:cNvPr id="34" name="Text 30"/>
          <p:cNvSpPr/>
          <p:nvPr/>
        </p:nvSpPr>
        <p:spPr>
          <a:xfrm>
            <a:off x="690181" y="2998589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
</a:t>
            </a:r>
            <a:endParaRPr lang="en-US" sz="680" dirty="0"/>
          </a:p>
        </p:txBody>
      </p:sp>
      <p:sp>
        <p:nvSpPr>
          <p:cNvPr id="35" name="Text 31"/>
          <p:cNvSpPr/>
          <p:nvPr/>
        </p:nvSpPr>
        <p:spPr>
          <a:xfrm>
            <a:off x="300038" y="3137892"/>
            <a:ext cx="200630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title = element.text.strip()
</a:t>
            </a:r>
            <a:endParaRPr lang="en-US" sz="680" dirty="0"/>
          </a:p>
        </p:txBody>
      </p:sp>
      <p:sp>
        <p:nvSpPr>
          <p:cNvPr id="36" name="Text 32"/>
          <p:cNvSpPr/>
          <p:nvPr/>
        </p:nvSpPr>
        <p:spPr>
          <a:xfrm>
            <a:off x="300038" y="3277195"/>
            <a:ext cx="245214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link = element.get_attribute("href")
</a:t>
            </a:r>
            <a:endParaRPr lang="en-US" sz="680" dirty="0"/>
          </a:p>
        </p:txBody>
      </p:sp>
      <p:sp>
        <p:nvSpPr>
          <p:cNvPr id="37" name="Text 33"/>
          <p:cNvSpPr/>
          <p:nvPr/>
        </p:nvSpPr>
        <p:spPr>
          <a:xfrm>
            <a:off x="300038" y="3416498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680" dirty="0"/>
          </a:p>
        </p:txBody>
      </p:sp>
      <p:sp>
        <p:nvSpPr>
          <p:cNvPr id="38" name="Text 34"/>
          <p:cNvSpPr/>
          <p:nvPr/>
        </p:nvSpPr>
        <p:spPr>
          <a:xfrm>
            <a:off x="522973" y="3416498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except</a:t>
            </a:r>
            <a:endParaRPr lang="en-US" sz="680" dirty="0"/>
          </a:p>
        </p:txBody>
      </p:sp>
      <p:sp>
        <p:nvSpPr>
          <p:cNvPr id="39" name="Text 35"/>
          <p:cNvSpPr/>
          <p:nvPr/>
        </p:nvSpPr>
        <p:spPr>
          <a:xfrm>
            <a:off x="857362" y="3416498"/>
            <a:ext cx="613051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Exception </a:t>
            </a:r>
            <a:endParaRPr lang="en-US" sz="680" dirty="0"/>
          </a:p>
        </p:txBody>
      </p:sp>
      <p:sp>
        <p:nvSpPr>
          <p:cNvPr id="40" name="Text 36"/>
          <p:cNvSpPr/>
          <p:nvPr/>
        </p:nvSpPr>
        <p:spPr>
          <a:xfrm>
            <a:off x="1470413" y="3416498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as</a:t>
            </a:r>
            <a:endParaRPr lang="en-US" sz="680" dirty="0"/>
          </a:p>
        </p:txBody>
      </p:sp>
      <p:sp>
        <p:nvSpPr>
          <p:cNvPr id="41" name="Text 37"/>
          <p:cNvSpPr/>
          <p:nvPr/>
        </p:nvSpPr>
        <p:spPr>
          <a:xfrm>
            <a:off x="1581894" y="3416498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e:
</a:t>
            </a:r>
            <a:endParaRPr lang="en-US" sz="680" dirty="0"/>
          </a:p>
        </p:txBody>
      </p:sp>
      <p:sp>
        <p:nvSpPr>
          <p:cNvPr id="42" name="Text 38"/>
          <p:cNvSpPr/>
          <p:nvPr/>
        </p:nvSpPr>
        <p:spPr>
          <a:xfrm>
            <a:off x="300038" y="3555802"/>
            <a:ext cx="445843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</a:t>
            </a:r>
            <a:endParaRPr lang="en-US" sz="680" dirty="0"/>
          </a:p>
        </p:txBody>
      </p:sp>
      <p:sp>
        <p:nvSpPr>
          <p:cNvPr id="43" name="Text 39"/>
          <p:cNvSpPr/>
          <p:nvPr/>
        </p:nvSpPr>
        <p:spPr>
          <a:xfrm>
            <a:off x="745880" y="3555802"/>
            <a:ext cx="445843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continue</a:t>
            </a:r>
            <a:endParaRPr lang="en-US" sz="680" dirty="0"/>
          </a:p>
        </p:txBody>
      </p:sp>
      <p:sp>
        <p:nvSpPr>
          <p:cNvPr id="44" name="Text 40"/>
          <p:cNvSpPr/>
          <p:nvPr/>
        </p:nvSpPr>
        <p:spPr>
          <a:xfrm>
            <a:off x="214313" y="3821906"/>
            <a:ext cx="42719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Exception Handling Strategy:</a:t>
            </a:r>
            <a:endParaRPr lang="en-US" sz="942" dirty="0"/>
          </a:p>
        </p:txBody>
      </p:sp>
      <p:sp>
        <p:nvSpPr>
          <p:cNvPr id="45" name="Text 41"/>
          <p:cNvSpPr/>
          <p:nvPr/>
        </p:nvSpPr>
        <p:spPr>
          <a:xfrm>
            <a:off x="385763" y="4082653"/>
            <a:ext cx="47997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try/finally</a:t>
            </a:r>
            <a:endParaRPr lang="en-US" sz="732" dirty="0"/>
          </a:p>
        </p:txBody>
      </p:sp>
      <p:sp>
        <p:nvSpPr>
          <p:cNvPr id="46" name="Text 42"/>
          <p:cNvSpPr/>
          <p:nvPr/>
        </p:nvSpPr>
        <p:spPr>
          <a:xfrm>
            <a:off x="865733" y="4082653"/>
            <a:ext cx="180424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Ensures cleanup regardless of errors</a:t>
            </a:r>
            <a:endParaRPr lang="en-US" sz="732" dirty="0"/>
          </a:p>
        </p:txBody>
      </p:sp>
      <p:sp>
        <p:nvSpPr>
          <p:cNvPr id="47" name="Text 43"/>
          <p:cNvSpPr/>
          <p:nvPr/>
        </p:nvSpPr>
        <p:spPr>
          <a:xfrm>
            <a:off x="385763" y="4254103"/>
            <a:ext cx="97194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try/except/continue</a:t>
            </a:r>
            <a:endParaRPr lang="en-US" sz="732" dirty="0"/>
          </a:p>
        </p:txBody>
      </p:sp>
      <p:sp>
        <p:nvSpPr>
          <p:cNvPr id="48" name="Text 44"/>
          <p:cNvSpPr/>
          <p:nvPr/>
        </p:nvSpPr>
        <p:spPr>
          <a:xfrm>
            <a:off x="1357703" y="4254103"/>
            <a:ext cx="133077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Skip problematic elements</a:t>
            </a:r>
            <a:endParaRPr lang="en-US" sz="732" dirty="0"/>
          </a:p>
        </p:txBody>
      </p:sp>
      <p:sp>
        <p:nvSpPr>
          <p:cNvPr id="49" name="Text 45"/>
          <p:cNvSpPr/>
          <p:nvPr/>
        </p:nvSpPr>
        <p:spPr>
          <a:xfrm>
            <a:off x="385763" y="4425553"/>
            <a:ext cx="79270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Broad Exception</a:t>
            </a:r>
            <a:endParaRPr lang="en-US" sz="732" dirty="0"/>
          </a:p>
        </p:txBody>
      </p:sp>
      <p:sp>
        <p:nvSpPr>
          <p:cNvPr id="50" name="Text 46"/>
          <p:cNvSpPr/>
          <p:nvPr/>
        </p:nvSpPr>
        <p:spPr>
          <a:xfrm>
            <a:off x="1178468" y="4425553"/>
            <a:ext cx="167652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Catches all element-related errors</a:t>
            </a:r>
            <a:endParaRPr lang="en-US" sz="732" dirty="0"/>
          </a:p>
        </p:txBody>
      </p:sp>
      <p:sp>
        <p:nvSpPr>
          <p:cNvPr id="51" name="Text 47"/>
          <p:cNvSpPr/>
          <p:nvPr/>
        </p:nvSpPr>
        <p:spPr>
          <a:xfrm>
            <a:off x="385763" y="4593431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Graceful degradation instead of crashing</a:t>
            </a:r>
            <a:endParaRPr lang="en-US" sz="732" dirty="0"/>
          </a:p>
        </p:txBody>
      </p:sp>
      <p:sp>
        <p:nvSpPr>
          <p:cNvPr id="52" name="Shape 48"/>
          <p:cNvSpPr/>
          <p:nvPr/>
        </p:nvSpPr>
        <p:spPr>
          <a:xfrm>
            <a:off x="214313" y="4822031"/>
            <a:ext cx="4271963" cy="1000125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53" name="Text 49"/>
          <p:cNvSpPr/>
          <p:nvPr/>
        </p:nvSpPr>
        <p:spPr>
          <a:xfrm>
            <a:off x="300038" y="4907756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92400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Error Types Handled:</a:t>
            </a:r>
            <a:endParaRPr lang="en-US" sz="732" dirty="0"/>
          </a:p>
        </p:txBody>
      </p:sp>
      <p:sp>
        <p:nvSpPr>
          <p:cNvPr id="54" name="Text 50"/>
          <p:cNvSpPr/>
          <p:nvPr/>
        </p:nvSpPr>
        <p:spPr>
          <a:xfrm>
            <a:off x="300038" y="5079206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NoSuchElementException</a:t>
            </a:r>
            <a:endParaRPr lang="en-US" sz="732" dirty="0"/>
          </a:p>
        </p:txBody>
      </p:sp>
      <p:sp>
        <p:nvSpPr>
          <p:cNvPr id="55" name="Text 51"/>
          <p:cNvSpPr/>
          <p:nvPr/>
        </p:nvSpPr>
        <p:spPr>
          <a:xfrm>
            <a:off x="300038" y="5250656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StaleElementReferenceException</a:t>
            </a:r>
            <a:endParaRPr lang="en-US" sz="732" dirty="0"/>
          </a:p>
        </p:txBody>
      </p:sp>
      <p:sp>
        <p:nvSpPr>
          <p:cNvPr id="56" name="Text 52"/>
          <p:cNvSpPr/>
          <p:nvPr/>
        </p:nvSpPr>
        <p:spPr>
          <a:xfrm>
            <a:off x="300038" y="5422106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TimeoutException</a:t>
            </a:r>
            <a:endParaRPr lang="en-US" sz="732" dirty="0"/>
          </a:p>
        </p:txBody>
      </p:sp>
      <p:sp>
        <p:nvSpPr>
          <p:cNvPr id="57" name="Text 53"/>
          <p:cNvSpPr/>
          <p:nvPr/>
        </p:nvSpPr>
        <p:spPr>
          <a:xfrm>
            <a:off x="300038" y="5593556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WebDriverException</a:t>
            </a:r>
            <a:endParaRPr lang="en-US" sz="732" dirty="0"/>
          </a:p>
        </p:txBody>
      </p:sp>
      <p:pic>
        <p:nvPicPr>
          <p:cNvPr id="5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725" y="780455"/>
            <a:ext cx="192881" cy="171450"/>
          </a:xfrm>
          <a:prstGeom prst="rect">
            <a:avLst/>
          </a:prstGeom>
        </p:spPr>
      </p:pic>
      <p:sp>
        <p:nvSpPr>
          <p:cNvPr id="59" name="Text 54"/>
          <p:cNvSpPr/>
          <p:nvPr/>
        </p:nvSpPr>
        <p:spPr>
          <a:xfrm>
            <a:off x="4907756" y="771525"/>
            <a:ext cx="176807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Resource Management</a:t>
            </a:r>
            <a:endParaRPr lang="en-US" sz="1350" dirty="0"/>
          </a:p>
        </p:txBody>
      </p:sp>
      <p:sp>
        <p:nvSpPr>
          <p:cNvPr id="60" name="Shape 55"/>
          <p:cNvSpPr/>
          <p:nvPr/>
        </p:nvSpPr>
        <p:spPr>
          <a:xfrm>
            <a:off x="4657725" y="1085850"/>
            <a:ext cx="4271963" cy="2678906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61" name="Shape 56"/>
          <p:cNvSpPr/>
          <p:nvPr/>
        </p:nvSpPr>
        <p:spPr>
          <a:xfrm>
            <a:off x="4657725" y="1085850"/>
            <a:ext cx="28575" cy="2678906"/>
          </a:xfrm>
          <a:prstGeom prst="rect">
            <a:avLst/>
          </a:prstGeom>
          <a:solidFill>
            <a:srgbClr val="4CAF50"/>
          </a:solidFill>
          <a:ln/>
        </p:spPr>
      </p:sp>
      <p:sp>
        <p:nvSpPr>
          <p:cNvPr id="62" name="Text 57"/>
          <p:cNvSpPr/>
          <p:nvPr/>
        </p:nvSpPr>
        <p:spPr>
          <a:xfrm>
            <a:off x="4743450" y="1187648"/>
            <a:ext cx="13932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Proper resource cleanup</a:t>
            </a:r>
            <a:endParaRPr lang="en-US" sz="680" dirty="0"/>
          </a:p>
        </p:txBody>
      </p:sp>
      <p:sp>
        <p:nvSpPr>
          <p:cNvPr id="63" name="Text 58"/>
          <p:cNvSpPr/>
          <p:nvPr/>
        </p:nvSpPr>
        <p:spPr>
          <a:xfrm>
            <a:off x="4743450" y="1326952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def</a:t>
            </a:r>
            <a:endParaRPr lang="en-US" sz="680" dirty="0"/>
          </a:p>
        </p:txBody>
      </p:sp>
      <p:sp>
        <p:nvSpPr>
          <p:cNvPr id="64" name="Text 59"/>
          <p:cNvSpPr/>
          <p:nvPr/>
        </p:nvSpPr>
        <p:spPr>
          <a:xfrm>
            <a:off x="4910658" y="1326952"/>
            <a:ext cx="206203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scrape_article_content(article_url):
</a:t>
            </a:r>
            <a:endParaRPr lang="en-US" sz="680" dirty="0"/>
          </a:p>
        </p:txBody>
      </p:sp>
      <p:sp>
        <p:nvSpPr>
          <p:cNvPr id="65" name="Text 60"/>
          <p:cNvSpPr/>
          <p:nvPr/>
        </p:nvSpPr>
        <p:spPr>
          <a:xfrm>
            <a:off x="4743450" y="1466255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680" dirty="0"/>
          </a:p>
        </p:txBody>
      </p:sp>
      <p:sp>
        <p:nvSpPr>
          <p:cNvPr id="66" name="Text 61"/>
          <p:cNvSpPr/>
          <p:nvPr/>
        </p:nvSpPr>
        <p:spPr>
          <a:xfrm>
            <a:off x="4966385" y="1466255"/>
            <a:ext cx="1281801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driver = setup_driver()</a:t>
            </a:r>
            <a:endParaRPr lang="en-US" sz="680" dirty="0"/>
          </a:p>
        </p:txBody>
      </p:sp>
      <p:sp>
        <p:nvSpPr>
          <p:cNvPr id="67" name="Text 62"/>
          <p:cNvSpPr/>
          <p:nvPr/>
        </p:nvSpPr>
        <p:spPr>
          <a:xfrm>
            <a:off x="4966385" y="1744861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try</a:t>
            </a:r>
            <a:endParaRPr lang="en-US" sz="680" dirty="0"/>
          </a:p>
        </p:txBody>
      </p:sp>
      <p:sp>
        <p:nvSpPr>
          <p:cNvPr id="68" name="Text 63"/>
          <p:cNvSpPr/>
          <p:nvPr/>
        </p:nvSpPr>
        <p:spPr>
          <a:xfrm>
            <a:off x="5133594" y="1744861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
</a:t>
            </a:r>
            <a:endParaRPr lang="en-US" sz="680" dirty="0"/>
          </a:p>
        </p:txBody>
      </p:sp>
      <p:sp>
        <p:nvSpPr>
          <p:cNvPr id="69" name="Text 64"/>
          <p:cNvSpPr/>
          <p:nvPr/>
        </p:nvSpPr>
        <p:spPr>
          <a:xfrm>
            <a:off x="4743450" y="1884164"/>
            <a:ext cx="1727643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driver.get(article_url)
</a:t>
            </a:r>
            <a:endParaRPr lang="en-US" sz="680" dirty="0"/>
          </a:p>
        </p:txBody>
      </p:sp>
      <p:sp>
        <p:nvSpPr>
          <p:cNvPr id="70" name="Text 65"/>
          <p:cNvSpPr/>
          <p:nvPr/>
        </p:nvSpPr>
        <p:spPr>
          <a:xfrm>
            <a:off x="4743450" y="2023467"/>
            <a:ext cx="445843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</a:t>
            </a:r>
            <a:endParaRPr lang="en-US" sz="680" dirty="0"/>
          </a:p>
        </p:txBody>
      </p:sp>
      <p:sp>
        <p:nvSpPr>
          <p:cNvPr id="71" name="Text 66"/>
          <p:cNvSpPr/>
          <p:nvPr/>
        </p:nvSpPr>
        <p:spPr>
          <a:xfrm>
            <a:off x="5189293" y="2023467"/>
            <a:ext cx="144900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... extraction logic ...</a:t>
            </a:r>
            <a:endParaRPr lang="en-US" sz="680" dirty="0"/>
          </a:p>
        </p:txBody>
      </p:sp>
      <p:sp>
        <p:nvSpPr>
          <p:cNvPr id="72" name="Text 67"/>
          <p:cNvSpPr/>
          <p:nvPr/>
        </p:nvSpPr>
        <p:spPr>
          <a:xfrm>
            <a:off x="5189293" y="2162770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return</a:t>
            </a:r>
            <a:endParaRPr lang="en-US" sz="680" dirty="0"/>
          </a:p>
        </p:txBody>
      </p:sp>
      <p:sp>
        <p:nvSpPr>
          <p:cNvPr id="73" name="Text 68"/>
          <p:cNvSpPr/>
          <p:nvPr/>
        </p:nvSpPr>
        <p:spPr>
          <a:xfrm>
            <a:off x="5523681" y="2162770"/>
            <a:ext cx="72450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article_data
</a:t>
            </a:r>
            <a:endParaRPr lang="en-US" sz="680" dirty="0"/>
          </a:p>
        </p:txBody>
      </p:sp>
      <p:sp>
        <p:nvSpPr>
          <p:cNvPr id="74" name="Text 69"/>
          <p:cNvSpPr/>
          <p:nvPr/>
        </p:nvSpPr>
        <p:spPr>
          <a:xfrm>
            <a:off x="4743450" y="2302073"/>
            <a:ext cx="445843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
</a:t>
            </a:r>
            <a:endParaRPr lang="en-US" sz="680" dirty="0"/>
          </a:p>
        </p:txBody>
      </p:sp>
      <p:sp>
        <p:nvSpPr>
          <p:cNvPr id="75" name="Text 70"/>
          <p:cNvSpPr/>
          <p:nvPr/>
        </p:nvSpPr>
        <p:spPr>
          <a:xfrm>
            <a:off x="4743450" y="2441377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680" dirty="0"/>
          </a:p>
        </p:txBody>
      </p:sp>
      <p:sp>
        <p:nvSpPr>
          <p:cNvPr id="76" name="Text 71"/>
          <p:cNvSpPr/>
          <p:nvPr/>
        </p:nvSpPr>
        <p:spPr>
          <a:xfrm>
            <a:off x="4966385" y="2441377"/>
            <a:ext cx="390116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finally</a:t>
            </a:r>
            <a:endParaRPr lang="en-US" sz="680" dirty="0"/>
          </a:p>
        </p:txBody>
      </p:sp>
      <p:sp>
        <p:nvSpPr>
          <p:cNvPr id="77" name="Text 72"/>
          <p:cNvSpPr/>
          <p:nvPr/>
        </p:nvSpPr>
        <p:spPr>
          <a:xfrm>
            <a:off x="5356501" y="2441377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
</a:t>
            </a:r>
            <a:endParaRPr lang="en-US" sz="680" dirty="0"/>
          </a:p>
        </p:txBody>
      </p:sp>
      <p:sp>
        <p:nvSpPr>
          <p:cNvPr id="78" name="Text 73"/>
          <p:cNvSpPr/>
          <p:nvPr/>
        </p:nvSpPr>
        <p:spPr>
          <a:xfrm>
            <a:off x="4743450" y="2580680"/>
            <a:ext cx="445843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</a:t>
            </a:r>
            <a:endParaRPr lang="en-US" sz="680" dirty="0"/>
          </a:p>
        </p:txBody>
      </p:sp>
      <p:sp>
        <p:nvSpPr>
          <p:cNvPr id="79" name="Text 74"/>
          <p:cNvSpPr/>
          <p:nvPr/>
        </p:nvSpPr>
        <p:spPr>
          <a:xfrm>
            <a:off x="5189293" y="2580680"/>
            <a:ext cx="72450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driver.quit()</a:t>
            </a:r>
            <a:endParaRPr lang="en-US" sz="680" dirty="0"/>
          </a:p>
        </p:txBody>
      </p:sp>
      <p:sp>
        <p:nvSpPr>
          <p:cNvPr id="80" name="Text 75"/>
          <p:cNvSpPr/>
          <p:nvPr/>
        </p:nvSpPr>
        <p:spPr>
          <a:xfrm>
            <a:off x="4743450" y="2859286"/>
            <a:ext cx="256360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i="1" dirty="0">
                <a:solidFill>
                  <a:srgbClr val="6C757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Alternative pattern with specific exceptions</a:t>
            </a:r>
            <a:endParaRPr lang="en-US" sz="680" dirty="0"/>
          </a:p>
        </p:txBody>
      </p:sp>
      <p:sp>
        <p:nvSpPr>
          <p:cNvPr id="81" name="Text 76"/>
          <p:cNvSpPr/>
          <p:nvPr/>
        </p:nvSpPr>
        <p:spPr>
          <a:xfrm>
            <a:off x="4743450" y="2998589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try</a:t>
            </a:r>
            <a:endParaRPr lang="en-US" sz="680" dirty="0"/>
          </a:p>
        </p:txBody>
      </p:sp>
      <p:sp>
        <p:nvSpPr>
          <p:cNvPr id="82" name="Text 77"/>
          <p:cNvSpPr/>
          <p:nvPr/>
        </p:nvSpPr>
        <p:spPr>
          <a:xfrm>
            <a:off x="4910658" y="2998589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
</a:t>
            </a:r>
            <a:endParaRPr lang="en-US" sz="680" dirty="0"/>
          </a:p>
        </p:txBody>
      </p:sp>
      <p:sp>
        <p:nvSpPr>
          <p:cNvPr id="83" name="Text 78"/>
          <p:cNvSpPr/>
          <p:nvPr/>
        </p:nvSpPr>
        <p:spPr>
          <a:xfrm>
            <a:off x="4743450" y="3137892"/>
            <a:ext cx="345528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title_element = driver.find_element(By.CSS_SELECTOR, "h1")
</a:t>
            </a:r>
            <a:endParaRPr lang="en-US" sz="680" dirty="0"/>
          </a:p>
        </p:txBody>
      </p:sp>
      <p:sp>
        <p:nvSpPr>
          <p:cNvPr id="84" name="Text 79"/>
          <p:cNvSpPr/>
          <p:nvPr/>
        </p:nvSpPr>
        <p:spPr>
          <a:xfrm>
            <a:off x="4743450" y="3277195"/>
            <a:ext cx="3009444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article_data["title"] = title_element.text.strip()
</a:t>
            </a:r>
            <a:endParaRPr lang="en-US" sz="680" dirty="0"/>
          </a:p>
        </p:txBody>
      </p:sp>
      <p:sp>
        <p:nvSpPr>
          <p:cNvPr id="85" name="Text 80"/>
          <p:cNvSpPr/>
          <p:nvPr/>
        </p:nvSpPr>
        <p:spPr>
          <a:xfrm>
            <a:off x="4743450" y="3416498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E74C3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except</a:t>
            </a:r>
            <a:endParaRPr lang="en-US" sz="680" dirty="0"/>
          </a:p>
        </p:txBody>
      </p:sp>
      <p:sp>
        <p:nvSpPr>
          <p:cNvPr id="86" name="Text 81"/>
          <p:cNvSpPr/>
          <p:nvPr/>
        </p:nvSpPr>
        <p:spPr>
          <a:xfrm>
            <a:off x="5077839" y="3416498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
</a:t>
            </a:r>
            <a:endParaRPr lang="en-US" sz="680" dirty="0"/>
          </a:p>
        </p:txBody>
      </p:sp>
      <p:sp>
        <p:nvSpPr>
          <p:cNvPr id="87" name="Text 82"/>
          <p:cNvSpPr/>
          <p:nvPr/>
        </p:nvSpPr>
        <p:spPr>
          <a:xfrm>
            <a:off x="4743450" y="3555802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680" dirty="0"/>
          </a:p>
        </p:txBody>
      </p:sp>
      <p:sp>
        <p:nvSpPr>
          <p:cNvPr id="88" name="Text 83"/>
          <p:cNvSpPr/>
          <p:nvPr/>
        </p:nvSpPr>
        <p:spPr>
          <a:xfrm>
            <a:off x="4966385" y="3555802"/>
            <a:ext cx="228496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4CAF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article_data["title"] = "Title not found"</a:t>
            </a:r>
            <a:endParaRPr lang="en-US" sz="680" dirty="0"/>
          </a:p>
        </p:txBody>
      </p:sp>
      <p:sp>
        <p:nvSpPr>
          <p:cNvPr id="89" name="Text 84"/>
          <p:cNvSpPr/>
          <p:nvPr/>
        </p:nvSpPr>
        <p:spPr>
          <a:xfrm>
            <a:off x="4657725" y="3821906"/>
            <a:ext cx="42719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driver.quit() vs driver.close():</a:t>
            </a:r>
            <a:endParaRPr lang="en-US" sz="942" dirty="0"/>
          </a:p>
        </p:txBody>
      </p:sp>
      <p:sp>
        <p:nvSpPr>
          <p:cNvPr id="90" name="Text 85"/>
          <p:cNvSpPr/>
          <p:nvPr/>
        </p:nvSpPr>
        <p:spPr>
          <a:xfrm>
            <a:off x="4829175" y="4082653"/>
            <a:ext cx="56837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driver.quit()</a:t>
            </a:r>
            <a:endParaRPr lang="en-US" sz="732" dirty="0"/>
          </a:p>
        </p:txBody>
      </p:sp>
      <p:sp>
        <p:nvSpPr>
          <p:cNvPr id="91" name="Text 86"/>
          <p:cNvSpPr/>
          <p:nvPr/>
        </p:nvSpPr>
        <p:spPr>
          <a:xfrm>
            <a:off x="5397550" y="4082653"/>
            <a:ext cx="179174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Closes all windows and ends session</a:t>
            </a:r>
            <a:endParaRPr lang="en-US" sz="732" dirty="0"/>
          </a:p>
        </p:txBody>
      </p:sp>
      <p:sp>
        <p:nvSpPr>
          <p:cNvPr id="92" name="Text 87"/>
          <p:cNvSpPr/>
          <p:nvPr/>
        </p:nvSpPr>
        <p:spPr>
          <a:xfrm>
            <a:off x="4829175" y="4254103"/>
            <a:ext cx="61958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driver.close()</a:t>
            </a:r>
            <a:endParaRPr lang="en-US" sz="732" dirty="0"/>
          </a:p>
        </p:txBody>
      </p:sp>
      <p:sp>
        <p:nvSpPr>
          <p:cNvPr id="93" name="Text 88"/>
          <p:cNvSpPr/>
          <p:nvPr/>
        </p:nvSpPr>
        <p:spPr>
          <a:xfrm>
            <a:off x="5448756" y="4254103"/>
            <a:ext cx="137268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Closes current window only</a:t>
            </a:r>
            <a:endParaRPr lang="en-US" sz="732" dirty="0"/>
          </a:p>
        </p:txBody>
      </p:sp>
      <p:sp>
        <p:nvSpPr>
          <p:cNvPr id="94" name="Text 89"/>
          <p:cNvSpPr/>
          <p:nvPr/>
        </p:nvSpPr>
        <p:spPr>
          <a:xfrm>
            <a:off x="4829175" y="4421981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quit() also terminates the driver process</a:t>
            </a:r>
            <a:endParaRPr lang="en-US" sz="732" dirty="0"/>
          </a:p>
        </p:txBody>
      </p:sp>
      <p:sp>
        <p:nvSpPr>
          <p:cNvPr id="95" name="Text 90"/>
          <p:cNvSpPr/>
          <p:nvPr/>
        </p:nvSpPr>
        <p:spPr>
          <a:xfrm>
            <a:off x="4829175" y="4593431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Always use quit() for complete cleanup</a:t>
            </a:r>
            <a:endParaRPr lang="en-US" sz="732" dirty="0"/>
          </a:p>
        </p:txBody>
      </p:sp>
      <p:sp>
        <p:nvSpPr>
          <p:cNvPr id="96" name="Shape 91"/>
          <p:cNvSpPr/>
          <p:nvPr/>
        </p:nvSpPr>
        <p:spPr>
          <a:xfrm>
            <a:off x="4657725" y="4822031"/>
            <a:ext cx="4271963" cy="1000125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97" name="Text 92"/>
          <p:cNvSpPr/>
          <p:nvPr/>
        </p:nvSpPr>
        <p:spPr>
          <a:xfrm>
            <a:off x="4743450" y="4907756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991B1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Why This Matters:</a:t>
            </a:r>
            <a:endParaRPr lang="en-US" sz="732" dirty="0"/>
          </a:p>
        </p:txBody>
      </p:sp>
      <p:sp>
        <p:nvSpPr>
          <p:cNvPr id="98" name="Text 93"/>
          <p:cNvSpPr/>
          <p:nvPr/>
        </p:nvSpPr>
        <p:spPr>
          <a:xfrm>
            <a:off x="4743450" y="5079206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Prevents memory leaks from unclosed browsers</a:t>
            </a:r>
            <a:endParaRPr lang="en-US" sz="732" dirty="0"/>
          </a:p>
        </p:txBody>
      </p:sp>
      <p:sp>
        <p:nvSpPr>
          <p:cNvPr id="99" name="Text 94"/>
          <p:cNvSpPr/>
          <p:nvPr/>
        </p:nvSpPr>
        <p:spPr>
          <a:xfrm>
            <a:off x="4743450" y="5250656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Avoids zombie driver processes</a:t>
            </a:r>
            <a:endParaRPr lang="en-US" sz="732" dirty="0"/>
          </a:p>
        </p:txBody>
      </p:sp>
      <p:sp>
        <p:nvSpPr>
          <p:cNvPr id="100" name="Text 95"/>
          <p:cNvSpPr/>
          <p:nvPr/>
        </p:nvSpPr>
        <p:spPr>
          <a:xfrm>
            <a:off x="4743450" y="5422106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Ensures clean system resource usage</a:t>
            </a:r>
            <a:endParaRPr lang="en-US" sz="732" dirty="0"/>
          </a:p>
        </p:txBody>
      </p:sp>
      <p:sp>
        <p:nvSpPr>
          <p:cNvPr id="101" name="Text 96"/>
          <p:cNvSpPr/>
          <p:nvPr/>
        </p:nvSpPr>
        <p:spPr>
          <a:xfrm>
            <a:off x="4743450" y="5593556"/>
            <a:ext cx="410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Critical for long-running scraping tasks</a:t>
            </a:r>
            <a:endParaRPr lang="en-US" sz="732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214313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Conclusion and Next Steps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14313" y="857250"/>
            <a:ext cx="8715375" cy="757238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634" y="1009055"/>
            <a:ext cx="151805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141589" y="1000125"/>
            <a:ext cx="106977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Takeaway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328613" y="1300163"/>
            <a:ext cx="84867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i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Selenium is a powerful tool not just for testing but for any web automation task including data extraction and web scraping.</a:t>
            </a:r>
            <a:endParaRPr lang="en-US" sz="942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13" y="1823442"/>
            <a:ext cx="171450" cy="17145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42913" y="1814513"/>
            <a:ext cx="154840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What We've Covered</a:t>
            </a:r>
            <a:endParaRPr lang="en-US" sz="1350" dirty="0"/>
          </a:p>
        </p:txBody>
      </p:sp>
      <p:sp>
        <p:nvSpPr>
          <p:cNvPr id="10" name="Text 5"/>
          <p:cNvSpPr/>
          <p:nvPr/>
        </p:nvSpPr>
        <p:spPr>
          <a:xfrm>
            <a:off x="385763" y="2114550"/>
            <a:ext cx="407193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Selenium WebDriver architecture and components</a:t>
            </a:r>
            <a:endParaRPr lang="en-US" sz="1046" dirty="0"/>
          </a:p>
        </p:txBody>
      </p:sp>
      <p:sp>
        <p:nvSpPr>
          <p:cNvPr id="11" name="Text 6"/>
          <p:cNvSpPr/>
          <p:nvPr/>
        </p:nvSpPr>
        <p:spPr>
          <a:xfrm>
            <a:off x="385763" y="2386013"/>
            <a:ext cx="407193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Setting up and configuring WebDriver</a:t>
            </a:r>
            <a:endParaRPr lang="en-US" sz="1046" dirty="0"/>
          </a:p>
        </p:txBody>
      </p:sp>
      <p:sp>
        <p:nvSpPr>
          <p:cNvPr id="12" name="Text 7"/>
          <p:cNvSpPr/>
          <p:nvPr/>
        </p:nvSpPr>
        <p:spPr>
          <a:xfrm>
            <a:off x="385763" y="2657475"/>
            <a:ext cx="407193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Navigation and page loading techniques</a:t>
            </a:r>
            <a:endParaRPr lang="en-US" sz="1046" dirty="0"/>
          </a:p>
        </p:txBody>
      </p:sp>
      <p:sp>
        <p:nvSpPr>
          <p:cNvPr id="13" name="Text 8"/>
          <p:cNvSpPr/>
          <p:nvPr/>
        </p:nvSpPr>
        <p:spPr>
          <a:xfrm>
            <a:off x="385763" y="2928938"/>
            <a:ext cx="407193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Element location strategies and waiting mechanisms</a:t>
            </a:r>
            <a:endParaRPr lang="en-US" sz="1046" dirty="0"/>
          </a:p>
        </p:txBody>
      </p:sp>
      <p:sp>
        <p:nvSpPr>
          <p:cNvPr id="14" name="Text 9"/>
          <p:cNvSpPr/>
          <p:nvPr/>
        </p:nvSpPr>
        <p:spPr>
          <a:xfrm>
            <a:off x="385763" y="3200400"/>
            <a:ext cx="407193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extraction and error handling approaches</a:t>
            </a:r>
            <a:endParaRPr lang="en-US" sz="1046" dirty="0"/>
          </a:p>
        </p:txBody>
      </p:sp>
      <p:sp>
        <p:nvSpPr>
          <p:cNvPr id="15" name="Text 10"/>
          <p:cNvSpPr/>
          <p:nvPr/>
        </p:nvSpPr>
        <p:spPr>
          <a:xfrm>
            <a:off x="385763" y="3471863"/>
            <a:ext cx="407193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Real-world implementation with NDTV scraping example</a:t>
            </a:r>
            <a:endParaRPr lang="en-US" sz="1046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300" y="1823442"/>
            <a:ext cx="171450" cy="17145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4914900" y="1814513"/>
            <a:ext cx="83046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Next Steps</a:t>
            </a:r>
            <a:endParaRPr lang="en-US" sz="1350" dirty="0"/>
          </a:p>
        </p:txBody>
      </p:sp>
      <p:sp>
        <p:nvSpPr>
          <p:cNvPr id="18" name="Text 12"/>
          <p:cNvSpPr/>
          <p:nvPr/>
        </p:nvSpPr>
        <p:spPr>
          <a:xfrm>
            <a:off x="4857750" y="2114550"/>
            <a:ext cx="407193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Explore advanced selectors and XPath expressions</a:t>
            </a:r>
            <a:endParaRPr lang="en-US" sz="1046" dirty="0"/>
          </a:p>
        </p:txBody>
      </p:sp>
      <p:sp>
        <p:nvSpPr>
          <p:cNvPr id="19" name="Text 13"/>
          <p:cNvSpPr/>
          <p:nvPr/>
        </p:nvSpPr>
        <p:spPr>
          <a:xfrm>
            <a:off x="4857750" y="2386013"/>
            <a:ext cx="407193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Learn handling of iframes and multiple windows</a:t>
            </a:r>
            <a:endParaRPr lang="en-US" sz="1046" dirty="0"/>
          </a:p>
        </p:txBody>
      </p:sp>
      <p:sp>
        <p:nvSpPr>
          <p:cNvPr id="20" name="Text 14"/>
          <p:cNvSpPr/>
          <p:nvPr/>
        </p:nvSpPr>
        <p:spPr>
          <a:xfrm>
            <a:off x="4857750" y="2657475"/>
            <a:ext cx="407193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Page Object Model design pattern</a:t>
            </a:r>
            <a:endParaRPr lang="en-US" sz="1046" dirty="0"/>
          </a:p>
        </p:txBody>
      </p:sp>
      <p:sp>
        <p:nvSpPr>
          <p:cNvPr id="21" name="Text 15"/>
          <p:cNvSpPr/>
          <p:nvPr/>
        </p:nvSpPr>
        <p:spPr>
          <a:xfrm>
            <a:off x="4857750" y="2928938"/>
            <a:ext cx="407193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Integrate with testing frameworks (pytest, TestNG)</a:t>
            </a:r>
            <a:endParaRPr lang="en-US" sz="1046" dirty="0"/>
          </a:p>
        </p:txBody>
      </p:sp>
      <p:sp>
        <p:nvSpPr>
          <p:cNvPr id="22" name="Text 16"/>
          <p:cNvSpPr/>
          <p:nvPr/>
        </p:nvSpPr>
        <p:spPr>
          <a:xfrm>
            <a:off x="4857750" y="3200400"/>
            <a:ext cx="407193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Consider cloud-based testing platforms (Selenium Grid)</a:t>
            </a:r>
            <a:endParaRPr lang="en-US" sz="1046" dirty="0"/>
          </a:p>
        </p:txBody>
      </p:sp>
      <p:sp>
        <p:nvSpPr>
          <p:cNvPr id="23" name="Text 17"/>
          <p:cNvSpPr/>
          <p:nvPr/>
        </p:nvSpPr>
        <p:spPr>
          <a:xfrm>
            <a:off x="4857750" y="3471863"/>
            <a:ext cx="407193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Practice with different websites and scenarios</a:t>
            </a:r>
            <a:endParaRPr lang="en-US" sz="104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2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232897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Selenium WebDriver Architecture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877621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3" y="868691"/>
            <a:ext cx="129659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Components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385763" y="1230511"/>
            <a:ext cx="105228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Client Libraries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316139" y="1327985"/>
            <a:ext cx="3897781" cy="4232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Language-specific bindings (Python, Java, C#, etc.) that provide the WebDriver API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385763" y="1761724"/>
            <a:ext cx="2231380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 Wire Protocol/W3C Protocol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311491" y="1874831"/>
            <a:ext cx="3560629" cy="4232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RESTful web service that defines communication between client and driver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385763" y="2259211"/>
            <a:ext cx="111372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Browser Drivers</a:t>
            </a:r>
            <a:endParaRPr lang="en-US" sz="1046" dirty="0"/>
          </a:p>
        </p:txBody>
      </p:sp>
      <p:sp>
        <p:nvSpPr>
          <p:cNvPr id="11" name="Text 7"/>
          <p:cNvSpPr/>
          <p:nvPr/>
        </p:nvSpPr>
        <p:spPr>
          <a:xfrm>
            <a:off x="325421" y="2365972"/>
            <a:ext cx="3463742" cy="4232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Browser-specific implementations (ChromeDriver, GeckoDriver, EdgeDriver)</a:t>
            </a:r>
            <a:endParaRPr lang="en-US" sz="1046" dirty="0"/>
          </a:p>
        </p:txBody>
      </p:sp>
      <p:sp>
        <p:nvSpPr>
          <p:cNvPr id="12" name="Text 8"/>
          <p:cNvSpPr/>
          <p:nvPr/>
        </p:nvSpPr>
        <p:spPr>
          <a:xfrm>
            <a:off x="385763" y="2773561"/>
            <a:ext cx="98142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 Browsers</a:t>
            </a:r>
            <a:endParaRPr lang="en-US" sz="1046" dirty="0"/>
          </a:p>
        </p:txBody>
      </p:sp>
      <p:sp>
        <p:nvSpPr>
          <p:cNvPr id="13" name="Text 9"/>
          <p:cNvSpPr/>
          <p:nvPr/>
        </p:nvSpPr>
        <p:spPr>
          <a:xfrm>
            <a:off x="320779" y="2861753"/>
            <a:ext cx="4046823" cy="4232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Chrome, Firefox, Safari, Edge, and other web browsers</a:t>
            </a:r>
            <a:endParaRPr lang="en-US" sz="1046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13" y="3430786"/>
            <a:ext cx="214313" cy="17145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485775" y="3421856"/>
            <a:ext cx="161627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Communication Flow</a:t>
            </a:r>
            <a:endParaRPr lang="en-US" sz="1350" dirty="0"/>
          </a:p>
        </p:txBody>
      </p:sp>
      <p:sp>
        <p:nvSpPr>
          <p:cNvPr id="16" name="Text 11"/>
          <p:cNvSpPr/>
          <p:nvPr/>
        </p:nvSpPr>
        <p:spPr>
          <a:xfrm>
            <a:off x="214313" y="3767603"/>
            <a:ext cx="4243388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architecture follows a client-server model where commands flow through HTTP requests and responses, enabling cross-platform automation.</a:t>
            </a:r>
            <a:endParaRPr lang="en-US" sz="1046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300" y="877621"/>
            <a:ext cx="171450" cy="17145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4914900" y="868691"/>
            <a:ext cx="101977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How It Works</a:t>
            </a:r>
            <a:endParaRPr lang="en-US" sz="1350" dirty="0"/>
          </a:p>
        </p:txBody>
      </p:sp>
      <p:sp>
        <p:nvSpPr>
          <p:cNvPr id="19" name="Text 13"/>
          <p:cNvSpPr/>
          <p:nvPr/>
        </p:nvSpPr>
        <p:spPr>
          <a:xfrm>
            <a:off x="4857750" y="1230511"/>
            <a:ext cx="77439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Client code</a:t>
            </a:r>
            <a:endParaRPr lang="en-US" sz="1046" dirty="0"/>
          </a:p>
        </p:txBody>
      </p:sp>
      <p:sp>
        <p:nvSpPr>
          <p:cNvPr id="20" name="Text 14"/>
          <p:cNvSpPr/>
          <p:nvPr/>
        </p:nvSpPr>
        <p:spPr>
          <a:xfrm>
            <a:off x="4857750" y="1318703"/>
            <a:ext cx="3558480" cy="4232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calls WebDriver methods using language bindings</a:t>
            </a:r>
            <a:endParaRPr lang="en-US" sz="1046" dirty="0"/>
          </a:p>
        </p:txBody>
      </p:sp>
      <p:sp>
        <p:nvSpPr>
          <p:cNvPr id="21" name="Text 15"/>
          <p:cNvSpPr/>
          <p:nvPr/>
        </p:nvSpPr>
        <p:spPr>
          <a:xfrm>
            <a:off x="4857750" y="1744861"/>
            <a:ext cx="175423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Commands are serialized</a:t>
            </a:r>
            <a:endParaRPr lang="en-US" sz="1046" dirty="0"/>
          </a:p>
        </p:txBody>
      </p:sp>
      <p:sp>
        <p:nvSpPr>
          <p:cNvPr id="22" name="Text 16"/>
          <p:cNvSpPr/>
          <p:nvPr/>
        </p:nvSpPr>
        <p:spPr>
          <a:xfrm>
            <a:off x="4857750" y="1805203"/>
            <a:ext cx="3666781" cy="4232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into JSON and sent via HTTP requests</a:t>
            </a:r>
            <a:endParaRPr lang="en-US" sz="1046" dirty="0"/>
          </a:p>
        </p:txBody>
      </p:sp>
      <p:sp>
        <p:nvSpPr>
          <p:cNvPr id="23" name="Text 17"/>
          <p:cNvSpPr/>
          <p:nvPr/>
        </p:nvSpPr>
        <p:spPr>
          <a:xfrm>
            <a:off x="4857750" y="2259211"/>
            <a:ext cx="102800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Browser driver</a:t>
            </a:r>
            <a:endParaRPr lang="en-US" sz="1046" dirty="0"/>
          </a:p>
        </p:txBody>
      </p:sp>
      <p:sp>
        <p:nvSpPr>
          <p:cNvPr id="24" name="Text 18"/>
          <p:cNvSpPr/>
          <p:nvPr/>
        </p:nvSpPr>
        <p:spPr>
          <a:xfrm>
            <a:off x="5885752" y="2259211"/>
            <a:ext cx="298952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receives and interprets the JSON commands</a:t>
            </a:r>
            <a:endParaRPr lang="en-US" sz="1046" dirty="0"/>
          </a:p>
        </p:txBody>
      </p:sp>
      <p:sp>
        <p:nvSpPr>
          <p:cNvPr id="25" name="Text 19"/>
          <p:cNvSpPr/>
          <p:nvPr/>
        </p:nvSpPr>
        <p:spPr>
          <a:xfrm>
            <a:off x="4857750" y="2544961"/>
            <a:ext cx="164306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Driver controls browser</a:t>
            </a:r>
            <a:endParaRPr lang="en-US" sz="1046" dirty="0"/>
          </a:p>
        </p:txBody>
      </p:sp>
      <p:sp>
        <p:nvSpPr>
          <p:cNvPr id="26" name="Text 20"/>
          <p:cNvSpPr/>
          <p:nvPr/>
        </p:nvSpPr>
        <p:spPr>
          <a:xfrm>
            <a:off x="6500813" y="2544961"/>
            <a:ext cx="218356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through native automation APIs</a:t>
            </a:r>
            <a:endParaRPr lang="en-US" sz="1046" dirty="0"/>
          </a:p>
        </p:txBody>
      </p:sp>
      <p:sp>
        <p:nvSpPr>
          <p:cNvPr id="27" name="Text 21"/>
          <p:cNvSpPr/>
          <p:nvPr/>
        </p:nvSpPr>
        <p:spPr>
          <a:xfrm>
            <a:off x="4857750" y="2830711"/>
            <a:ext cx="142676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Results are returned</a:t>
            </a:r>
            <a:endParaRPr lang="en-US" sz="1046" dirty="0"/>
          </a:p>
        </p:txBody>
      </p:sp>
      <p:sp>
        <p:nvSpPr>
          <p:cNvPr id="28" name="Text 22"/>
          <p:cNvSpPr/>
          <p:nvPr/>
        </p:nvSpPr>
        <p:spPr>
          <a:xfrm>
            <a:off x="4848466" y="2904978"/>
            <a:ext cx="3018402" cy="4232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back through the same communication path</a:t>
            </a:r>
            <a:endParaRPr lang="en-US" sz="1046" dirty="0"/>
          </a:p>
        </p:txBody>
      </p:sp>
      <p:pic>
        <p:nvPicPr>
          <p:cNvPr id="2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6300" y="3487936"/>
            <a:ext cx="214313" cy="171450"/>
          </a:xfrm>
          <a:prstGeom prst="rect">
            <a:avLst/>
          </a:prstGeom>
        </p:spPr>
      </p:pic>
      <p:sp>
        <p:nvSpPr>
          <p:cNvPr id="30" name="Text 23"/>
          <p:cNvSpPr/>
          <p:nvPr/>
        </p:nvSpPr>
        <p:spPr>
          <a:xfrm>
            <a:off x="4957763" y="3479006"/>
            <a:ext cx="94118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Benefits</a:t>
            </a:r>
            <a:endParaRPr lang="en-US" sz="1350" dirty="0"/>
          </a:p>
        </p:txBody>
      </p:sp>
      <p:sp>
        <p:nvSpPr>
          <p:cNvPr id="31" name="Text 24"/>
          <p:cNvSpPr/>
          <p:nvPr/>
        </p:nvSpPr>
        <p:spPr>
          <a:xfrm>
            <a:off x="4857750" y="3824753"/>
            <a:ext cx="40719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Language-agnostic automation</a:t>
            </a:r>
            <a:endParaRPr lang="en-US" sz="1046" dirty="0"/>
          </a:p>
        </p:txBody>
      </p:sp>
      <p:sp>
        <p:nvSpPr>
          <p:cNvPr id="32" name="Text 25"/>
          <p:cNvSpPr/>
          <p:nvPr/>
        </p:nvSpPr>
        <p:spPr>
          <a:xfrm>
            <a:off x="4857750" y="4110503"/>
            <a:ext cx="40719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Cross-browser compatibility</a:t>
            </a:r>
            <a:endParaRPr lang="en-US" sz="1046" dirty="0"/>
          </a:p>
        </p:txBody>
      </p:sp>
      <p:sp>
        <p:nvSpPr>
          <p:cNvPr id="33" name="Text 26"/>
          <p:cNvSpPr/>
          <p:nvPr/>
        </p:nvSpPr>
        <p:spPr>
          <a:xfrm>
            <a:off x="4857750" y="4396253"/>
            <a:ext cx="40719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Standardized communication protocol</a:t>
            </a:r>
            <a:endParaRPr lang="en-US" sz="1046" dirty="0"/>
          </a:p>
        </p:txBody>
      </p:sp>
      <p:sp>
        <p:nvSpPr>
          <p:cNvPr id="34" name="Text 27"/>
          <p:cNvSpPr/>
          <p:nvPr/>
        </p:nvSpPr>
        <p:spPr>
          <a:xfrm>
            <a:off x="4857750" y="4682003"/>
            <a:ext cx="40719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Scalable and maintainable architecture</a:t>
            </a:r>
            <a:endParaRPr lang="en-US" sz="1046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750CB6-DBC6-843A-D8B9-5C3A28452E77}"/>
              </a:ext>
            </a:extLst>
          </p:cNvPr>
          <p:cNvSpPr txBox="1"/>
          <p:nvPr/>
        </p:nvSpPr>
        <p:spPr>
          <a:xfrm>
            <a:off x="181024" y="4539510"/>
            <a:ext cx="182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Test_Selenium.py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14313" y="214313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WebDriver Setup and Configuration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33" y="1643796"/>
            <a:ext cx="214313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22495" y="1634866"/>
            <a:ext cx="17787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Setup Components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622483" y="1943833"/>
            <a:ext cx="55079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Options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1173277" y="1943833"/>
            <a:ext cx="218185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Browser-specific configurations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622483" y="2186721"/>
            <a:ext cx="49794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Service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1120424" y="2186721"/>
            <a:ext cx="214329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Manages the driver executable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622483" y="2429608"/>
            <a:ext cx="73840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WebDriver</a:t>
            </a:r>
            <a:endParaRPr lang="en-US" sz="1046" dirty="0"/>
          </a:p>
        </p:txBody>
      </p:sp>
      <p:sp>
        <p:nvSpPr>
          <p:cNvPr id="11" name="Text 7"/>
          <p:cNvSpPr/>
          <p:nvPr/>
        </p:nvSpPr>
        <p:spPr>
          <a:xfrm>
            <a:off x="1360884" y="2429608"/>
            <a:ext cx="206013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Main interface to the browser</a:t>
            </a:r>
            <a:endParaRPr lang="en-US" sz="1046" dirty="0"/>
          </a:p>
        </p:txBody>
      </p:sp>
      <p:sp>
        <p:nvSpPr>
          <p:cNvPr id="12" name="Text 8"/>
          <p:cNvSpPr/>
          <p:nvPr/>
        </p:nvSpPr>
        <p:spPr>
          <a:xfrm>
            <a:off x="622483" y="2672496"/>
            <a:ext cx="161108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ChromeDriverManager</a:t>
            </a:r>
            <a:endParaRPr lang="en-US" sz="1046" dirty="0"/>
          </a:p>
        </p:txBody>
      </p:sp>
      <p:sp>
        <p:nvSpPr>
          <p:cNvPr id="13" name="Text 9"/>
          <p:cNvSpPr/>
          <p:nvPr/>
        </p:nvSpPr>
        <p:spPr>
          <a:xfrm>
            <a:off x="2233566" y="2672496"/>
            <a:ext cx="197639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Automatic driver installation</a:t>
            </a:r>
            <a:endParaRPr lang="en-US" sz="1046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725" y="1286391"/>
            <a:ext cx="214313" cy="17145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4929188" y="1277461"/>
            <a:ext cx="163949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From Our NDTV Code</a:t>
            </a:r>
            <a:endParaRPr lang="en-US" sz="1350" dirty="0"/>
          </a:p>
        </p:txBody>
      </p:sp>
      <p:sp>
        <p:nvSpPr>
          <p:cNvPr id="16" name="Shape 11"/>
          <p:cNvSpPr/>
          <p:nvPr/>
        </p:nvSpPr>
        <p:spPr>
          <a:xfrm>
            <a:off x="4657725" y="1577499"/>
            <a:ext cx="4271963" cy="15144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7" name="Text 12"/>
          <p:cNvSpPr/>
          <p:nvPr/>
        </p:nvSpPr>
        <p:spPr>
          <a:xfrm>
            <a:off x="4729163" y="1648936"/>
            <a:ext cx="4129088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def setup_driver():</a:t>
            </a:r>
            <a:endParaRPr lang="en-US" sz="837" dirty="0"/>
          </a:p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chrome_options = Options()</a:t>
            </a:r>
            <a:endParaRPr lang="en-US" sz="837" dirty="0"/>
          </a:p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service = Service(ChromeDriverManager().install())</a:t>
            </a:r>
            <a:endParaRPr lang="en-US" sz="837" dirty="0"/>
          </a:p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driver = webdriver.Chrome(</a:t>
            </a:r>
            <a:endParaRPr lang="en-US" sz="837" dirty="0"/>
          </a:p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service=service, </a:t>
            </a:r>
            <a:endParaRPr lang="en-US" sz="837" dirty="0"/>
          </a:p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options=chrome_options</a:t>
            </a:r>
            <a:endParaRPr lang="en-US" sz="837" dirty="0"/>
          </a:p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)</a:t>
            </a:r>
            <a:endParaRPr lang="en-US" sz="837" dirty="0"/>
          </a:p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return driver</a:t>
            </a:r>
            <a:endParaRPr lang="en-US" sz="83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214313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Navigation and Page Loading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780455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3" y="771525"/>
            <a:ext cx="153412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Navigation Methods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385763" y="1080492"/>
            <a:ext cx="95770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driver.get(url)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1343471" y="1080492"/>
            <a:ext cx="269964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Navigate to URL and wait for page load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385763" y="1323380"/>
            <a:ext cx="161465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driver.navigate().to(url)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2000417" y="1323380"/>
            <a:ext cx="175736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Navigate without waiting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385763" y="1566267"/>
            <a:ext cx="160248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driver.navigate().back()</a:t>
            </a:r>
            <a:endParaRPr lang="en-US" sz="1046" dirty="0"/>
          </a:p>
        </p:txBody>
      </p:sp>
      <p:sp>
        <p:nvSpPr>
          <p:cNvPr id="11" name="Text 7"/>
          <p:cNvSpPr/>
          <p:nvPr/>
        </p:nvSpPr>
        <p:spPr>
          <a:xfrm>
            <a:off x="1988251" y="1566267"/>
            <a:ext cx="127889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Go back in history</a:t>
            </a:r>
            <a:endParaRPr lang="en-US" sz="1046" dirty="0"/>
          </a:p>
        </p:txBody>
      </p:sp>
      <p:sp>
        <p:nvSpPr>
          <p:cNvPr id="12" name="Text 8"/>
          <p:cNvSpPr/>
          <p:nvPr/>
        </p:nvSpPr>
        <p:spPr>
          <a:xfrm>
            <a:off x="385763" y="1809155"/>
            <a:ext cx="182880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driver.navigate().forward()</a:t>
            </a:r>
            <a:endParaRPr lang="en-US" sz="1046" dirty="0"/>
          </a:p>
        </p:txBody>
      </p:sp>
      <p:sp>
        <p:nvSpPr>
          <p:cNvPr id="13" name="Text 9"/>
          <p:cNvSpPr/>
          <p:nvPr/>
        </p:nvSpPr>
        <p:spPr>
          <a:xfrm>
            <a:off x="2214563" y="1809155"/>
            <a:ext cx="149706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Go forward in history</a:t>
            </a:r>
            <a:endParaRPr lang="en-US" sz="1046" dirty="0"/>
          </a:p>
        </p:txBody>
      </p:sp>
      <p:sp>
        <p:nvSpPr>
          <p:cNvPr id="14" name="Text 10"/>
          <p:cNvSpPr/>
          <p:nvPr/>
        </p:nvSpPr>
        <p:spPr>
          <a:xfrm>
            <a:off x="385763" y="2052042"/>
            <a:ext cx="177393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driver.navigate().refresh()</a:t>
            </a:r>
            <a:endParaRPr lang="en-US" sz="1046" dirty="0"/>
          </a:p>
        </p:txBody>
      </p:sp>
      <p:sp>
        <p:nvSpPr>
          <p:cNvPr id="15" name="Text 11"/>
          <p:cNvSpPr/>
          <p:nvPr/>
        </p:nvSpPr>
        <p:spPr>
          <a:xfrm>
            <a:off x="2159701" y="2052042"/>
            <a:ext cx="143946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Reload current page</a:t>
            </a:r>
            <a:endParaRPr lang="en-US" sz="1046" dirty="0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13" y="2409230"/>
            <a:ext cx="214313" cy="17145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485775" y="2400300"/>
            <a:ext cx="158412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From NDTV Example</a:t>
            </a:r>
            <a:endParaRPr lang="en-US" sz="1350" dirty="0"/>
          </a:p>
        </p:txBody>
      </p:sp>
      <p:sp>
        <p:nvSpPr>
          <p:cNvPr id="18" name="Shape 13"/>
          <p:cNvSpPr/>
          <p:nvPr/>
        </p:nvSpPr>
        <p:spPr>
          <a:xfrm>
            <a:off x="214313" y="2700338"/>
            <a:ext cx="4271963" cy="307181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9" name="Text 14"/>
          <p:cNvSpPr/>
          <p:nvPr/>
        </p:nvSpPr>
        <p:spPr>
          <a:xfrm>
            <a:off x="214313" y="2700338"/>
            <a:ext cx="4271963" cy="307181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driver.get("https://www.ndtv.com") </a:t>
            </a:r>
            <a:endParaRPr lang="en-US" sz="942" dirty="0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7725" y="780455"/>
            <a:ext cx="128588" cy="171450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4843463" y="771525"/>
            <a:ext cx="195917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Page Loading Techniques</a:t>
            </a:r>
            <a:endParaRPr lang="en-US" sz="1350" dirty="0"/>
          </a:p>
        </p:txBody>
      </p:sp>
      <p:sp>
        <p:nvSpPr>
          <p:cNvPr id="22" name="Text 16"/>
          <p:cNvSpPr/>
          <p:nvPr/>
        </p:nvSpPr>
        <p:spPr>
          <a:xfrm>
            <a:off x="4829175" y="1080492"/>
            <a:ext cx="76226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driver.get()</a:t>
            </a:r>
            <a:endParaRPr lang="en-US" sz="1046" dirty="0"/>
          </a:p>
        </p:txBody>
      </p:sp>
      <p:sp>
        <p:nvSpPr>
          <p:cNvPr id="23" name="Text 17"/>
          <p:cNvSpPr/>
          <p:nvPr/>
        </p:nvSpPr>
        <p:spPr>
          <a:xfrm>
            <a:off x="5591435" y="1080492"/>
            <a:ext cx="91297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waits for the </a:t>
            </a:r>
            <a:endParaRPr lang="en-US" sz="1046" dirty="0"/>
          </a:p>
        </p:txBody>
      </p:sp>
      <p:sp>
        <p:nvSpPr>
          <p:cNvPr id="24" name="Text 18"/>
          <p:cNvSpPr/>
          <p:nvPr/>
        </p:nvSpPr>
        <p:spPr>
          <a:xfrm>
            <a:off x="6504412" y="1080492"/>
            <a:ext cx="48164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onload</a:t>
            </a:r>
            <a:endParaRPr lang="en-US" sz="1046" dirty="0"/>
          </a:p>
        </p:txBody>
      </p:sp>
      <p:sp>
        <p:nvSpPr>
          <p:cNvPr id="25" name="Text 19"/>
          <p:cNvSpPr/>
          <p:nvPr/>
        </p:nvSpPr>
        <p:spPr>
          <a:xfrm>
            <a:off x="6986057" y="1080492"/>
            <a:ext cx="40791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event</a:t>
            </a:r>
            <a:endParaRPr lang="en-US" sz="1046" dirty="0"/>
          </a:p>
        </p:txBody>
      </p:sp>
      <p:sp>
        <p:nvSpPr>
          <p:cNvPr id="26" name="Text 20"/>
          <p:cNvSpPr/>
          <p:nvPr/>
        </p:nvSpPr>
        <p:spPr>
          <a:xfrm>
            <a:off x="4829175" y="1323380"/>
            <a:ext cx="29063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</a:t>
            </a:r>
            <a:endParaRPr lang="en-US" sz="1046" dirty="0"/>
          </a:p>
        </p:txBody>
      </p:sp>
      <p:sp>
        <p:nvSpPr>
          <p:cNvPr id="27" name="Text 21"/>
          <p:cNvSpPr/>
          <p:nvPr/>
        </p:nvSpPr>
        <p:spPr>
          <a:xfrm>
            <a:off x="5119808" y="1323380"/>
            <a:ext cx="105470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WebDriverWait</a:t>
            </a:r>
            <a:endParaRPr lang="en-US" sz="1046" dirty="0"/>
          </a:p>
        </p:txBody>
      </p:sp>
      <p:sp>
        <p:nvSpPr>
          <p:cNvPr id="28" name="Text 22"/>
          <p:cNvSpPr/>
          <p:nvPr/>
        </p:nvSpPr>
        <p:spPr>
          <a:xfrm>
            <a:off x="6174516" y="1323380"/>
            <a:ext cx="138962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 dynamic content</a:t>
            </a:r>
            <a:endParaRPr lang="en-US" sz="1046" dirty="0"/>
          </a:p>
        </p:txBody>
      </p:sp>
      <p:sp>
        <p:nvSpPr>
          <p:cNvPr id="29" name="Text 23"/>
          <p:cNvSpPr/>
          <p:nvPr/>
        </p:nvSpPr>
        <p:spPr>
          <a:xfrm>
            <a:off x="4829175" y="1557338"/>
            <a:ext cx="41005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Handle cookies and popups that may block navigation</a:t>
            </a:r>
            <a:endParaRPr lang="en-US" sz="1046" dirty="0"/>
          </a:p>
        </p:txBody>
      </p:sp>
      <p:sp>
        <p:nvSpPr>
          <p:cNvPr id="30" name="Text 24"/>
          <p:cNvSpPr/>
          <p:nvPr/>
        </p:nvSpPr>
        <p:spPr>
          <a:xfrm>
            <a:off x="4829175" y="1809155"/>
            <a:ext cx="182553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Check page readiness with </a:t>
            </a:r>
            <a:endParaRPr lang="en-US" sz="1046" dirty="0"/>
          </a:p>
        </p:txBody>
      </p:sp>
      <p:sp>
        <p:nvSpPr>
          <p:cNvPr id="31" name="Text 25"/>
          <p:cNvSpPr/>
          <p:nvPr/>
        </p:nvSpPr>
        <p:spPr>
          <a:xfrm>
            <a:off x="6654710" y="1809155"/>
            <a:ext cx="150691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document.readyState</a:t>
            </a:r>
            <a:endParaRPr lang="en-US" sz="1046" dirty="0"/>
          </a:p>
        </p:txBody>
      </p:sp>
      <p:pic>
        <p:nvPicPr>
          <p:cNvPr id="3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7725" y="2166342"/>
            <a:ext cx="171450" cy="171450"/>
          </a:xfrm>
          <a:prstGeom prst="rect">
            <a:avLst/>
          </a:prstGeom>
        </p:spPr>
      </p:pic>
      <p:sp>
        <p:nvSpPr>
          <p:cNvPr id="33" name="Text 26"/>
          <p:cNvSpPr/>
          <p:nvPr/>
        </p:nvSpPr>
        <p:spPr>
          <a:xfrm>
            <a:off x="4886325" y="2157413"/>
            <a:ext cx="158769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Common Challenges</a:t>
            </a:r>
            <a:endParaRPr lang="en-US" sz="1350" dirty="0"/>
          </a:p>
        </p:txBody>
      </p:sp>
      <p:sp>
        <p:nvSpPr>
          <p:cNvPr id="34" name="Text 27"/>
          <p:cNvSpPr/>
          <p:nvPr/>
        </p:nvSpPr>
        <p:spPr>
          <a:xfrm>
            <a:off x="4829175" y="2457450"/>
            <a:ext cx="41005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Single-page applications (SPAs) may not trigger onload</a:t>
            </a:r>
            <a:endParaRPr lang="en-US" sz="1046" dirty="0"/>
          </a:p>
        </p:txBody>
      </p:sp>
      <p:sp>
        <p:nvSpPr>
          <p:cNvPr id="35" name="Text 28"/>
          <p:cNvSpPr/>
          <p:nvPr/>
        </p:nvSpPr>
        <p:spPr>
          <a:xfrm>
            <a:off x="4829175" y="2700338"/>
            <a:ext cx="41005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AJAX content loads asynchronously</a:t>
            </a:r>
            <a:endParaRPr lang="en-US" sz="1046" dirty="0"/>
          </a:p>
        </p:txBody>
      </p:sp>
      <p:sp>
        <p:nvSpPr>
          <p:cNvPr id="36" name="Text 29"/>
          <p:cNvSpPr/>
          <p:nvPr/>
        </p:nvSpPr>
        <p:spPr>
          <a:xfrm>
            <a:off x="4829175" y="2943225"/>
            <a:ext cx="41005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Iframes require special handling</a:t>
            </a:r>
            <a:endParaRPr lang="en-US" sz="1046" dirty="0"/>
          </a:p>
        </p:txBody>
      </p:sp>
      <p:sp>
        <p:nvSpPr>
          <p:cNvPr id="37" name="Text 30"/>
          <p:cNvSpPr/>
          <p:nvPr/>
        </p:nvSpPr>
        <p:spPr>
          <a:xfrm>
            <a:off x="4829175" y="3186113"/>
            <a:ext cx="41005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Network issues can cause timeouts</a:t>
            </a:r>
            <a:endParaRPr lang="en-US" sz="104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214313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Element Location Strategies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780455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3" y="771525"/>
            <a:ext cx="182165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Common Locator Types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385763" y="1080492"/>
            <a:ext cx="36519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By.ID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750959" y="1080492"/>
            <a:ext cx="175409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Fastest and most reliable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385763" y="1323380"/>
            <a:ext cx="119945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By.CSS_SELECTOR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1585215" y="1323380"/>
            <a:ext cx="148377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Powerful and flexible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385763" y="1566267"/>
            <a:ext cx="65465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By.XPATH</a:t>
            </a:r>
            <a:endParaRPr lang="en-US" sz="1046" dirty="0"/>
          </a:p>
        </p:txBody>
      </p:sp>
      <p:sp>
        <p:nvSpPr>
          <p:cNvPr id="11" name="Text 7"/>
          <p:cNvSpPr/>
          <p:nvPr/>
        </p:nvSpPr>
        <p:spPr>
          <a:xfrm>
            <a:off x="1040420" y="1566267"/>
            <a:ext cx="175808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Most versatile but slower</a:t>
            </a:r>
            <a:endParaRPr lang="en-US" sz="1046" dirty="0"/>
          </a:p>
        </p:txBody>
      </p:sp>
      <p:sp>
        <p:nvSpPr>
          <p:cNvPr id="12" name="Text 8"/>
          <p:cNvSpPr/>
          <p:nvPr/>
        </p:nvSpPr>
        <p:spPr>
          <a:xfrm>
            <a:off x="385763" y="1809155"/>
            <a:ext cx="94741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By.TAG_NAME</a:t>
            </a:r>
            <a:endParaRPr lang="en-US" sz="1046" dirty="0"/>
          </a:p>
        </p:txBody>
      </p:sp>
      <p:sp>
        <p:nvSpPr>
          <p:cNvPr id="13" name="Text 9"/>
          <p:cNvSpPr/>
          <p:nvPr/>
        </p:nvSpPr>
        <p:spPr>
          <a:xfrm>
            <a:off x="1333174" y="1809155"/>
            <a:ext cx="189895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Find elements by HTML tag</a:t>
            </a:r>
            <a:endParaRPr lang="en-US" sz="1046" dirty="0"/>
          </a:p>
        </p:txBody>
      </p:sp>
      <p:sp>
        <p:nvSpPr>
          <p:cNvPr id="14" name="Text 10"/>
          <p:cNvSpPr/>
          <p:nvPr/>
        </p:nvSpPr>
        <p:spPr>
          <a:xfrm>
            <a:off x="385763" y="2052042"/>
            <a:ext cx="110443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By.CLASS_NAME</a:t>
            </a:r>
            <a:endParaRPr lang="en-US" sz="1046" dirty="0"/>
          </a:p>
        </p:txBody>
      </p:sp>
      <p:sp>
        <p:nvSpPr>
          <p:cNvPr id="15" name="Text 11"/>
          <p:cNvSpPr/>
          <p:nvPr/>
        </p:nvSpPr>
        <p:spPr>
          <a:xfrm>
            <a:off x="1490197" y="2052042"/>
            <a:ext cx="120160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Find by CSS class</a:t>
            </a:r>
            <a:endParaRPr lang="en-US" sz="1046" dirty="0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725" y="780455"/>
            <a:ext cx="214313" cy="17145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4929188" y="771525"/>
            <a:ext cx="138231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Our NDTV Code</a:t>
            </a:r>
            <a:endParaRPr lang="en-US" sz="1350" dirty="0"/>
          </a:p>
        </p:txBody>
      </p:sp>
      <p:sp>
        <p:nvSpPr>
          <p:cNvPr id="18" name="Text 13"/>
          <p:cNvSpPr/>
          <p:nvPr/>
        </p:nvSpPr>
        <p:spPr>
          <a:xfrm>
            <a:off x="4657725" y="1071563"/>
            <a:ext cx="427196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code uses multiple strategies for robustness:</a:t>
            </a:r>
            <a:endParaRPr lang="en-US" sz="1046" dirty="0"/>
          </a:p>
        </p:txBody>
      </p:sp>
      <p:sp>
        <p:nvSpPr>
          <p:cNvPr id="19" name="Shape 14"/>
          <p:cNvSpPr/>
          <p:nvPr/>
        </p:nvSpPr>
        <p:spPr>
          <a:xfrm>
            <a:off x="4657725" y="1343025"/>
            <a:ext cx="4271963" cy="28575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20" name="Text 15"/>
          <p:cNvSpPr/>
          <p:nvPr/>
        </p:nvSpPr>
        <p:spPr>
          <a:xfrm>
            <a:off x="4657725" y="1343025"/>
            <a:ext cx="4271963" cy="28575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driver.find_elements(By.CSS_SELECTOR, selector)</a:t>
            </a:r>
            <a:endParaRPr lang="en-US" sz="837" dirty="0"/>
          </a:p>
        </p:txBody>
      </p:sp>
      <p:sp>
        <p:nvSpPr>
          <p:cNvPr id="21" name="Text 16"/>
          <p:cNvSpPr/>
          <p:nvPr/>
        </p:nvSpPr>
        <p:spPr>
          <a:xfrm>
            <a:off x="4657725" y="1685925"/>
            <a:ext cx="427196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specific elements:</a:t>
            </a:r>
            <a:endParaRPr lang="en-US" sz="1046" dirty="0"/>
          </a:p>
        </p:txBody>
      </p:sp>
      <p:sp>
        <p:nvSpPr>
          <p:cNvPr id="22" name="Shape 17"/>
          <p:cNvSpPr/>
          <p:nvPr/>
        </p:nvSpPr>
        <p:spPr>
          <a:xfrm>
            <a:off x="4657725" y="1957388"/>
            <a:ext cx="4271963" cy="28575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23" name="Text 18"/>
          <p:cNvSpPr/>
          <p:nvPr/>
        </p:nvSpPr>
        <p:spPr>
          <a:xfrm>
            <a:off x="4657725" y="1957388"/>
            <a:ext cx="4271963" cy="28575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driver.find_element(By.CSS_SELECTOR, ".story-title")</a:t>
            </a:r>
            <a:endParaRPr lang="en-US" sz="837" dirty="0"/>
          </a:p>
        </p:txBody>
      </p:sp>
      <p:sp>
        <p:nvSpPr>
          <p:cNvPr id="24" name="Text 19"/>
          <p:cNvSpPr/>
          <p:nvPr/>
        </p:nvSpPr>
        <p:spPr>
          <a:xfrm>
            <a:off x="4657725" y="2328863"/>
            <a:ext cx="42719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Multiple selectors are tried in sequence to ensure elements are found even if page structure changes.</a:t>
            </a:r>
            <a:endParaRPr lang="en-US" sz="104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71500" y="571500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CSS Selector Basics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1371600" y="1079542"/>
            <a:ext cx="64008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Element Selection by ID &amp; Class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1371600" y="1479592"/>
            <a:ext cx="6400800" cy="74295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6" name="Text 3"/>
          <p:cNvSpPr/>
          <p:nvPr/>
        </p:nvSpPr>
        <p:spPr>
          <a:xfrm>
            <a:off x="1485900" y="1615323"/>
            <a:ext cx="6173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#username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2308994" y="1615323"/>
            <a:ext cx="123464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8A8A8A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/* Select by ID */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1485900" y="1786773"/>
            <a:ext cx="8230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.btn-primary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2514767" y="1786773"/>
            <a:ext cx="144041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8A8A8A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/* Select by class */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1485900" y="1958223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input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2034629" y="1958223"/>
            <a:ext cx="164618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8A8A8A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/* Select by tag name */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1371600" y="2508292"/>
            <a:ext cx="64008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Attribute Selectors</a:t>
            </a:r>
            <a:endParaRPr lang="en-US" sz="1350" dirty="0"/>
          </a:p>
        </p:txBody>
      </p:sp>
      <p:sp>
        <p:nvSpPr>
          <p:cNvPr id="13" name="Shape 10"/>
          <p:cNvSpPr/>
          <p:nvPr/>
        </p:nvSpPr>
        <p:spPr>
          <a:xfrm>
            <a:off x="1371600" y="2908342"/>
            <a:ext cx="6400800" cy="74295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14" name="Text 11"/>
          <p:cNvSpPr/>
          <p:nvPr/>
        </p:nvSpPr>
        <p:spPr>
          <a:xfrm>
            <a:off x="1485900" y="3044073"/>
            <a:ext cx="10288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input[name="q"]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2720541" y="3044073"/>
            <a:ext cx="116605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8A8A8A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/* Exact match */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1485900" y="3215523"/>
            <a:ext cx="109745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a[href*="login"]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2789132" y="3215523"/>
            <a:ext cx="9602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8A8A8A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/* Contains */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1485900" y="3386973"/>
            <a:ext cx="130323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input[type^="text"]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2994906" y="3386973"/>
            <a:ext cx="116605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8A8A8A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/* Starts with */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1371600" y="3783325"/>
            <a:ext cx="64008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Selenium Implementation</a:t>
            </a:r>
            <a:endParaRPr lang="en-US" sz="1350" dirty="0"/>
          </a:p>
        </p:txBody>
      </p:sp>
      <p:sp>
        <p:nvSpPr>
          <p:cNvPr id="21" name="Shape 18"/>
          <p:cNvSpPr/>
          <p:nvPr/>
        </p:nvSpPr>
        <p:spPr>
          <a:xfrm>
            <a:off x="1339109" y="4007537"/>
            <a:ext cx="6400800" cy="74295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22" name="Text 19"/>
          <p:cNvSpPr/>
          <p:nvPr/>
        </p:nvSpPr>
        <p:spPr>
          <a:xfrm>
            <a:off x="1453409" y="4143268"/>
            <a:ext cx="3772514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driver.find_element(By.CSS_SELECTOR, "#username")</a:t>
            </a:r>
            <a:endParaRPr lang="en-US" sz="837" dirty="0"/>
          </a:p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driver.find_element(By.CSS_SELECTOR, ".btn-primary")</a:t>
            </a:r>
            <a:endParaRPr lang="en-US" sz="837" dirty="0"/>
          </a:p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driver.find_element(By.CSS_SELECTOR, "input[name='q']")</a:t>
            </a:r>
            <a:endParaRPr lang="en-US" sz="83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71500" y="571500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CSS Selectors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948694" y="1243013"/>
            <a:ext cx="3246611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Combined Selectors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2948694" y="1607344"/>
            <a:ext cx="3246611" cy="40005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6" name="Text 3"/>
          <p:cNvSpPr/>
          <p:nvPr/>
        </p:nvSpPr>
        <p:spPr>
          <a:xfrm>
            <a:off x="3062994" y="1743075"/>
            <a:ext cx="274364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input#username.form-control[type="text"]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2948694" y="2328863"/>
            <a:ext cx="3246611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Relationship Selectors</a:t>
            </a:r>
            <a:endParaRPr lang="en-US" sz="1350" dirty="0"/>
          </a:p>
        </p:txBody>
      </p:sp>
      <p:sp>
        <p:nvSpPr>
          <p:cNvPr id="8" name="Shape 5"/>
          <p:cNvSpPr/>
          <p:nvPr/>
        </p:nvSpPr>
        <p:spPr>
          <a:xfrm>
            <a:off x="2948694" y="2693194"/>
            <a:ext cx="3246611" cy="5715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9" name="Text 6"/>
          <p:cNvSpPr/>
          <p:nvPr/>
        </p:nvSpPr>
        <p:spPr>
          <a:xfrm>
            <a:off x="3062994" y="2828925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div &gt; p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3748906" y="2828925"/>
            <a:ext cx="226350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8A8A8A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/* Child: direct children only */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3062994" y="3000375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h1 + p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3680315" y="3000375"/>
            <a:ext cx="15090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8A8A8A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/* Adjacent sibling */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2948694" y="3586163"/>
            <a:ext cx="3246611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Position-Based Selection</a:t>
            </a:r>
            <a:endParaRPr lang="en-US" sz="1350" dirty="0"/>
          </a:p>
        </p:txBody>
      </p:sp>
      <p:sp>
        <p:nvSpPr>
          <p:cNvPr id="14" name="Shape 11"/>
          <p:cNvSpPr/>
          <p:nvPr/>
        </p:nvSpPr>
        <p:spPr>
          <a:xfrm>
            <a:off x="2948694" y="3950494"/>
            <a:ext cx="3246611" cy="5715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15" name="Text 12"/>
          <p:cNvSpPr/>
          <p:nvPr/>
        </p:nvSpPr>
        <p:spPr>
          <a:xfrm>
            <a:off x="3062994" y="4086225"/>
            <a:ext cx="9602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li:first-child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4229044" y="4086225"/>
            <a:ext cx="171477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8A8A8A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/* First child element */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3062994" y="4257675"/>
            <a:ext cx="10288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li:nth-child(2)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4297635" y="4257675"/>
            <a:ext cx="178337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8A8A8A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/* Second child element */</a:t>
            </a:r>
            <a:endParaRPr lang="en-US" sz="83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71500" y="571500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Selenium Usage &amp; Benefits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057009" y="880967"/>
            <a:ext cx="5029981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Selenium Implementation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2057009" y="1245298"/>
            <a:ext cx="5029981" cy="74295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6" name="Text 3"/>
          <p:cNvSpPr/>
          <p:nvPr/>
        </p:nvSpPr>
        <p:spPr>
          <a:xfrm>
            <a:off x="2171309" y="1381029"/>
            <a:ext cx="4801381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driver.find_element(By.CSS_SELECTOR, "#login")</a:t>
            </a:r>
            <a:endParaRPr lang="en-US" sz="837" dirty="0"/>
          </a:p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driver.find_element(By.CSS_SELECTOR, ".btn-primary")</a:t>
            </a:r>
            <a:endParaRPr lang="en-US" sz="837" dirty="0"/>
          </a:p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driver.find_element(By.CSS_SELECTOR, "div.container &gt; input#username")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2057009" y="2309717"/>
            <a:ext cx="5029981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CSS Selectors Are Preferred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2057009" y="2674048"/>
            <a:ext cx="5029981" cy="171450"/>
          </a:xfrm>
          <a:prstGeom prst="rect">
            <a:avLst/>
          </a:prstGeom>
          <a:noFill/>
          <a:ln/>
        </p:spPr>
        <p:txBody>
          <a:bodyPr wrap="none" lIns="204089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Faster than XPath in most browsers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2057009" y="2931223"/>
            <a:ext cx="5029981" cy="171450"/>
          </a:xfrm>
          <a:prstGeom prst="rect">
            <a:avLst/>
          </a:prstGeom>
          <a:noFill/>
          <a:ln/>
        </p:spPr>
        <p:txBody>
          <a:bodyPr wrap="none" lIns="204089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More compact syntax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2057009" y="3188398"/>
            <a:ext cx="5029981" cy="171450"/>
          </a:xfrm>
          <a:prstGeom prst="rect">
            <a:avLst/>
          </a:prstGeom>
          <a:noFill/>
          <a:ln/>
        </p:spPr>
        <p:txBody>
          <a:bodyPr wrap="none" lIns="204089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Matches frontend developer conventions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2057009" y="3659885"/>
            <a:ext cx="5029981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Quick Reference</a:t>
            </a:r>
            <a:endParaRPr lang="en-US" sz="1350" dirty="0"/>
          </a:p>
        </p:txBody>
      </p:sp>
      <p:sp>
        <p:nvSpPr>
          <p:cNvPr id="12" name="Shape 9"/>
          <p:cNvSpPr/>
          <p:nvPr/>
        </p:nvSpPr>
        <p:spPr>
          <a:xfrm>
            <a:off x="2057009" y="4024217"/>
            <a:ext cx="5029981" cy="9144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13" name="Text 10"/>
          <p:cNvSpPr/>
          <p:nvPr/>
        </p:nvSpPr>
        <p:spPr>
          <a:xfrm>
            <a:off x="2171309" y="4159948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#id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2377083" y="4211005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→ ID
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2171309" y="4331398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.class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2480737" y="4391739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→ Class
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2171309" y="4502848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tag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2377083" y="4572478"/>
            <a:ext cx="75450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→ Tag name
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2171309" y="4674298"/>
            <a:ext cx="8230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[attr=value]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2701984" y="4688224"/>
            <a:ext cx="123464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→ Attribute-based</a:t>
            </a:r>
            <a:endParaRPr lang="en-US" sz="83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214313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Waiting Mechanisms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780455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3" y="771525"/>
            <a:ext cx="101798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Explicit Waits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214313" y="1071563"/>
            <a:ext cx="427196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Waits for a certain condition to occur before proceeding.</a:t>
            </a:r>
            <a:endParaRPr lang="en-US" sz="1046" dirty="0"/>
          </a:p>
        </p:txBody>
      </p:sp>
      <p:sp>
        <p:nvSpPr>
          <p:cNvPr id="7" name="Shape 3"/>
          <p:cNvSpPr/>
          <p:nvPr/>
        </p:nvSpPr>
        <p:spPr>
          <a:xfrm>
            <a:off x="214313" y="1343025"/>
            <a:ext cx="4271963" cy="62865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8" name="Shape 4"/>
          <p:cNvSpPr/>
          <p:nvPr/>
        </p:nvSpPr>
        <p:spPr>
          <a:xfrm>
            <a:off x="214313" y="1343025"/>
            <a:ext cx="28575" cy="628650"/>
          </a:xfrm>
          <a:prstGeom prst="rect">
            <a:avLst/>
          </a:prstGeom>
          <a:solidFill>
            <a:srgbClr val="4CAF50"/>
          </a:solidFill>
          <a:ln/>
        </p:spPr>
      </p:sp>
      <p:sp>
        <p:nvSpPr>
          <p:cNvPr id="9" name="Text 5"/>
          <p:cNvSpPr/>
          <p:nvPr/>
        </p:nvSpPr>
        <p:spPr>
          <a:xfrm>
            <a:off x="300038" y="1407319"/>
            <a:ext cx="167211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WebDriverWait(driver, 10).until(</a:t>
            </a:r>
            <a:endParaRPr lang="en-US" sz="837" dirty="0"/>
          </a:p>
        </p:txBody>
      </p:sp>
      <p:sp>
        <p:nvSpPr>
          <p:cNvPr id="10" name="Text 6"/>
          <p:cNvSpPr/>
          <p:nvPr/>
        </p:nvSpPr>
        <p:spPr>
          <a:xfrm>
            <a:off x="300038" y="1578769"/>
            <a:ext cx="305272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EC.presence_of_element_located((By.TAG_NAME, "body"))</a:t>
            </a:r>
            <a:endParaRPr lang="en-US" sz="837" dirty="0"/>
          </a:p>
        </p:txBody>
      </p:sp>
      <p:sp>
        <p:nvSpPr>
          <p:cNvPr id="11" name="Text 7"/>
          <p:cNvSpPr/>
          <p:nvPr/>
        </p:nvSpPr>
        <p:spPr>
          <a:xfrm>
            <a:off x="300038" y="1750219"/>
            <a:ext cx="3429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) </a:t>
            </a: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385763" y="2057400"/>
            <a:ext cx="41005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More precise control over wait conditions</a:t>
            </a:r>
            <a:endParaRPr lang="en-US" sz="1046" dirty="0"/>
          </a:p>
        </p:txBody>
      </p:sp>
      <p:sp>
        <p:nvSpPr>
          <p:cNvPr id="13" name="Text 9"/>
          <p:cNvSpPr/>
          <p:nvPr/>
        </p:nvSpPr>
        <p:spPr>
          <a:xfrm>
            <a:off x="385763" y="2300288"/>
            <a:ext cx="41005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Used in NDTV code for waiting for page load</a:t>
            </a:r>
            <a:endParaRPr lang="en-US" sz="1046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725" y="780455"/>
            <a:ext cx="128588" cy="17145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4843463" y="771525"/>
            <a:ext cx="103048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Implicit Waits</a:t>
            </a:r>
            <a:endParaRPr lang="en-US" sz="1350" dirty="0"/>
          </a:p>
        </p:txBody>
      </p:sp>
      <p:sp>
        <p:nvSpPr>
          <p:cNvPr id="16" name="Text 11"/>
          <p:cNvSpPr/>
          <p:nvPr/>
        </p:nvSpPr>
        <p:spPr>
          <a:xfrm>
            <a:off x="4657725" y="1071563"/>
            <a:ext cx="427196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Sets a default wait time for the entire WebDriver session.</a:t>
            </a:r>
            <a:endParaRPr lang="en-US" sz="1046" dirty="0"/>
          </a:p>
        </p:txBody>
      </p:sp>
      <p:sp>
        <p:nvSpPr>
          <p:cNvPr id="17" name="Shape 12"/>
          <p:cNvSpPr/>
          <p:nvPr/>
        </p:nvSpPr>
        <p:spPr>
          <a:xfrm>
            <a:off x="4657725" y="1343025"/>
            <a:ext cx="4271963" cy="28575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8" name="Shape 13"/>
          <p:cNvSpPr/>
          <p:nvPr/>
        </p:nvSpPr>
        <p:spPr>
          <a:xfrm>
            <a:off x="4657725" y="1343025"/>
            <a:ext cx="28575" cy="285750"/>
          </a:xfrm>
          <a:prstGeom prst="rect">
            <a:avLst/>
          </a:prstGeom>
          <a:solidFill>
            <a:srgbClr val="4CAF50"/>
          </a:solidFill>
          <a:ln/>
        </p:spPr>
      </p:sp>
      <p:sp>
        <p:nvSpPr>
          <p:cNvPr id="19" name="Text 14"/>
          <p:cNvSpPr/>
          <p:nvPr/>
        </p:nvSpPr>
        <p:spPr>
          <a:xfrm>
            <a:off x="4657725" y="1343025"/>
            <a:ext cx="4271963" cy="28575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driver.implicitly_wait(10) # seconds </a:t>
            </a:r>
            <a:endParaRPr lang="en-US" sz="837" dirty="0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7725" y="1752005"/>
            <a:ext cx="171450" cy="171450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4886325" y="1743075"/>
            <a:ext cx="109835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2B6CB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 Practices</a:t>
            </a:r>
            <a:endParaRPr lang="en-US" sz="1350" dirty="0"/>
          </a:p>
        </p:txBody>
      </p:sp>
      <p:sp>
        <p:nvSpPr>
          <p:cNvPr id="22" name="Text 16"/>
          <p:cNvSpPr/>
          <p:nvPr/>
        </p:nvSpPr>
        <p:spPr>
          <a:xfrm>
            <a:off x="4829175" y="2043113"/>
            <a:ext cx="41005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explicit waits for specific conditions</a:t>
            </a:r>
            <a:endParaRPr lang="en-US" sz="1046" dirty="0"/>
          </a:p>
        </p:txBody>
      </p:sp>
      <p:sp>
        <p:nvSpPr>
          <p:cNvPr id="23" name="Text 17"/>
          <p:cNvSpPr/>
          <p:nvPr/>
        </p:nvSpPr>
        <p:spPr>
          <a:xfrm>
            <a:off x="4829175" y="2286000"/>
            <a:ext cx="41005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Avoid mixing implicit and explicit waits</a:t>
            </a:r>
            <a:endParaRPr lang="en-US" sz="1046" dirty="0"/>
          </a:p>
        </p:txBody>
      </p:sp>
      <p:sp>
        <p:nvSpPr>
          <p:cNvPr id="24" name="Text 18"/>
          <p:cNvSpPr/>
          <p:nvPr/>
        </p:nvSpPr>
        <p:spPr>
          <a:xfrm>
            <a:off x="4829175" y="2528888"/>
            <a:ext cx="41005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Set reasonable timeout values</a:t>
            </a:r>
            <a:endParaRPr lang="en-US" sz="104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2880</Words>
  <Application>Microsoft Office PowerPoint</Application>
  <PresentationFormat>On-screen Show (16:9)</PresentationFormat>
  <Paragraphs>572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Inter</vt:lpstr>
      <vt:lpstr>Noto Sans</vt:lpstr>
      <vt:lpstr>Roboto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Arun Ayyar</cp:lastModifiedBy>
  <cp:revision>5</cp:revision>
  <dcterms:created xsi:type="dcterms:W3CDTF">2025-08-28T08:44:37Z</dcterms:created>
  <dcterms:modified xsi:type="dcterms:W3CDTF">2025-09-02T07:42:22Z</dcterms:modified>
</cp:coreProperties>
</file>