
<file path=[Content_Types].xml><?xml version="1.0" encoding="utf-8"?>
<Types xmlns="http://schemas.openxmlformats.org/package/2006/content-types">
  <Default Extension="bin" ContentType="image/unknown"/>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80" r:id="rId11"/>
    <p:sldId id="265" r:id="rId12"/>
    <p:sldId id="266" r:id="rId13"/>
    <p:sldId id="267" r:id="rId14"/>
    <p:sldId id="283" r:id="rId15"/>
    <p:sldId id="284" r:id="rId16"/>
    <p:sldId id="270" r:id="rId17"/>
    <p:sldId id="271" r:id="rId18"/>
    <p:sldId id="282" r:id="rId19"/>
    <p:sldId id="272" r:id="rId20"/>
    <p:sldId id="273" r:id="rId21"/>
    <p:sldId id="275" r:id="rId22"/>
    <p:sldId id="277" r:id="rId23"/>
    <p:sldId id="278" r:id="rId24"/>
    <p:sldId id="279" r:id="rId25"/>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95" d="100"/>
          <a:sy n="95" d="100"/>
        </p:scale>
        <p:origin x="453" y="3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24543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EA9B3-C207-3006-65B4-E21A02E6AC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FD391F-1C4F-B7B4-9A94-B3D783F436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246466-A6F8-5A57-1118-DEAEBB525A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2DB20EC-06F1-A9E9-D330-69182C9E826C}"/>
              </a:ext>
            </a:extLst>
          </p:cNvPr>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739782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0CB654-AF17-37A1-E406-EDC0909A68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0A60FE-DBE6-C5C7-7AAD-F908C49FF3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047EA7-0A9C-2156-D5A2-DF9DCE5A64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E38135-3830-495B-4E39-A037AB3EB407}"/>
              </a:ext>
            </a:extLst>
          </p:cNvPr>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20828708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F4E84B-D0AC-5A7A-0E78-93F56462AC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AB37B2-7BAF-ED1C-EC78-69052C957C6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A4D90C1-9B57-D7E6-6FAE-41E06AE2913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D11732-70C2-81AC-8D4D-B59138353090}"/>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7878839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391306-9AAC-F27D-1D1D-D997B1FD80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062C6-B205-427C-FB78-6172F84C4A2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2D86A2-928C-57D2-EA16-98F876512B1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6585C91-963A-0FED-4F2D-0F61FF65010C}"/>
              </a:ext>
            </a:extLst>
          </p:cNvPr>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25153711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23.bin"/><Relationship Id="rId7" Type="http://schemas.openxmlformats.org/officeDocument/2006/relationships/image" Target="../media/image27.bin"/><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6.bin"/><Relationship Id="rId5" Type="http://schemas.openxmlformats.org/officeDocument/2006/relationships/image" Target="../media/image25.bin"/><Relationship Id="rId4" Type="http://schemas.openxmlformats.org/officeDocument/2006/relationships/image" Target="../media/image24.bin"/></Relationships>
</file>

<file path=ppt/slides/_rels/slide12.xml.rels><?xml version="1.0" encoding="UTF-8" standalone="yes"?>
<Relationships xmlns="http://schemas.openxmlformats.org/package/2006/relationships"><Relationship Id="rId3" Type="http://schemas.openxmlformats.org/officeDocument/2006/relationships/image" Target="../media/image28.bin"/><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9.bin"/></Relationships>
</file>

<file path=ppt/slides/_rels/slide13.xml.rels><?xml version="1.0" encoding="UTF-8" standalone="yes"?>
<Relationships xmlns="http://schemas.openxmlformats.org/package/2006/relationships"><Relationship Id="rId8" Type="http://schemas.openxmlformats.org/officeDocument/2006/relationships/image" Target="../media/image18.bin"/><Relationship Id="rId3" Type="http://schemas.openxmlformats.org/officeDocument/2006/relationships/image" Target="../media/image30.bin"/><Relationship Id="rId7" Type="http://schemas.openxmlformats.org/officeDocument/2006/relationships/image" Target="../media/image32.bin"/><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16.bin"/><Relationship Id="rId5" Type="http://schemas.openxmlformats.org/officeDocument/2006/relationships/image" Target="../media/image15.bin"/><Relationship Id="rId4" Type="http://schemas.openxmlformats.org/officeDocument/2006/relationships/image" Target="../media/image31.bin"/><Relationship Id="rId9" Type="http://schemas.openxmlformats.org/officeDocument/2006/relationships/image" Target="../media/image19.bin"/></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8" Type="http://schemas.openxmlformats.org/officeDocument/2006/relationships/image" Target="../media/image19.bin"/><Relationship Id="rId3" Type="http://schemas.openxmlformats.org/officeDocument/2006/relationships/image" Target="../media/image31.bin"/><Relationship Id="rId7" Type="http://schemas.openxmlformats.org/officeDocument/2006/relationships/image" Target="../media/image18.bin"/><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32.bin"/><Relationship Id="rId5" Type="http://schemas.openxmlformats.org/officeDocument/2006/relationships/image" Target="../media/image16.bin"/><Relationship Id="rId10" Type="http://schemas.openxmlformats.org/officeDocument/2006/relationships/image" Target="../media/image34.png"/><Relationship Id="rId4" Type="http://schemas.openxmlformats.org/officeDocument/2006/relationships/image" Target="../media/image15.bin"/><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5.bin"/><Relationship Id="rId2" Type="http://schemas.openxmlformats.org/officeDocument/2006/relationships/notesSlide" Target="../notesSlides/notesSlide16.xml"/><Relationship Id="rId1" Type="http://schemas.openxmlformats.org/officeDocument/2006/relationships/slideLayout" Target="../slideLayouts/slideLayout1.xml"/><Relationship Id="rId4" Type="http://schemas.openxmlformats.org/officeDocument/2006/relationships/image" Target="../media/image36.bin"/></Relationships>
</file>

<file path=ppt/slides/_rels/slide17.xml.rels><?xml version="1.0" encoding="UTF-8" standalone="yes"?>
<Relationships xmlns="http://schemas.openxmlformats.org/package/2006/relationships"><Relationship Id="rId8" Type="http://schemas.openxmlformats.org/officeDocument/2006/relationships/image" Target="../media/image20.bin"/><Relationship Id="rId3" Type="http://schemas.openxmlformats.org/officeDocument/2006/relationships/image" Target="../media/image37.bin"/><Relationship Id="rId7" Type="http://schemas.openxmlformats.org/officeDocument/2006/relationships/image" Target="../media/image19.bin"/><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8.bin"/><Relationship Id="rId5" Type="http://schemas.openxmlformats.org/officeDocument/2006/relationships/image" Target="../media/image17.bin"/><Relationship Id="rId10" Type="http://schemas.openxmlformats.org/officeDocument/2006/relationships/image" Target="../media/image40.bin"/><Relationship Id="rId4" Type="http://schemas.openxmlformats.org/officeDocument/2006/relationships/image" Target="../media/image16.bin"/><Relationship Id="rId9" Type="http://schemas.openxmlformats.org/officeDocument/2006/relationships/image" Target="../media/image39.bin"/></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42.bin"/><Relationship Id="rId2" Type="http://schemas.openxmlformats.org/officeDocument/2006/relationships/notesSlide" Target="../notesSlides/notesSlide19.xml"/><Relationship Id="rId1" Type="http://schemas.openxmlformats.org/officeDocument/2006/relationships/slideLayout" Target="../slideLayouts/slideLayout1.xml"/><Relationship Id="rId6" Type="http://schemas.openxmlformats.org/officeDocument/2006/relationships/image" Target="../media/image45.bin"/><Relationship Id="rId5" Type="http://schemas.openxmlformats.org/officeDocument/2006/relationships/image" Target="../media/image44.bin"/><Relationship Id="rId4" Type="http://schemas.openxmlformats.org/officeDocument/2006/relationships/image" Target="../media/image43.bin"/></Relationships>
</file>

<file path=ppt/slides/_rels/slide2.xml.rels><?xml version="1.0" encoding="UTF-8" standalone="yes"?>
<Relationships xmlns="http://schemas.openxmlformats.org/package/2006/relationships"><Relationship Id="rId3" Type="http://schemas.openxmlformats.org/officeDocument/2006/relationships/image" Target="../media/image2.bin"/><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bin"/></Relationships>
</file>

<file path=ppt/slides/_rels/slide20.xml.rels><?xml version="1.0" encoding="UTF-8" standalone="yes"?>
<Relationships xmlns="http://schemas.openxmlformats.org/package/2006/relationships"><Relationship Id="rId3" Type="http://schemas.openxmlformats.org/officeDocument/2006/relationships/image" Target="../media/image46.bin"/><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47.bin"/><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48.bin"/><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image" Target="../media/image49.bin"/></Relationships>
</file>

<file path=ppt/slides/_rels/slide23.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image" Target="../media/image50.bin"/></Relationships>
</file>

<file path=ppt/slides/_rels/slide24.xml.rels><?xml version="1.0" encoding="UTF-8" standalone="yes"?>
<Relationships xmlns="http://schemas.openxmlformats.org/package/2006/relationships"><Relationship Id="rId3" Type="http://schemas.openxmlformats.org/officeDocument/2006/relationships/image" Target="../media/image51.bin"/><Relationship Id="rId7" Type="http://schemas.openxmlformats.org/officeDocument/2006/relationships/image" Target="../media/image55.bin"/><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54.bin"/><Relationship Id="rId5" Type="http://schemas.openxmlformats.org/officeDocument/2006/relationships/image" Target="../media/image53.bin"/><Relationship Id="rId4" Type="http://schemas.openxmlformats.org/officeDocument/2006/relationships/image" Target="../media/image52.bin"/></Relationships>
</file>

<file path=ppt/slides/_rels/slide3.xml.rels><?xml version="1.0" encoding="UTF-8" standalone="yes"?>
<Relationships xmlns="http://schemas.openxmlformats.org/package/2006/relationships"><Relationship Id="rId3" Type="http://schemas.openxmlformats.org/officeDocument/2006/relationships/image" Target="../media/image1.bin"/><Relationship Id="rId7" Type="http://schemas.openxmlformats.org/officeDocument/2006/relationships/image" Target="../media/image7.bin"/><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6.bin"/><Relationship Id="rId5" Type="http://schemas.openxmlformats.org/officeDocument/2006/relationships/image" Target="../media/image5.bin"/><Relationship Id="rId4" Type="http://schemas.openxmlformats.org/officeDocument/2006/relationships/image" Target="../media/image4.bin"/></Relationships>
</file>

<file path=ppt/slides/_rels/slide4.xml.rels><?xml version="1.0" encoding="UTF-8" standalone="yes"?>
<Relationships xmlns="http://schemas.openxmlformats.org/package/2006/relationships"><Relationship Id="rId3" Type="http://schemas.openxmlformats.org/officeDocument/2006/relationships/image" Target="../media/image1.bin"/><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bin"/><Relationship Id="rId7" Type="http://schemas.openxmlformats.org/officeDocument/2006/relationships/image" Target="../media/image12.bin"/><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bin"/><Relationship Id="rId5" Type="http://schemas.openxmlformats.org/officeDocument/2006/relationships/image" Target="../media/image10.bin"/><Relationship Id="rId4" Type="http://schemas.openxmlformats.org/officeDocument/2006/relationships/image" Target="../media/image9.bin"/></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8" Type="http://schemas.openxmlformats.org/officeDocument/2006/relationships/image" Target="../media/image17.bin"/><Relationship Id="rId3" Type="http://schemas.openxmlformats.org/officeDocument/2006/relationships/image" Target="../media/image13.bin"/><Relationship Id="rId7" Type="http://schemas.openxmlformats.org/officeDocument/2006/relationships/image" Target="../media/image16.bin"/><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5.bin"/><Relationship Id="rId11" Type="http://schemas.openxmlformats.org/officeDocument/2006/relationships/image" Target="../media/image20.bin"/><Relationship Id="rId5" Type="http://schemas.openxmlformats.org/officeDocument/2006/relationships/image" Target="../media/image14.bin"/><Relationship Id="rId10" Type="http://schemas.openxmlformats.org/officeDocument/2006/relationships/image" Target="../media/image19.bin"/><Relationship Id="rId4" Type="http://schemas.openxmlformats.org/officeDocument/2006/relationships/image" Target="../media/image11.bin"/><Relationship Id="rId9" Type="http://schemas.openxmlformats.org/officeDocument/2006/relationships/image" Target="../media/image18.bin"/></Relationships>
</file>

<file path=ppt/slides/_rels/slide8.xml.rels><?xml version="1.0" encoding="UTF-8" standalone="yes"?>
<Relationships xmlns="http://schemas.openxmlformats.org/package/2006/relationships"><Relationship Id="rId3" Type="http://schemas.openxmlformats.org/officeDocument/2006/relationships/image" Target="../media/image21.bin"/><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19.bin"/><Relationship Id="rId3" Type="http://schemas.openxmlformats.org/officeDocument/2006/relationships/image" Target="../media/image22.bin"/><Relationship Id="rId7" Type="http://schemas.openxmlformats.org/officeDocument/2006/relationships/image" Target="../media/image18.bin"/><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17.bin"/><Relationship Id="rId5" Type="http://schemas.openxmlformats.org/officeDocument/2006/relationships/image" Target="../media/image16.bin"/><Relationship Id="rId4" Type="http://schemas.openxmlformats.org/officeDocument/2006/relationships/image" Target="../media/image15.bin"/><Relationship Id="rId9" Type="http://schemas.openxmlformats.org/officeDocument/2006/relationships/image" Target="../media/image20.bin"/></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414756" y="1428750"/>
            <a:ext cx="6340915" cy="700088"/>
          </a:xfrm>
          <a:prstGeom prst="rect">
            <a:avLst/>
          </a:prstGeom>
          <a:noFill/>
          <a:ln/>
        </p:spPr>
        <p:txBody>
          <a:bodyPr wrap="none" lIns="0" tIns="0" rIns="0" bIns="0" rtlCol="0" anchor="ctr">
            <a:spAutoFit/>
          </a:bodyPr>
          <a:lstStyle/>
          <a:p>
            <a:pPr marL="0" indent="0" algn="ctr">
              <a:buNone/>
            </a:pPr>
            <a:r>
              <a:rPr lang="en-US" sz="4050" b="1" dirty="0">
                <a:solidFill>
                  <a:srgbClr val="333333"/>
                </a:solidFill>
                <a:latin typeface="Noto Sans" pitchFamily="34" charset="0"/>
                <a:ea typeface="Noto Sans" pitchFamily="34" charset="-122"/>
                <a:cs typeface="Noto Sans" pitchFamily="34" charset="-120"/>
              </a:rPr>
              <a:t>Imputation Methods for </a:t>
            </a:r>
            <a:endParaRPr lang="en-US" sz="4050" dirty="0"/>
          </a:p>
        </p:txBody>
      </p:sp>
      <p:sp>
        <p:nvSpPr>
          <p:cNvPr id="4" name="Text 1"/>
          <p:cNvSpPr/>
          <p:nvPr/>
        </p:nvSpPr>
        <p:spPr>
          <a:xfrm>
            <a:off x="6755671" y="1428750"/>
            <a:ext cx="1973573" cy="700088"/>
          </a:xfrm>
          <a:prstGeom prst="rect">
            <a:avLst/>
          </a:prstGeom>
          <a:noFill/>
          <a:ln/>
        </p:spPr>
        <p:txBody>
          <a:bodyPr wrap="none" lIns="0" tIns="0" rIns="0" bIns="0" rtlCol="0" anchor="ctr">
            <a:spAutoFit/>
          </a:bodyPr>
          <a:lstStyle/>
          <a:p>
            <a:pPr marL="0" indent="0" algn="ctr">
              <a:buNone/>
            </a:pPr>
            <a:r>
              <a:rPr lang="en-US" sz="4050" b="1" dirty="0">
                <a:solidFill>
                  <a:srgbClr val="4A86E8"/>
                </a:solidFill>
                <a:latin typeface="Noto Sans" pitchFamily="34" charset="0"/>
                <a:ea typeface="Noto Sans" pitchFamily="34" charset="-122"/>
                <a:cs typeface="Noto Sans" pitchFamily="34" charset="-120"/>
              </a:rPr>
              <a:t>Missing </a:t>
            </a:r>
            <a:endParaRPr lang="en-US" sz="4050" dirty="0"/>
          </a:p>
        </p:txBody>
      </p:sp>
      <p:sp>
        <p:nvSpPr>
          <p:cNvPr id="5" name="Text 2"/>
          <p:cNvSpPr/>
          <p:nvPr/>
        </p:nvSpPr>
        <p:spPr>
          <a:xfrm>
            <a:off x="3959396" y="2200275"/>
            <a:ext cx="1225181" cy="700088"/>
          </a:xfrm>
          <a:prstGeom prst="rect">
            <a:avLst/>
          </a:prstGeom>
          <a:noFill/>
          <a:ln/>
        </p:spPr>
        <p:txBody>
          <a:bodyPr wrap="none" lIns="0" tIns="0" rIns="0" bIns="0" rtlCol="0" anchor="ctr">
            <a:spAutoFit/>
          </a:bodyPr>
          <a:lstStyle/>
          <a:p>
            <a:pPr marL="0" indent="0" algn="ctr">
              <a:buNone/>
            </a:pPr>
            <a:r>
              <a:rPr lang="en-US" sz="4050" b="1" dirty="0">
                <a:solidFill>
                  <a:srgbClr val="4A86E8"/>
                </a:solidFill>
                <a:latin typeface="Noto Sans" pitchFamily="34" charset="0"/>
                <a:ea typeface="Noto Sans" pitchFamily="34" charset="-122"/>
                <a:cs typeface="Noto Sans" pitchFamily="34" charset="-120"/>
              </a:rPr>
              <a:t>Data</a:t>
            </a:r>
            <a:endParaRPr lang="en-US" sz="4050" dirty="0"/>
          </a:p>
        </p:txBody>
      </p:sp>
      <p:sp>
        <p:nvSpPr>
          <p:cNvPr id="6" name="Text 3"/>
          <p:cNvSpPr/>
          <p:nvPr/>
        </p:nvSpPr>
        <p:spPr>
          <a:xfrm>
            <a:off x="3715998" y="3116025"/>
            <a:ext cx="1712008" cy="311624"/>
          </a:xfrm>
          <a:prstGeom prst="rect">
            <a:avLst/>
          </a:prstGeom>
          <a:noFill/>
          <a:ln/>
        </p:spPr>
        <p:txBody>
          <a:bodyPr wrap="none" lIns="0" tIns="0" rIns="0" bIns="0" rtlCol="0" anchor="ctr">
            <a:spAutoFit/>
          </a:bodyPr>
          <a:lstStyle/>
          <a:p>
            <a:pPr marL="0" indent="0" algn="ctr">
              <a:buNone/>
            </a:pPr>
            <a:r>
              <a:rPr lang="en-US" sz="2025" dirty="0">
                <a:solidFill>
                  <a:srgbClr val="555555"/>
                </a:solidFill>
                <a:latin typeface="Noto Sans" pitchFamily="34" charset="0"/>
                <a:ea typeface="Noto Sans" pitchFamily="34" charset="-122"/>
                <a:cs typeface="Noto Sans" pitchFamily="34" charset="-120"/>
              </a:rPr>
              <a:t>Dr Arun Ayyar</a:t>
            </a:r>
            <a:endParaRPr lang="en-US" sz="2025"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14121-73DD-D0EE-9135-CCDC7BA337B0}"/>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39576199-E641-BF47-4343-0912BB8E636B}"/>
              </a:ext>
            </a:extLst>
          </p:cNvPr>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Hot Deck Imputation: Mathematical Formulation</a:t>
            </a:r>
            <a:endParaRPr lang="en-US" sz="2025" dirty="0"/>
          </a:p>
        </p:txBody>
      </p:sp>
      <p:sp>
        <p:nvSpPr>
          <p:cNvPr id="4" name="Text 1">
            <a:extLst>
              <a:ext uri="{FF2B5EF4-FFF2-40B4-BE49-F238E27FC236}">
                <a16:creationId xmlns:a16="http://schemas.microsoft.com/office/drawing/2014/main" id="{129DE050-99AB-9709-A662-A144BF689D95}"/>
              </a:ext>
            </a:extLst>
          </p:cNvPr>
          <p:cNvSpPr/>
          <p:nvPr/>
        </p:nvSpPr>
        <p:spPr>
          <a:xfrm>
            <a:off x="428625" y="1053413"/>
            <a:ext cx="734175" cy="207749"/>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Example</a:t>
            </a:r>
            <a:endParaRPr lang="en-US" sz="1350" dirty="0"/>
          </a:p>
        </p:txBody>
      </p:sp>
      <p:graphicFrame>
        <p:nvGraphicFramePr>
          <p:cNvPr id="7" name="Table 6">
            <a:extLst>
              <a:ext uri="{FF2B5EF4-FFF2-40B4-BE49-F238E27FC236}">
                <a16:creationId xmlns:a16="http://schemas.microsoft.com/office/drawing/2014/main" id="{68878F34-DBDF-34B8-1AF4-13F2BCA3AA08}"/>
              </a:ext>
            </a:extLst>
          </p:cNvPr>
          <p:cNvGraphicFramePr>
            <a:graphicFrameLocks noGrp="1"/>
          </p:cNvGraphicFramePr>
          <p:nvPr>
            <p:extLst>
              <p:ext uri="{D42A27DB-BD31-4B8C-83A1-F6EECF244321}">
                <p14:modId xmlns:p14="http://schemas.microsoft.com/office/powerpoint/2010/main" val="396160202"/>
              </p:ext>
            </p:extLst>
          </p:nvPr>
        </p:nvGraphicFramePr>
        <p:xfrm>
          <a:off x="428625" y="1482443"/>
          <a:ext cx="7886700" cy="1295400"/>
        </p:xfrm>
        <a:graphic>
          <a:graphicData uri="http://schemas.openxmlformats.org/drawingml/2006/table">
            <a:tbl>
              <a:tblPr/>
              <a:tblGrid>
                <a:gridCol w="1971675">
                  <a:extLst>
                    <a:ext uri="{9D8B030D-6E8A-4147-A177-3AD203B41FA5}">
                      <a16:colId xmlns:a16="http://schemas.microsoft.com/office/drawing/2014/main" val="1541485761"/>
                    </a:ext>
                  </a:extLst>
                </a:gridCol>
                <a:gridCol w="1971675">
                  <a:extLst>
                    <a:ext uri="{9D8B030D-6E8A-4147-A177-3AD203B41FA5}">
                      <a16:colId xmlns:a16="http://schemas.microsoft.com/office/drawing/2014/main" val="4147994072"/>
                    </a:ext>
                  </a:extLst>
                </a:gridCol>
                <a:gridCol w="1971675">
                  <a:extLst>
                    <a:ext uri="{9D8B030D-6E8A-4147-A177-3AD203B41FA5}">
                      <a16:colId xmlns:a16="http://schemas.microsoft.com/office/drawing/2014/main" val="3597656872"/>
                    </a:ext>
                  </a:extLst>
                </a:gridCol>
                <a:gridCol w="1971675">
                  <a:extLst>
                    <a:ext uri="{9D8B030D-6E8A-4147-A177-3AD203B41FA5}">
                      <a16:colId xmlns:a16="http://schemas.microsoft.com/office/drawing/2014/main" val="3910868623"/>
                    </a:ext>
                  </a:extLst>
                </a:gridCol>
              </a:tblGrid>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Age</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Gender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Education</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Income</a:t>
                      </a:r>
                    </a:p>
                  </a:txBody>
                  <a:tcPr anchor="ctr">
                    <a:lnL>
                      <a:noFill/>
                    </a:lnL>
                    <a:lnR>
                      <a:noFill/>
                    </a:lnR>
                    <a:lnT>
                      <a:noFill/>
                    </a:lnT>
                    <a:lnB>
                      <a:noFill/>
                    </a:lnB>
                    <a:noFill/>
                  </a:tcPr>
                </a:tc>
                <a:extLst>
                  <a:ext uri="{0D108BD9-81ED-4DB2-BD59-A6C34878D82A}">
                    <a16:rowId xmlns:a16="http://schemas.microsoft.com/office/drawing/2014/main" val="3352773308"/>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25</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M</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Bachelor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30k</a:t>
                      </a:r>
                    </a:p>
                  </a:txBody>
                  <a:tcPr anchor="ctr">
                    <a:lnL>
                      <a:noFill/>
                    </a:lnL>
                    <a:lnR>
                      <a:noFill/>
                    </a:lnR>
                    <a:lnT>
                      <a:noFill/>
                    </a:lnT>
                    <a:lnB>
                      <a:noFill/>
                    </a:lnB>
                    <a:noFill/>
                  </a:tcPr>
                </a:tc>
                <a:extLst>
                  <a:ext uri="{0D108BD9-81ED-4DB2-BD59-A6C34878D82A}">
                    <a16:rowId xmlns:a16="http://schemas.microsoft.com/office/drawing/2014/main" val="4094343771"/>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26</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F</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t>
                      </a:r>
                    </a:p>
                  </a:txBody>
                  <a:tcPr anchor="ctr">
                    <a:lnL>
                      <a:noFill/>
                    </a:lnL>
                    <a:lnR>
                      <a:noFill/>
                    </a:lnR>
                    <a:lnT>
                      <a:noFill/>
                    </a:lnT>
                    <a:lnB>
                      <a:noFill/>
                    </a:lnB>
                    <a:noFill/>
                  </a:tcPr>
                </a:tc>
                <a:extLst>
                  <a:ext uri="{0D108BD9-81ED-4DB2-BD59-A6C34878D82A}">
                    <a16:rowId xmlns:a16="http://schemas.microsoft.com/office/drawing/2014/main" val="2103980276"/>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40</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PhD</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70k</a:t>
                      </a:r>
                    </a:p>
                  </a:txBody>
                  <a:tcPr anchor="ctr">
                    <a:lnL>
                      <a:noFill/>
                    </a:lnL>
                    <a:lnR>
                      <a:noFill/>
                    </a:lnR>
                    <a:lnT>
                      <a:noFill/>
                    </a:lnT>
                    <a:lnB>
                      <a:noFill/>
                    </a:lnB>
                    <a:noFill/>
                  </a:tcPr>
                </a:tc>
                <a:extLst>
                  <a:ext uri="{0D108BD9-81ED-4DB2-BD59-A6C34878D82A}">
                    <a16:rowId xmlns:a16="http://schemas.microsoft.com/office/drawing/2014/main" val="799562117"/>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27</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F</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32k</a:t>
                      </a:r>
                    </a:p>
                  </a:txBody>
                  <a:tcPr anchor="ctr">
                    <a:lnL>
                      <a:noFill/>
                    </a:lnL>
                    <a:lnR>
                      <a:noFill/>
                    </a:lnR>
                    <a:lnT>
                      <a:noFill/>
                    </a:lnT>
                    <a:lnB>
                      <a:noFill/>
                    </a:lnB>
                    <a:noFill/>
                  </a:tcPr>
                </a:tc>
                <a:extLst>
                  <a:ext uri="{0D108BD9-81ED-4DB2-BD59-A6C34878D82A}">
                    <a16:rowId xmlns:a16="http://schemas.microsoft.com/office/drawing/2014/main" val="327085565"/>
                  </a:ext>
                </a:extLst>
              </a:tr>
            </a:tbl>
          </a:graphicData>
        </a:graphic>
      </p:graphicFrame>
      <p:sp>
        <p:nvSpPr>
          <p:cNvPr id="11" name="Rectangle 1">
            <a:extLst>
              <a:ext uri="{FF2B5EF4-FFF2-40B4-BE49-F238E27FC236}">
                <a16:creationId xmlns:a16="http://schemas.microsoft.com/office/drawing/2014/main" id="{89E3043F-3CED-D849-20C2-FDBF9890B743}"/>
              </a:ext>
            </a:extLst>
          </p:cNvPr>
          <p:cNvSpPr>
            <a:spLocks noChangeArrowheads="1"/>
          </p:cNvSpPr>
          <p:nvPr/>
        </p:nvSpPr>
        <p:spPr bwMode="auto">
          <a:xfrm>
            <a:off x="428625" y="2858694"/>
            <a:ext cx="594360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US" altLang="en-US" sz="1200" dirty="0">
                <a:latin typeface="Noto Sans" panose="020B0502040504020204" pitchFamily="34" charset="0"/>
                <a:ea typeface="Noto Sans" panose="020B0502040504020204" pitchFamily="34" charset="0"/>
                <a:cs typeface="Noto Sans" panose="020B0502040504020204" pitchFamily="34" charset="0"/>
              </a:rPr>
              <a:t>Missing: Person 2 (26F, Master).</a:t>
            </a:r>
          </a:p>
          <a:p>
            <a:pPr lvl="0" eaLnBrk="0" fontAlgn="base" hangingPunct="0">
              <a:spcBef>
                <a:spcPct val="0"/>
              </a:spcBef>
              <a:spcAft>
                <a:spcPct val="0"/>
              </a:spcAft>
              <a:buFontTx/>
              <a:buChar char="•"/>
            </a:pPr>
            <a:r>
              <a:rPr lang="en-US" altLang="en-US" sz="1200" dirty="0">
                <a:latin typeface="Noto Sans" panose="020B0502040504020204" pitchFamily="34" charset="0"/>
                <a:ea typeface="Noto Sans" panose="020B0502040504020204" pitchFamily="34" charset="0"/>
                <a:cs typeface="Noto Sans" panose="020B0502040504020204" pitchFamily="34" charset="0"/>
              </a:rPr>
              <a:t>Distance-based matching:</a:t>
            </a:r>
          </a:p>
          <a:p>
            <a:pPr lvl="1" eaLnBrk="0" fontAlgn="base" hangingPunct="0">
              <a:spcBef>
                <a:spcPct val="0"/>
              </a:spcBef>
              <a:spcAft>
                <a:spcPct val="0"/>
              </a:spcAft>
              <a:buFontTx/>
              <a:buChar char="•"/>
            </a:pPr>
            <a:r>
              <a:rPr lang="en-US" altLang="en-US" sz="1200" dirty="0">
                <a:latin typeface="Noto Sans" panose="020B0502040504020204" pitchFamily="34" charset="0"/>
                <a:ea typeface="Noto Sans" panose="020B0502040504020204" pitchFamily="34" charset="0"/>
                <a:cs typeface="Noto Sans" panose="020B0502040504020204" pitchFamily="34" charset="0"/>
              </a:rPr>
              <a:t>Compare Person 2 to others using Age + Gender + Education.</a:t>
            </a:r>
          </a:p>
          <a:p>
            <a:pPr lvl="0" eaLnBrk="0" fontAlgn="base" hangingPunct="0">
              <a:spcBef>
                <a:spcPct val="0"/>
              </a:spcBef>
              <a:spcAft>
                <a:spcPct val="0"/>
              </a:spcAft>
              <a:buFontTx/>
              <a:buChar char="•"/>
            </a:pPr>
            <a:r>
              <a:rPr lang="en-US" altLang="en-US" sz="1200" dirty="0">
                <a:latin typeface="Noto Sans" panose="020B0502040504020204" pitchFamily="34" charset="0"/>
                <a:ea typeface="Noto Sans" panose="020B0502040504020204" pitchFamily="34" charset="0"/>
                <a:cs typeface="Noto Sans" panose="020B0502040504020204" pitchFamily="34" charset="0"/>
              </a:rPr>
              <a:t>Closest donor = Person 4 (27F, Master, 32k).</a:t>
            </a:r>
          </a:p>
          <a:p>
            <a:pPr lvl="0" eaLnBrk="0" fontAlgn="base" hangingPunct="0">
              <a:spcBef>
                <a:spcPct val="0"/>
              </a:spcBef>
              <a:spcAft>
                <a:spcPct val="0"/>
              </a:spcAft>
              <a:buFontTx/>
              <a:buChar char="•"/>
            </a:pPr>
            <a:r>
              <a:rPr lang="en-US" altLang="en-US" sz="1200" dirty="0">
                <a:latin typeface="Noto Sans" panose="020B0502040504020204" pitchFamily="34" charset="0"/>
                <a:ea typeface="Noto Sans" panose="020B0502040504020204" pitchFamily="34" charset="0"/>
                <a:cs typeface="Noto Sans" panose="020B0502040504020204" pitchFamily="34" charset="0"/>
              </a:rPr>
              <a:t>Impute Person 2’s Income = </a:t>
            </a:r>
            <a:r>
              <a:rPr lang="en-US" altLang="en-US" sz="1200" b="1" dirty="0">
                <a:latin typeface="Noto Sans" panose="020B0502040504020204" pitchFamily="34" charset="0"/>
                <a:ea typeface="Noto Sans" panose="020B0502040504020204" pitchFamily="34" charset="0"/>
                <a:cs typeface="Noto Sans" panose="020B0502040504020204" pitchFamily="34" charset="0"/>
              </a:rPr>
              <a:t>32k</a:t>
            </a:r>
            <a:r>
              <a:rPr lang="en-US" altLang="en-US" sz="1200" dirty="0">
                <a:latin typeface="Noto Sans" panose="020B0502040504020204" pitchFamily="34" charset="0"/>
                <a:ea typeface="Noto Sans" panose="020B0502040504020204" pitchFamily="34" charset="0"/>
                <a:cs typeface="Noto Sans" panose="020B0502040504020204" pitchFamily="34" charset="0"/>
              </a:rPr>
              <a:t>.</a:t>
            </a:r>
            <a:br>
              <a:rPr lang="en-US" altLang="en-US" sz="1400" dirty="0">
                <a:latin typeface="Noto Sans" panose="020B0502040504020204" pitchFamily="34" charset="0"/>
                <a:ea typeface="Noto Sans" panose="020B0502040504020204" pitchFamily="34" charset="0"/>
                <a:cs typeface="Noto Sans" panose="020B0502040504020204" pitchFamily="34" charset="0"/>
              </a:rPr>
            </a:br>
            <a:br>
              <a:rPr lang="en-US" altLang="en-US" sz="1400" dirty="0">
                <a:latin typeface="Noto Sans" panose="020B0502040504020204" pitchFamily="34" charset="0"/>
                <a:ea typeface="Noto Sans" panose="020B0502040504020204" pitchFamily="34" charset="0"/>
                <a:cs typeface="Noto Sans" panose="020B0502040504020204" pitchFamily="34" charset="0"/>
              </a:rPr>
            </a:br>
            <a:r>
              <a:rPr lang="en-US" sz="1100" dirty="0">
                <a:latin typeface="Noto Sans" panose="020B0502040504020204" pitchFamily="34" charset="0"/>
                <a:ea typeface="Noto Sans" panose="020B0502040504020204" pitchFamily="34" charset="0"/>
                <a:cs typeface="Noto Sans" panose="020B0502040504020204" pitchFamily="34" charset="0"/>
              </a:rPr>
              <a:t>Nearest Neighbor Hot Deck = “Find the most similar observed case using distance, and copy its value.”</a:t>
            </a:r>
            <a:br>
              <a:rPr lang="en-US" sz="1100" dirty="0">
                <a:latin typeface="Noto Sans" panose="020B0502040504020204" pitchFamily="34" charset="0"/>
                <a:ea typeface="Noto Sans" panose="020B0502040504020204" pitchFamily="34" charset="0"/>
                <a:cs typeface="Noto Sans" panose="020B0502040504020204" pitchFamily="34" charset="0"/>
              </a:rPr>
            </a:br>
            <a:r>
              <a:rPr lang="en-US" sz="1100" dirty="0">
                <a:latin typeface="Noto Sans" panose="020B0502040504020204" pitchFamily="34" charset="0"/>
                <a:ea typeface="Noto Sans" panose="020B0502040504020204" pitchFamily="34" charset="0"/>
                <a:cs typeface="Noto Sans" panose="020B0502040504020204" pitchFamily="34" charset="0"/>
              </a:rPr>
              <a:t>It’s more accurate because it respects relationships, but requires careful choice of matching variables and distance measure.</a:t>
            </a:r>
            <a:endParaRPr lang="en-US" altLang="en-US" sz="1100" dirty="0">
              <a:latin typeface="Noto Sans" panose="020B0502040504020204" pitchFamily="34" charset="0"/>
              <a:ea typeface="Noto Sans" panose="020B0502040504020204" pitchFamily="34" charset="0"/>
              <a:cs typeface="Noto Sans" panose="020B050204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2392466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93506"/>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MAR Imputation Methods Overview</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 MAR Methods</a:t>
            </a:r>
            <a:endParaRPr lang="en-US" sz="1350" dirty="0"/>
          </a:p>
        </p:txBody>
      </p:sp>
      <p:sp>
        <p:nvSpPr>
          <p:cNvPr id="5" name="Text 2"/>
          <p:cNvSpPr/>
          <p:nvPr/>
        </p:nvSpPr>
        <p:spPr>
          <a:xfrm>
            <a:off x="285750" y="1214438"/>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Use when missing data depends on observed variables but not on the missing values themselves. For example, income data may be missing more often for younger people, but the missingness is not related to the income amount itself.</a:t>
            </a:r>
            <a:endParaRPr lang="en-US" sz="1046" dirty="0"/>
          </a:p>
        </p:txBody>
      </p:sp>
      <p:sp>
        <p:nvSpPr>
          <p:cNvPr id="6" name="Text 3"/>
          <p:cNvSpPr/>
          <p:nvPr/>
        </p:nvSpPr>
        <p:spPr>
          <a:xfrm>
            <a:off x="285750" y="2250281"/>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Considerations</a:t>
            </a:r>
            <a:endParaRPr lang="en-US" sz="1350" dirty="0"/>
          </a:p>
        </p:txBody>
      </p:sp>
      <p:sp>
        <p:nvSpPr>
          <p:cNvPr id="7" name="Text 4"/>
          <p:cNvSpPr/>
          <p:nvPr/>
        </p:nvSpPr>
        <p:spPr>
          <a:xfrm>
            <a:off x="285750" y="2578894"/>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MAR methods leverage relationships between variables to make more informed imputations. They require identifying which observed variables are related to the missingness pattern.</a:t>
            </a:r>
            <a:endParaRPr lang="en-US" sz="1046" dirty="0"/>
          </a:p>
        </p:txBody>
      </p:sp>
      <p:sp>
        <p:nvSpPr>
          <p:cNvPr id="8" name="Text 5"/>
          <p:cNvSpPr/>
          <p:nvPr/>
        </p:nvSpPr>
        <p:spPr>
          <a:xfrm>
            <a:off x="285750" y="3614738"/>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MAR Imputation Methods</a:t>
            </a:r>
            <a:endParaRPr lang="en-US" sz="1350" dirty="0"/>
          </a:p>
        </p:txBody>
      </p:sp>
      <p:pic>
        <p:nvPicPr>
          <p:cNvPr id="9" name="Image 1" descr="preencoded.png"/>
          <p:cNvPicPr>
            <a:picLocks noChangeAspect="1"/>
          </p:cNvPicPr>
          <p:nvPr/>
        </p:nvPicPr>
        <p:blipFill>
          <a:blip r:embed="rId4"/>
          <a:stretch>
            <a:fillRect/>
          </a:stretch>
        </p:blipFill>
        <p:spPr>
          <a:xfrm>
            <a:off x="285750" y="3993356"/>
            <a:ext cx="114300" cy="114300"/>
          </a:xfrm>
          <a:prstGeom prst="rect">
            <a:avLst/>
          </a:prstGeom>
        </p:spPr>
      </p:pic>
      <p:sp>
        <p:nvSpPr>
          <p:cNvPr id="10" name="Text 6"/>
          <p:cNvSpPr/>
          <p:nvPr/>
        </p:nvSpPr>
        <p:spPr>
          <a:xfrm>
            <a:off x="471488" y="3943350"/>
            <a:ext cx="1563784"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Regression Imputation</a:t>
            </a:r>
            <a:endParaRPr lang="en-US" sz="1046" dirty="0"/>
          </a:p>
        </p:txBody>
      </p:sp>
      <p:pic>
        <p:nvPicPr>
          <p:cNvPr id="11" name="Image 2" descr="preencoded.png"/>
          <p:cNvPicPr>
            <a:picLocks noChangeAspect="1"/>
          </p:cNvPicPr>
          <p:nvPr/>
        </p:nvPicPr>
        <p:blipFill>
          <a:blip r:embed="rId5"/>
          <a:stretch>
            <a:fillRect/>
          </a:stretch>
        </p:blipFill>
        <p:spPr>
          <a:xfrm>
            <a:off x="285750" y="4279106"/>
            <a:ext cx="114300" cy="114300"/>
          </a:xfrm>
          <a:prstGeom prst="rect">
            <a:avLst/>
          </a:prstGeom>
        </p:spPr>
      </p:pic>
      <p:sp>
        <p:nvSpPr>
          <p:cNvPr id="12" name="Text 7"/>
          <p:cNvSpPr/>
          <p:nvPr/>
        </p:nvSpPr>
        <p:spPr>
          <a:xfrm>
            <a:off x="471488" y="4229100"/>
            <a:ext cx="3364148"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Multiple Imputation by Chained Equations (MICE)</a:t>
            </a:r>
            <a:endParaRPr lang="en-US" sz="1046" dirty="0"/>
          </a:p>
        </p:txBody>
      </p:sp>
      <p:pic>
        <p:nvPicPr>
          <p:cNvPr id="13" name="Image 3" descr="preencoded.png"/>
          <p:cNvPicPr>
            <a:picLocks noChangeAspect="1"/>
          </p:cNvPicPr>
          <p:nvPr/>
        </p:nvPicPr>
        <p:blipFill>
          <a:blip r:embed="rId6"/>
          <a:stretch>
            <a:fillRect/>
          </a:stretch>
        </p:blipFill>
        <p:spPr>
          <a:xfrm>
            <a:off x="285750" y="4564856"/>
            <a:ext cx="142875" cy="114300"/>
          </a:xfrm>
          <a:prstGeom prst="rect">
            <a:avLst/>
          </a:prstGeom>
        </p:spPr>
      </p:pic>
      <p:sp>
        <p:nvSpPr>
          <p:cNvPr id="14" name="Text 8"/>
          <p:cNvSpPr/>
          <p:nvPr/>
        </p:nvSpPr>
        <p:spPr>
          <a:xfrm>
            <a:off x="500063" y="4514850"/>
            <a:ext cx="2653764"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k-Nearest Neighbors (kNN) Imputation</a:t>
            </a:r>
            <a:endParaRPr lang="en-US" sz="1046" dirty="0"/>
          </a:p>
        </p:txBody>
      </p:sp>
      <p:pic>
        <p:nvPicPr>
          <p:cNvPr id="15" name="Image 4" descr="preencoded.png"/>
          <p:cNvPicPr>
            <a:picLocks noChangeAspect="1"/>
          </p:cNvPicPr>
          <p:nvPr/>
        </p:nvPicPr>
        <p:blipFill>
          <a:blip r:embed="rId7"/>
          <a:stretch>
            <a:fillRect/>
          </a:stretch>
        </p:blipFill>
        <p:spPr>
          <a:xfrm>
            <a:off x="4679156" y="1110853"/>
            <a:ext cx="4179094" cy="3571875"/>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39353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Regression Imputation: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5" name="Text 2"/>
          <p:cNvSpPr/>
          <p:nvPr/>
        </p:nvSpPr>
        <p:spPr>
          <a:xfrm>
            <a:off x="285750" y="1214438"/>
            <a:ext cx="4179094" cy="1071563"/>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You notice a pattern: people with more education tend to have higher incomes. You create a rule (a regression model) that predicts income based on education. Then, for a person with a missing income but known education level, you use your rule to predict their income. </a:t>
            </a:r>
            <a:endParaRPr lang="en-US" sz="1046" dirty="0"/>
          </a:p>
        </p:txBody>
      </p:sp>
      <p:sp>
        <p:nvSpPr>
          <p:cNvPr id="6" name="Text 3"/>
          <p:cNvSpPr/>
          <p:nvPr/>
        </p:nvSpPr>
        <p:spPr>
          <a:xfrm>
            <a:off x="285750" y="2464594"/>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7" name="Text 4"/>
          <p:cNvSpPr/>
          <p:nvPr/>
        </p:nvSpPr>
        <p:spPr>
          <a:xfrm>
            <a:off x="285750" y="2802136"/>
            <a:ext cx="2728773"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data is Missing At Random (MAR)</a:t>
            </a:r>
            <a:endParaRPr lang="en-US" sz="1046" dirty="0"/>
          </a:p>
        </p:txBody>
      </p:sp>
      <p:sp>
        <p:nvSpPr>
          <p:cNvPr id="8" name="Text 5"/>
          <p:cNvSpPr/>
          <p:nvPr/>
        </p:nvSpPr>
        <p:spPr>
          <a:xfrm>
            <a:off x="285750" y="3016448"/>
            <a:ext cx="337344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relationships between variables are strong</a:t>
            </a:r>
            <a:endParaRPr lang="en-US" sz="1046" dirty="0"/>
          </a:p>
        </p:txBody>
      </p:sp>
      <p:sp>
        <p:nvSpPr>
          <p:cNvPr id="9" name="Text 6"/>
          <p:cNvSpPr/>
          <p:nvPr/>
        </p:nvSpPr>
        <p:spPr>
          <a:xfrm>
            <a:off x="285750" y="3230761"/>
            <a:ext cx="3734619"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preserving relationships is more important than </a:t>
            </a:r>
            <a:endParaRPr lang="en-US" sz="1046" dirty="0"/>
          </a:p>
        </p:txBody>
      </p:sp>
      <p:sp>
        <p:nvSpPr>
          <p:cNvPr id="10" name="Text 7"/>
          <p:cNvSpPr/>
          <p:nvPr/>
        </p:nvSpPr>
        <p:spPr>
          <a:xfrm>
            <a:off x="285750" y="3445073"/>
            <a:ext cx="1603772"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preserving distributions </a:t>
            </a:r>
            <a:endParaRPr lang="en-US" sz="1046" dirty="0"/>
          </a:p>
        </p:txBody>
      </p:sp>
      <p:sp>
        <p:nvSpPr>
          <p:cNvPr id="11" name="Shape 8"/>
          <p:cNvSpPr/>
          <p:nvPr/>
        </p:nvSpPr>
        <p:spPr>
          <a:xfrm>
            <a:off x="285750" y="3829050"/>
            <a:ext cx="4179094" cy="1278731"/>
          </a:xfrm>
          <a:prstGeom prst="rect">
            <a:avLst/>
          </a:prstGeom>
          <a:solidFill>
            <a:srgbClr val="F8F9FA"/>
          </a:solidFill>
          <a:ln/>
        </p:spPr>
      </p:sp>
      <p:sp>
        <p:nvSpPr>
          <p:cNvPr id="12" name="Shape 9"/>
          <p:cNvSpPr/>
          <p:nvPr/>
        </p:nvSpPr>
        <p:spPr>
          <a:xfrm>
            <a:off x="285750" y="3829050"/>
            <a:ext cx="28575" cy="1278731"/>
          </a:xfrm>
          <a:prstGeom prst="rect">
            <a:avLst/>
          </a:prstGeom>
          <a:solidFill>
            <a:srgbClr val="4A86E8"/>
          </a:solidFill>
          <a:ln/>
        </p:spPr>
      </p:sp>
      <p:sp>
        <p:nvSpPr>
          <p:cNvPr id="13" name="Text 10"/>
          <p:cNvSpPr/>
          <p:nvPr/>
        </p:nvSpPr>
        <p:spPr>
          <a:xfrm>
            <a:off x="392906" y="3936206"/>
            <a:ext cx="3964781"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14" name="Text 11"/>
          <p:cNvSpPr/>
          <p:nvPr/>
        </p:nvSpPr>
        <p:spPr>
          <a:xfrm>
            <a:off x="392906" y="4143375"/>
            <a:ext cx="3964781"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predicting house prices based on size and location. If you know the size and location of a house but not its price, you can estimate the price based on similar houses in the area.</a:t>
            </a:r>
            <a:endParaRPr lang="en-US" sz="1046" dirty="0"/>
          </a:p>
        </p:txBody>
      </p:sp>
      <p:pic>
        <p:nvPicPr>
          <p:cNvPr id="15" name="Image 1" descr="preencoded.png"/>
          <p:cNvPicPr>
            <a:picLocks noChangeAspect="1"/>
          </p:cNvPicPr>
          <p:nvPr/>
        </p:nvPicPr>
        <p:blipFill>
          <a:blip r:embed="rId4"/>
          <a:stretch>
            <a:fillRect/>
          </a:stretch>
        </p:blipFill>
        <p:spPr>
          <a:xfrm>
            <a:off x="4679156" y="1568053"/>
            <a:ext cx="4179094" cy="28575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117" name="Shape 114"/>
          <p:cNvSpPr/>
          <p:nvPr/>
        </p:nvSpPr>
        <p:spPr>
          <a:xfrm>
            <a:off x="428625" y="5350725"/>
            <a:ext cx="8286750" cy="1022254"/>
          </a:xfrm>
          <a:prstGeom prst="rect">
            <a:avLst/>
          </a:prstGeom>
          <a:solidFill>
            <a:srgbClr val="F8F9FA"/>
          </a:solidFill>
          <a:ln/>
        </p:spPr>
      </p:sp>
      <p:sp>
        <p:nvSpPr>
          <p:cNvPr id="62" name="Shape 59"/>
          <p:cNvSpPr/>
          <p:nvPr/>
        </p:nvSpPr>
        <p:spPr>
          <a:xfrm>
            <a:off x="428625" y="3289920"/>
            <a:ext cx="8286750" cy="1482161"/>
          </a:xfrm>
          <a:prstGeom prst="rect">
            <a:avLst/>
          </a:prstGeom>
          <a:solidFill>
            <a:srgbClr val="F8F9FA"/>
          </a:solidFill>
          <a:ln/>
        </p:spPr>
      </p:sp>
      <p:sp>
        <p:nvSpPr>
          <p:cNvPr id="5" name="Shape 2"/>
          <p:cNvSpPr/>
          <p:nvPr/>
        </p:nvSpPr>
        <p:spPr>
          <a:xfrm>
            <a:off x="428625" y="1393031"/>
            <a:ext cx="8286750" cy="1318245"/>
          </a:xfrm>
          <a:prstGeom prst="rect">
            <a:avLst/>
          </a:prstGeom>
          <a:solidFill>
            <a:srgbClr val="F8F9FA"/>
          </a:solidFill>
          <a:ln/>
        </p:spPr>
      </p:sp>
      <p:pic>
        <p:nvPicPr>
          <p:cNvPr id="2" name="Image 0" descr="preencoded.png"/>
          <p:cNvPicPr>
            <a:picLocks noChangeAspect="1"/>
          </p:cNvPicPr>
          <p:nvPr/>
        </p:nvPicPr>
        <p:blipFill>
          <a:blip r:embed="rId3"/>
          <a:stretch>
            <a:fillRect/>
          </a:stretch>
        </p:blipFill>
        <p:spPr>
          <a:xfrm>
            <a:off x="0" y="0"/>
            <a:ext cx="9144000" cy="8113179"/>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Regression Imputation: Mathematical Formulation</a:t>
            </a:r>
            <a:endParaRPr lang="en-US" sz="2025" dirty="0"/>
          </a:p>
        </p:txBody>
      </p:sp>
      <p:sp>
        <p:nvSpPr>
          <p:cNvPr id="4" name="Text 1"/>
          <p:cNvSpPr/>
          <p:nvPr/>
        </p:nvSpPr>
        <p:spPr>
          <a:xfrm>
            <a:off x="428625" y="1028700"/>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Linear Regression Model</a:t>
            </a:r>
            <a:endParaRPr lang="en-US" sz="1350" dirty="0"/>
          </a:p>
        </p:txBody>
      </p:sp>
      <p:sp>
        <p:nvSpPr>
          <p:cNvPr id="6" name="Text 3"/>
          <p:cNvSpPr/>
          <p:nvPr/>
        </p:nvSpPr>
        <p:spPr>
          <a:xfrm>
            <a:off x="535781" y="1507331"/>
            <a:ext cx="1475854"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Model the missing variable </a:t>
            </a:r>
            <a:endParaRPr lang="en-US" sz="837" dirty="0"/>
          </a:p>
        </p:txBody>
      </p:sp>
      <p:sp>
        <p:nvSpPr>
          <p:cNvPr id="7" name="Text 4"/>
          <p:cNvSpPr/>
          <p:nvPr/>
        </p:nvSpPr>
        <p:spPr>
          <a:xfrm>
            <a:off x="2011635" y="1455194"/>
            <a:ext cx="65" cy="156068"/>
          </a:xfrm>
          <a:prstGeom prst="rect">
            <a:avLst/>
          </a:prstGeom>
          <a:noFill/>
          <a:ln/>
        </p:spPr>
        <p:txBody>
          <a:bodyPr wrap="none" lIns="0" tIns="0" rIns="0" bIns="0" rtlCol="0" anchor="ctr">
            <a:spAutoFit/>
          </a:bodyPr>
          <a:lstStyle/>
          <a:p>
            <a:pPr marL="0" indent="0">
              <a:buNone/>
            </a:pPr>
            <a:endParaRPr lang="en-US" sz="1014" dirty="0"/>
          </a:p>
        </p:txBody>
      </p:sp>
      <p:sp>
        <p:nvSpPr>
          <p:cNvPr id="8" name="Text 5"/>
          <p:cNvSpPr/>
          <p:nvPr/>
        </p:nvSpPr>
        <p:spPr>
          <a:xfrm>
            <a:off x="2117229" y="1507331"/>
            <a:ext cx="1720221"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as a function of other variables </a:t>
            </a:r>
            <a:endParaRPr lang="en-US" sz="837" dirty="0"/>
          </a:p>
        </p:txBody>
      </p:sp>
      <p:sp>
        <p:nvSpPr>
          <p:cNvPr id="10" name="Text 7"/>
          <p:cNvSpPr/>
          <p:nvPr/>
        </p:nvSpPr>
        <p:spPr>
          <a:xfrm>
            <a:off x="3955377" y="1507331"/>
            <a:ext cx="30640"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a:t>
            </a:r>
            <a:endParaRPr lang="en-US" sz="837" dirty="0"/>
          </a:p>
        </p:txBody>
      </p:sp>
      <p:sp>
        <p:nvSpPr>
          <p:cNvPr id="36" name="Text 33"/>
          <p:cNvSpPr/>
          <p:nvPr/>
        </p:nvSpPr>
        <p:spPr>
          <a:xfrm>
            <a:off x="535781" y="2085752"/>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Where:</a:t>
            </a:r>
            <a:endParaRPr lang="en-US" sz="837" dirty="0"/>
          </a:p>
        </p:txBody>
      </p:sp>
      <p:sp>
        <p:nvSpPr>
          <p:cNvPr id="49" name="Text 46"/>
          <p:cNvSpPr/>
          <p:nvPr/>
        </p:nvSpPr>
        <p:spPr>
          <a:xfrm>
            <a:off x="1287159" y="2264346"/>
            <a:ext cx="1442591" cy="155377"/>
          </a:xfrm>
          <a:prstGeom prst="rect">
            <a:avLst/>
          </a:prstGeom>
          <a:noFill/>
          <a:ln/>
        </p:spPr>
        <p:txBody>
          <a:bodyPr wrap="none" lIns="0" tIns="0" rIns="0" bIns="0"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 are regression coefficients</a:t>
            </a:r>
            <a:endParaRPr lang="en-US" sz="837" dirty="0"/>
          </a:p>
        </p:txBody>
      </p:sp>
      <p:sp>
        <p:nvSpPr>
          <p:cNvPr id="51" name="Text 48"/>
          <p:cNvSpPr/>
          <p:nvPr/>
        </p:nvSpPr>
        <p:spPr>
          <a:xfrm>
            <a:off x="591955" y="2439814"/>
            <a:ext cx="1202913" cy="155377"/>
          </a:xfrm>
          <a:prstGeom prst="rect">
            <a:avLst/>
          </a:prstGeom>
          <a:noFill/>
          <a:ln/>
        </p:spPr>
        <p:txBody>
          <a:bodyPr wrap="none" lIns="0" tIns="0" rIns="0" bIns="0"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 is the error term with </a:t>
            </a:r>
            <a:endParaRPr lang="en-US" sz="837" dirty="0"/>
          </a:p>
        </p:txBody>
      </p:sp>
      <p:sp>
        <p:nvSpPr>
          <p:cNvPr id="61" name="Text 58"/>
          <p:cNvSpPr/>
          <p:nvPr/>
        </p:nvSpPr>
        <p:spPr>
          <a:xfrm>
            <a:off x="428625" y="2925589"/>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Parameter Estimation</a:t>
            </a:r>
            <a:endParaRPr lang="en-US" sz="1350" dirty="0"/>
          </a:p>
        </p:txBody>
      </p:sp>
      <p:sp>
        <p:nvSpPr>
          <p:cNvPr id="63" name="Text 60"/>
          <p:cNvSpPr/>
          <p:nvPr/>
        </p:nvSpPr>
        <p:spPr>
          <a:xfrm>
            <a:off x="535781" y="3397076"/>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Estimate parameters using complete cases:</a:t>
            </a:r>
            <a:endParaRPr lang="en-US" sz="837" dirty="0"/>
          </a:p>
        </p:txBody>
      </p:sp>
      <p:sp>
        <p:nvSpPr>
          <p:cNvPr id="77" name="Text 74"/>
          <p:cNvSpPr/>
          <p:nvPr/>
        </p:nvSpPr>
        <p:spPr>
          <a:xfrm>
            <a:off x="535781" y="4035577"/>
            <a:ext cx="1061740"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For a missing value </a:t>
            </a:r>
            <a:endParaRPr lang="en-US" sz="837" dirty="0"/>
          </a:p>
        </p:txBody>
      </p:sp>
      <p:sp>
        <p:nvSpPr>
          <p:cNvPr id="80" name="Text 77"/>
          <p:cNvSpPr/>
          <p:nvPr/>
        </p:nvSpPr>
        <p:spPr>
          <a:xfrm>
            <a:off x="1711682" y="4035577"/>
            <a:ext cx="1319612"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predict using observed </a:t>
            </a:r>
            <a:endParaRPr lang="en-US" sz="837" dirty="0"/>
          </a:p>
        </p:txBody>
      </p:sp>
      <p:sp>
        <p:nvSpPr>
          <p:cNvPr id="83" name="Text 80"/>
          <p:cNvSpPr/>
          <p:nvPr/>
        </p:nvSpPr>
        <p:spPr>
          <a:xfrm>
            <a:off x="3179638" y="4035577"/>
            <a:ext cx="401892"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values:</a:t>
            </a:r>
            <a:endParaRPr lang="en-US" sz="837" dirty="0"/>
          </a:p>
        </p:txBody>
      </p:sp>
      <p:sp>
        <p:nvSpPr>
          <p:cNvPr id="116" name="Text 113"/>
          <p:cNvSpPr/>
          <p:nvPr/>
        </p:nvSpPr>
        <p:spPr>
          <a:xfrm>
            <a:off x="428625" y="4986393"/>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Stochastic Regression Imputation</a:t>
            </a:r>
            <a:endParaRPr lang="en-US" sz="1350" dirty="0"/>
          </a:p>
        </p:txBody>
      </p:sp>
      <p:sp>
        <p:nvSpPr>
          <p:cNvPr id="118" name="Text 115"/>
          <p:cNvSpPr/>
          <p:nvPr/>
        </p:nvSpPr>
        <p:spPr>
          <a:xfrm>
            <a:off x="535781" y="5457881"/>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Add random noise to preserve variance:</a:t>
            </a:r>
            <a:endParaRPr lang="en-US" sz="837" dirty="0"/>
          </a:p>
        </p:txBody>
      </p:sp>
      <p:sp>
        <p:nvSpPr>
          <p:cNvPr id="155" name="Text 152"/>
          <p:cNvSpPr/>
          <p:nvPr/>
        </p:nvSpPr>
        <p:spPr>
          <a:xfrm>
            <a:off x="535781" y="6101516"/>
            <a:ext cx="38051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Where </a:t>
            </a:r>
            <a:endParaRPr lang="en-US" sz="837" dirty="0"/>
          </a:p>
        </p:txBody>
      </p:sp>
      <p:sp>
        <p:nvSpPr>
          <p:cNvPr id="159" name="Text 156"/>
          <p:cNvSpPr/>
          <p:nvPr/>
        </p:nvSpPr>
        <p:spPr>
          <a:xfrm>
            <a:off x="1006208" y="6101516"/>
            <a:ext cx="1346681"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is randomly drawn from </a:t>
            </a:r>
            <a:endParaRPr lang="en-US" sz="837" dirty="0"/>
          </a:p>
        </p:txBody>
      </p:sp>
      <p:sp>
        <p:nvSpPr>
          <p:cNvPr id="172" name="Text 169"/>
          <p:cNvSpPr/>
          <p:nvPr/>
        </p:nvSpPr>
        <p:spPr>
          <a:xfrm>
            <a:off x="3234612" y="6101516"/>
            <a:ext cx="1857961"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is the estimated residual variance.</a:t>
            </a:r>
            <a:endParaRPr lang="en-US" sz="837" dirty="0"/>
          </a:p>
        </p:txBody>
      </p:sp>
      <p:sp>
        <p:nvSpPr>
          <p:cNvPr id="173" name="Text 170"/>
          <p:cNvSpPr/>
          <p:nvPr/>
        </p:nvSpPr>
        <p:spPr>
          <a:xfrm>
            <a:off x="428625" y="6587291"/>
            <a:ext cx="4143375" cy="235744"/>
          </a:xfrm>
          <a:prstGeom prst="rect">
            <a:avLst/>
          </a:prstGeom>
          <a:noFill/>
          <a:ln/>
        </p:spPr>
        <p:txBody>
          <a:bodyPr wrap="none" lIns="0" tIns="0" rIns="0" bIns="0" rtlCol="0" anchor="ctr">
            <a:spAutoFit/>
          </a:bodyPr>
          <a:lstStyle/>
          <a:p>
            <a:pPr marL="0" indent="0">
              <a:buNone/>
            </a:pPr>
            <a:r>
              <a:rPr lang="en-US" sz="1238" b="1" dirty="0">
                <a:solidFill>
                  <a:srgbClr val="4A86E8"/>
                </a:solidFill>
                <a:latin typeface="Noto Sans" pitchFamily="34" charset="0"/>
                <a:ea typeface="Noto Sans" pitchFamily="34" charset="-122"/>
                <a:cs typeface="Noto Sans" pitchFamily="34" charset="-120"/>
              </a:rPr>
              <a:t>Advantages</a:t>
            </a:r>
            <a:endParaRPr lang="en-US" sz="1238" dirty="0"/>
          </a:p>
        </p:txBody>
      </p:sp>
      <p:pic>
        <p:nvPicPr>
          <p:cNvPr id="174" name="Image 1" descr="preencoded.png"/>
          <p:cNvPicPr>
            <a:picLocks noChangeAspect="1"/>
          </p:cNvPicPr>
          <p:nvPr/>
        </p:nvPicPr>
        <p:blipFill>
          <a:blip r:embed="rId4"/>
          <a:stretch>
            <a:fillRect/>
          </a:stretch>
        </p:blipFill>
        <p:spPr>
          <a:xfrm>
            <a:off x="428625" y="6951622"/>
            <a:ext cx="114300" cy="114300"/>
          </a:xfrm>
          <a:prstGeom prst="rect">
            <a:avLst/>
          </a:prstGeom>
        </p:spPr>
      </p:pic>
      <p:sp>
        <p:nvSpPr>
          <p:cNvPr id="175" name="Text 171"/>
          <p:cNvSpPr/>
          <p:nvPr/>
        </p:nvSpPr>
        <p:spPr>
          <a:xfrm>
            <a:off x="614363" y="6930191"/>
            <a:ext cx="2557351"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Leverages relationships between variables</a:t>
            </a:r>
            <a:endParaRPr lang="en-US" sz="942" dirty="0"/>
          </a:p>
        </p:txBody>
      </p:sp>
      <p:pic>
        <p:nvPicPr>
          <p:cNvPr id="176" name="Image 2" descr="preencoded.png"/>
          <p:cNvPicPr>
            <a:picLocks noChangeAspect="1"/>
          </p:cNvPicPr>
          <p:nvPr/>
        </p:nvPicPr>
        <p:blipFill>
          <a:blip r:embed="rId5"/>
          <a:stretch>
            <a:fillRect/>
          </a:stretch>
        </p:blipFill>
        <p:spPr>
          <a:xfrm>
            <a:off x="428625" y="7203077"/>
            <a:ext cx="114300" cy="114300"/>
          </a:xfrm>
          <a:prstGeom prst="rect">
            <a:avLst/>
          </a:prstGeom>
        </p:spPr>
      </p:pic>
      <p:sp>
        <p:nvSpPr>
          <p:cNvPr id="177" name="Text 172"/>
          <p:cNvSpPr/>
          <p:nvPr/>
        </p:nvSpPr>
        <p:spPr>
          <a:xfrm>
            <a:off x="614363" y="7181645"/>
            <a:ext cx="368854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More accurate than mean imputation when correlations exist</a:t>
            </a:r>
            <a:endParaRPr lang="en-US" sz="942" dirty="0"/>
          </a:p>
        </p:txBody>
      </p:sp>
      <p:pic>
        <p:nvPicPr>
          <p:cNvPr id="178" name="Image 3" descr="preencoded.png"/>
          <p:cNvPicPr>
            <a:picLocks noChangeAspect="1"/>
          </p:cNvPicPr>
          <p:nvPr/>
        </p:nvPicPr>
        <p:blipFill>
          <a:blip r:embed="rId6"/>
          <a:stretch>
            <a:fillRect/>
          </a:stretch>
        </p:blipFill>
        <p:spPr>
          <a:xfrm>
            <a:off x="428625" y="7454531"/>
            <a:ext cx="114300" cy="114300"/>
          </a:xfrm>
          <a:prstGeom prst="rect">
            <a:avLst/>
          </a:prstGeom>
        </p:spPr>
      </p:pic>
      <p:sp>
        <p:nvSpPr>
          <p:cNvPr id="179" name="Text 173"/>
          <p:cNvSpPr/>
          <p:nvPr/>
        </p:nvSpPr>
        <p:spPr>
          <a:xfrm>
            <a:off x="614363" y="7433100"/>
            <a:ext cx="225273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Stochastic version preserves variance</a:t>
            </a:r>
            <a:endParaRPr lang="en-US" sz="942" dirty="0"/>
          </a:p>
        </p:txBody>
      </p:sp>
      <p:sp>
        <p:nvSpPr>
          <p:cNvPr id="180" name="Text 174"/>
          <p:cNvSpPr/>
          <p:nvPr/>
        </p:nvSpPr>
        <p:spPr>
          <a:xfrm>
            <a:off x="4572000" y="6587291"/>
            <a:ext cx="4143375" cy="235744"/>
          </a:xfrm>
          <a:prstGeom prst="rect">
            <a:avLst/>
          </a:prstGeom>
          <a:noFill/>
          <a:ln/>
        </p:spPr>
        <p:txBody>
          <a:bodyPr wrap="none" lIns="0" tIns="0" rIns="0" bIns="0" rtlCol="0" anchor="ctr">
            <a:spAutoFit/>
          </a:bodyPr>
          <a:lstStyle/>
          <a:p>
            <a:pPr marL="0" indent="0">
              <a:buNone/>
            </a:pPr>
            <a:r>
              <a:rPr lang="en-US" sz="1238" b="1" dirty="0">
                <a:solidFill>
                  <a:srgbClr val="555555"/>
                </a:solidFill>
                <a:latin typeface="Noto Sans" pitchFamily="34" charset="0"/>
                <a:ea typeface="Noto Sans" pitchFamily="34" charset="-122"/>
                <a:cs typeface="Noto Sans" pitchFamily="34" charset="-120"/>
              </a:rPr>
              <a:t>Limitations</a:t>
            </a:r>
            <a:endParaRPr lang="en-US" sz="1238" dirty="0"/>
          </a:p>
        </p:txBody>
      </p:sp>
      <p:pic>
        <p:nvPicPr>
          <p:cNvPr id="181" name="Image 4" descr="preencoded.png"/>
          <p:cNvPicPr>
            <a:picLocks noChangeAspect="1"/>
          </p:cNvPicPr>
          <p:nvPr/>
        </p:nvPicPr>
        <p:blipFill>
          <a:blip r:embed="rId7"/>
          <a:stretch>
            <a:fillRect/>
          </a:stretch>
        </p:blipFill>
        <p:spPr>
          <a:xfrm>
            <a:off x="4572000" y="6951622"/>
            <a:ext cx="114300" cy="114300"/>
          </a:xfrm>
          <a:prstGeom prst="rect">
            <a:avLst/>
          </a:prstGeom>
        </p:spPr>
      </p:pic>
      <p:sp>
        <p:nvSpPr>
          <p:cNvPr id="182" name="Text 175"/>
          <p:cNvSpPr/>
          <p:nvPr/>
        </p:nvSpPr>
        <p:spPr>
          <a:xfrm>
            <a:off x="4757738" y="6930191"/>
            <a:ext cx="1969191"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Can overfit with many predictors</a:t>
            </a:r>
            <a:endParaRPr lang="en-US" sz="942" dirty="0"/>
          </a:p>
        </p:txBody>
      </p:sp>
      <p:pic>
        <p:nvPicPr>
          <p:cNvPr id="183" name="Image 5" descr="preencoded.png"/>
          <p:cNvPicPr>
            <a:picLocks noChangeAspect="1"/>
          </p:cNvPicPr>
          <p:nvPr/>
        </p:nvPicPr>
        <p:blipFill>
          <a:blip r:embed="rId8"/>
          <a:stretch>
            <a:fillRect/>
          </a:stretch>
        </p:blipFill>
        <p:spPr>
          <a:xfrm>
            <a:off x="4572000" y="7203077"/>
            <a:ext cx="114300" cy="114300"/>
          </a:xfrm>
          <a:prstGeom prst="rect">
            <a:avLst/>
          </a:prstGeom>
        </p:spPr>
      </p:pic>
      <p:sp>
        <p:nvSpPr>
          <p:cNvPr id="184" name="Text 176"/>
          <p:cNvSpPr/>
          <p:nvPr/>
        </p:nvSpPr>
        <p:spPr>
          <a:xfrm>
            <a:off x="4757738" y="7181645"/>
            <a:ext cx="2807968"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Deterministic version underestimates variance</a:t>
            </a:r>
            <a:endParaRPr lang="en-US" sz="942" dirty="0"/>
          </a:p>
        </p:txBody>
      </p:sp>
      <p:pic>
        <p:nvPicPr>
          <p:cNvPr id="185" name="Image 6" descr="preencoded.png"/>
          <p:cNvPicPr>
            <a:picLocks noChangeAspect="1"/>
          </p:cNvPicPr>
          <p:nvPr/>
        </p:nvPicPr>
        <p:blipFill>
          <a:blip r:embed="rId9"/>
          <a:stretch>
            <a:fillRect/>
          </a:stretch>
        </p:blipFill>
        <p:spPr>
          <a:xfrm>
            <a:off x="4572000" y="7454531"/>
            <a:ext cx="114300" cy="114300"/>
          </a:xfrm>
          <a:prstGeom prst="rect">
            <a:avLst/>
          </a:prstGeom>
        </p:spPr>
      </p:pic>
      <p:sp>
        <p:nvSpPr>
          <p:cNvPr id="186" name="Text 177"/>
          <p:cNvSpPr/>
          <p:nvPr/>
        </p:nvSpPr>
        <p:spPr>
          <a:xfrm>
            <a:off x="4757738" y="7433100"/>
            <a:ext cx="2862495"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Assumes linear relationships between variables</a:t>
            </a:r>
            <a:endParaRPr lang="en-US" sz="942"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AB00A4-988C-EC6A-396B-3728DCE40B81}"/>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2E7CB128-367D-523E-1025-97911B2CB63C}"/>
              </a:ext>
            </a:extLst>
          </p:cNvPr>
          <p:cNvSpPr/>
          <p:nvPr/>
        </p:nvSpPr>
        <p:spPr>
          <a:xfrm>
            <a:off x="428625" y="1393031"/>
            <a:ext cx="8286750" cy="1318245"/>
          </a:xfrm>
          <a:prstGeom prst="rect">
            <a:avLst/>
          </a:prstGeom>
          <a:solidFill>
            <a:srgbClr val="F8F9FA"/>
          </a:solidFill>
          <a:ln/>
        </p:spPr>
      </p:sp>
      <p:sp>
        <p:nvSpPr>
          <p:cNvPr id="3" name="Text 0">
            <a:extLst>
              <a:ext uri="{FF2B5EF4-FFF2-40B4-BE49-F238E27FC236}">
                <a16:creationId xmlns:a16="http://schemas.microsoft.com/office/drawing/2014/main" id="{BAB6A08B-7FE6-9B89-12C7-B6EB8BABBDB9}"/>
              </a:ext>
            </a:extLst>
          </p:cNvPr>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Regression Imputation: Mathematical Formulation</a:t>
            </a:r>
            <a:endParaRPr lang="en-US" sz="2025" dirty="0"/>
          </a:p>
        </p:txBody>
      </p:sp>
      <p:sp>
        <p:nvSpPr>
          <p:cNvPr id="4" name="Text 1">
            <a:extLst>
              <a:ext uri="{FF2B5EF4-FFF2-40B4-BE49-F238E27FC236}">
                <a16:creationId xmlns:a16="http://schemas.microsoft.com/office/drawing/2014/main" id="{7A0E6DA6-D3FC-5CFF-C45D-F0F1D2862B63}"/>
              </a:ext>
            </a:extLst>
          </p:cNvPr>
          <p:cNvSpPr/>
          <p:nvPr/>
        </p:nvSpPr>
        <p:spPr>
          <a:xfrm>
            <a:off x="428625" y="1028700"/>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Linear Regression Model</a:t>
            </a:r>
            <a:endParaRPr lang="en-US" sz="1350" dirty="0"/>
          </a:p>
        </p:txBody>
      </p:sp>
      <p:sp>
        <p:nvSpPr>
          <p:cNvPr id="7" name="Text 4">
            <a:extLst>
              <a:ext uri="{FF2B5EF4-FFF2-40B4-BE49-F238E27FC236}">
                <a16:creationId xmlns:a16="http://schemas.microsoft.com/office/drawing/2014/main" id="{FDC7139E-1BFC-3C52-F505-E35E52012A7E}"/>
              </a:ext>
            </a:extLst>
          </p:cNvPr>
          <p:cNvSpPr/>
          <p:nvPr/>
        </p:nvSpPr>
        <p:spPr>
          <a:xfrm>
            <a:off x="2011635" y="1455194"/>
            <a:ext cx="65" cy="156068"/>
          </a:xfrm>
          <a:prstGeom prst="rect">
            <a:avLst/>
          </a:prstGeom>
          <a:noFill/>
          <a:ln/>
        </p:spPr>
        <p:txBody>
          <a:bodyPr wrap="none" lIns="0" tIns="0" rIns="0" bIns="0" rtlCol="0" anchor="ctr">
            <a:spAutoFit/>
          </a:bodyPr>
          <a:lstStyle/>
          <a:p>
            <a:pPr marL="0" indent="0">
              <a:buNone/>
            </a:pPr>
            <a:endParaRPr lang="en-US" sz="1014" dirty="0"/>
          </a:p>
        </p:txBody>
      </p:sp>
      <p:graphicFrame>
        <p:nvGraphicFramePr>
          <p:cNvPr id="9" name="Table 8">
            <a:extLst>
              <a:ext uri="{FF2B5EF4-FFF2-40B4-BE49-F238E27FC236}">
                <a16:creationId xmlns:a16="http://schemas.microsoft.com/office/drawing/2014/main" id="{913BA8CC-23EC-BD9A-F159-A2160D55BFF8}"/>
              </a:ext>
            </a:extLst>
          </p:cNvPr>
          <p:cNvGraphicFramePr>
            <a:graphicFrameLocks noGrp="1"/>
          </p:cNvGraphicFramePr>
          <p:nvPr>
            <p:extLst>
              <p:ext uri="{D42A27DB-BD31-4B8C-83A1-F6EECF244321}">
                <p14:modId xmlns:p14="http://schemas.microsoft.com/office/powerpoint/2010/main" val="948067495"/>
              </p:ext>
            </p:extLst>
          </p:nvPr>
        </p:nvGraphicFramePr>
        <p:xfrm>
          <a:off x="614363" y="1423029"/>
          <a:ext cx="7886700" cy="1295400"/>
        </p:xfrm>
        <a:graphic>
          <a:graphicData uri="http://schemas.openxmlformats.org/drawingml/2006/table">
            <a:tbl>
              <a:tblPr/>
              <a:tblGrid>
                <a:gridCol w="2628900">
                  <a:extLst>
                    <a:ext uri="{9D8B030D-6E8A-4147-A177-3AD203B41FA5}">
                      <a16:colId xmlns:a16="http://schemas.microsoft.com/office/drawing/2014/main" val="945491424"/>
                    </a:ext>
                  </a:extLst>
                </a:gridCol>
                <a:gridCol w="2628900">
                  <a:extLst>
                    <a:ext uri="{9D8B030D-6E8A-4147-A177-3AD203B41FA5}">
                      <a16:colId xmlns:a16="http://schemas.microsoft.com/office/drawing/2014/main" val="4179956313"/>
                    </a:ext>
                  </a:extLst>
                </a:gridCol>
                <a:gridCol w="2628900">
                  <a:extLst>
                    <a:ext uri="{9D8B030D-6E8A-4147-A177-3AD203B41FA5}">
                      <a16:colId xmlns:a16="http://schemas.microsoft.com/office/drawing/2014/main" val="1504297274"/>
                    </a:ext>
                  </a:extLst>
                </a:gridCol>
              </a:tblGrid>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Age</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Education</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Income</a:t>
                      </a:r>
                    </a:p>
                  </a:txBody>
                  <a:tcPr anchor="ctr">
                    <a:lnL>
                      <a:noFill/>
                    </a:lnL>
                    <a:lnR>
                      <a:noFill/>
                    </a:lnR>
                    <a:lnT>
                      <a:noFill/>
                    </a:lnT>
                    <a:lnB>
                      <a:noFill/>
                    </a:lnB>
                    <a:noFill/>
                  </a:tcPr>
                </a:tc>
                <a:extLst>
                  <a:ext uri="{0D108BD9-81ED-4DB2-BD59-A6C34878D82A}">
                    <a16:rowId xmlns:a16="http://schemas.microsoft.com/office/drawing/2014/main" val="2560978053"/>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25</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Bachelor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30k</a:t>
                      </a:r>
                    </a:p>
                  </a:txBody>
                  <a:tcPr anchor="ctr">
                    <a:lnL>
                      <a:noFill/>
                    </a:lnL>
                    <a:lnR>
                      <a:noFill/>
                    </a:lnR>
                    <a:lnT>
                      <a:noFill/>
                    </a:lnT>
                    <a:lnB>
                      <a:noFill/>
                    </a:lnB>
                    <a:noFill/>
                  </a:tcPr>
                </a:tc>
                <a:extLst>
                  <a:ext uri="{0D108BD9-81ED-4DB2-BD59-A6C34878D82A}">
                    <a16:rowId xmlns:a16="http://schemas.microsoft.com/office/drawing/2014/main" val="2023891690"/>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30</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40k</a:t>
                      </a:r>
                    </a:p>
                  </a:txBody>
                  <a:tcPr anchor="ctr">
                    <a:lnL>
                      <a:noFill/>
                    </a:lnL>
                    <a:lnR>
                      <a:noFill/>
                    </a:lnR>
                    <a:lnT>
                      <a:noFill/>
                    </a:lnT>
                    <a:lnB>
                      <a:noFill/>
                    </a:lnB>
                    <a:noFill/>
                  </a:tcPr>
                </a:tc>
                <a:extLst>
                  <a:ext uri="{0D108BD9-81ED-4DB2-BD59-A6C34878D82A}">
                    <a16:rowId xmlns:a16="http://schemas.microsoft.com/office/drawing/2014/main" val="2053365113"/>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35</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PhD</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t>
                      </a:r>
                    </a:p>
                  </a:txBody>
                  <a:tcPr anchor="ctr">
                    <a:lnL>
                      <a:noFill/>
                    </a:lnL>
                    <a:lnR>
                      <a:noFill/>
                    </a:lnR>
                    <a:lnT>
                      <a:noFill/>
                    </a:lnT>
                    <a:lnB>
                      <a:noFill/>
                    </a:lnB>
                    <a:noFill/>
                  </a:tcPr>
                </a:tc>
                <a:extLst>
                  <a:ext uri="{0D108BD9-81ED-4DB2-BD59-A6C34878D82A}">
                    <a16:rowId xmlns:a16="http://schemas.microsoft.com/office/drawing/2014/main" val="2698494890"/>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40</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55k</a:t>
                      </a:r>
                    </a:p>
                  </a:txBody>
                  <a:tcPr anchor="ctr">
                    <a:lnL>
                      <a:noFill/>
                    </a:lnL>
                    <a:lnR>
                      <a:noFill/>
                    </a:lnR>
                    <a:lnT>
                      <a:noFill/>
                    </a:lnT>
                    <a:lnB>
                      <a:noFill/>
                    </a:lnB>
                    <a:noFill/>
                  </a:tcPr>
                </a:tc>
                <a:extLst>
                  <a:ext uri="{0D108BD9-81ED-4DB2-BD59-A6C34878D82A}">
                    <a16:rowId xmlns:a16="http://schemas.microsoft.com/office/drawing/2014/main" val="1117877459"/>
                  </a:ext>
                </a:extLst>
              </a:tr>
            </a:tbl>
          </a:graphicData>
        </a:graphic>
      </p:graphicFrame>
      <p:sp>
        <p:nvSpPr>
          <p:cNvPr id="13" name="TextBox 12">
            <a:extLst>
              <a:ext uri="{FF2B5EF4-FFF2-40B4-BE49-F238E27FC236}">
                <a16:creationId xmlns:a16="http://schemas.microsoft.com/office/drawing/2014/main" id="{C738125B-FA93-6974-DCAC-C349881101C0}"/>
              </a:ext>
            </a:extLst>
          </p:cNvPr>
          <p:cNvSpPr txBox="1"/>
          <p:nvPr/>
        </p:nvSpPr>
        <p:spPr>
          <a:xfrm>
            <a:off x="428625" y="2905129"/>
            <a:ext cx="5896812" cy="954107"/>
          </a:xfrm>
          <a:prstGeom prst="rect">
            <a:avLst/>
          </a:prstGeom>
          <a:noFill/>
        </p:spPr>
        <p:txBody>
          <a:bodyPr wrap="square">
            <a:spAutoFit/>
          </a:bodyPr>
          <a:lstStyle/>
          <a:p>
            <a:pPr lvl="0" eaLnBrk="0" fontAlgn="base" hangingPunct="0">
              <a:spcBef>
                <a:spcPct val="0"/>
              </a:spcBef>
              <a:spcAft>
                <a:spcPct val="0"/>
              </a:spcAft>
              <a:buFontTx/>
              <a:buChar char="•"/>
            </a:pPr>
            <a: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Regression model (from complete cases):</a:t>
            </a:r>
            <a:b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br>
            <a:r>
              <a:rPr lang="en-US" sz="1200" dirty="0">
                <a:latin typeface="Noto Sans" panose="020B0502040504020204" pitchFamily="34" charset="0"/>
                <a:ea typeface="Noto Sans" panose="020B0502040504020204" pitchFamily="34" charset="0"/>
                <a:cs typeface="Noto Sans" panose="020B0502040504020204" pitchFamily="34" charset="0"/>
              </a:rPr>
              <a:t>Income^=5k+0.8k⋅Age+10k⋅Education</a:t>
            </a:r>
            <a:endParaRPr kumimoji="0" lang="en-US" altLang="en-US" sz="12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100" dirty="0">
              <a:latin typeface="Noto Sans" panose="020B0502040504020204" pitchFamily="34" charset="0"/>
              <a:ea typeface="Noto Sans" panose="020B0502040504020204" pitchFamily="34" charset="0"/>
              <a:cs typeface="Noto Sans" panose="020B0502040504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For Age=35, Education=PhD → Predicted Income = </a:t>
            </a:r>
            <a:r>
              <a:rPr lang="en-US" altLang="en-US" sz="1100" dirty="0">
                <a:latin typeface="Noto Sans" panose="020B0502040504020204" pitchFamily="34" charset="0"/>
                <a:ea typeface="Noto Sans" panose="020B0502040504020204" pitchFamily="34" charset="0"/>
                <a:cs typeface="Noto Sans" panose="020B0502040504020204" pitchFamily="34" charset="0"/>
              </a:rPr>
              <a:t>63</a:t>
            </a:r>
            <a: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Deterministic: Impute exactly </a:t>
            </a:r>
            <a:r>
              <a:rPr lang="en-US" altLang="en-US" sz="1100" dirty="0">
                <a:latin typeface="Noto Sans" panose="020B0502040504020204" pitchFamily="34" charset="0"/>
                <a:ea typeface="Noto Sans" panose="020B0502040504020204" pitchFamily="34" charset="0"/>
                <a:cs typeface="Noto Sans" panose="020B0502040504020204" pitchFamily="34" charset="0"/>
              </a:rPr>
              <a:t>63</a:t>
            </a:r>
            <a:r>
              <a:rPr kumimoji="0" lang="en-US" altLang="en-US" sz="1100" b="0" i="0" u="none" strike="noStrike" cap="none" normalizeH="0" baseline="0" dirty="0">
                <a:ln>
                  <a:noFill/>
                </a:ln>
                <a:solidFill>
                  <a:schemeClr val="tx1"/>
                </a:solidFill>
                <a:effectLst/>
                <a:latin typeface="Noto Sans" panose="020B0502040504020204" pitchFamily="34" charset="0"/>
                <a:ea typeface="Noto Sans" panose="020B0502040504020204" pitchFamily="34" charset="0"/>
                <a:cs typeface="Noto Sans" panose="020B0502040504020204" pitchFamily="34" charset="0"/>
              </a:rPr>
              <a:t>k.</a:t>
            </a:r>
          </a:p>
        </p:txBody>
      </p:sp>
    </p:spTree>
    <p:extLst>
      <p:ext uri="{BB962C8B-B14F-4D97-AF65-F5344CB8AC3E}">
        <p14:creationId xmlns:p14="http://schemas.microsoft.com/office/powerpoint/2010/main" val="34398200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1968C6-D761-00B5-D924-2E20906EE362}"/>
            </a:ext>
          </a:extLst>
        </p:cNvPr>
        <p:cNvGrpSpPr/>
        <p:nvPr/>
      </p:nvGrpSpPr>
      <p:grpSpPr>
        <a:xfrm>
          <a:off x="0" y="0"/>
          <a:ext cx="0" cy="0"/>
          <a:chOff x="0" y="0"/>
          <a:chExt cx="0" cy="0"/>
        </a:xfrm>
      </p:grpSpPr>
      <p:sp>
        <p:nvSpPr>
          <p:cNvPr id="5" name="Shape 2">
            <a:extLst>
              <a:ext uri="{FF2B5EF4-FFF2-40B4-BE49-F238E27FC236}">
                <a16:creationId xmlns:a16="http://schemas.microsoft.com/office/drawing/2014/main" id="{234ED345-77EC-0249-158D-131AF81B69E6}"/>
              </a:ext>
            </a:extLst>
          </p:cNvPr>
          <p:cNvSpPr/>
          <p:nvPr/>
        </p:nvSpPr>
        <p:spPr>
          <a:xfrm>
            <a:off x="428625" y="1393031"/>
            <a:ext cx="8286750" cy="1318245"/>
          </a:xfrm>
          <a:prstGeom prst="rect">
            <a:avLst/>
          </a:prstGeom>
          <a:solidFill>
            <a:srgbClr val="F8F9FA"/>
          </a:solidFill>
          <a:ln/>
        </p:spPr>
      </p:sp>
      <p:sp>
        <p:nvSpPr>
          <p:cNvPr id="3" name="Text 0">
            <a:extLst>
              <a:ext uri="{FF2B5EF4-FFF2-40B4-BE49-F238E27FC236}">
                <a16:creationId xmlns:a16="http://schemas.microsoft.com/office/drawing/2014/main" id="{CA396BCE-7574-779C-7AE0-692D576E05E0}"/>
              </a:ext>
            </a:extLst>
          </p:cNvPr>
          <p:cNvSpPr/>
          <p:nvPr/>
        </p:nvSpPr>
        <p:spPr>
          <a:xfrm>
            <a:off x="285750" y="322819"/>
            <a:ext cx="4236737" cy="311624"/>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Regression Imputation: Example</a:t>
            </a:r>
            <a:endParaRPr lang="en-US" sz="2025" dirty="0"/>
          </a:p>
        </p:txBody>
      </p:sp>
      <p:sp>
        <p:nvSpPr>
          <p:cNvPr id="4" name="Text 1">
            <a:extLst>
              <a:ext uri="{FF2B5EF4-FFF2-40B4-BE49-F238E27FC236}">
                <a16:creationId xmlns:a16="http://schemas.microsoft.com/office/drawing/2014/main" id="{20B2F96C-B341-0918-FDB7-21F9CC0866BD}"/>
              </a:ext>
            </a:extLst>
          </p:cNvPr>
          <p:cNvSpPr/>
          <p:nvPr/>
        </p:nvSpPr>
        <p:spPr>
          <a:xfrm>
            <a:off x="428625" y="1053413"/>
            <a:ext cx="2468625" cy="207749"/>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Stochastic Regression Model</a:t>
            </a:r>
            <a:endParaRPr lang="en-US" sz="1350" dirty="0"/>
          </a:p>
        </p:txBody>
      </p:sp>
      <p:sp>
        <p:nvSpPr>
          <p:cNvPr id="7" name="Text 4">
            <a:extLst>
              <a:ext uri="{FF2B5EF4-FFF2-40B4-BE49-F238E27FC236}">
                <a16:creationId xmlns:a16="http://schemas.microsoft.com/office/drawing/2014/main" id="{BCF952FD-6CDF-4330-EFF9-13EE9F337C81}"/>
              </a:ext>
            </a:extLst>
          </p:cNvPr>
          <p:cNvSpPr/>
          <p:nvPr/>
        </p:nvSpPr>
        <p:spPr>
          <a:xfrm>
            <a:off x="2011635" y="1455194"/>
            <a:ext cx="65" cy="156068"/>
          </a:xfrm>
          <a:prstGeom prst="rect">
            <a:avLst/>
          </a:prstGeom>
          <a:noFill/>
          <a:ln/>
        </p:spPr>
        <p:txBody>
          <a:bodyPr wrap="none" lIns="0" tIns="0" rIns="0" bIns="0" rtlCol="0" anchor="ctr">
            <a:spAutoFit/>
          </a:bodyPr>
          <a:lstStyle/>
          <a:p>
            <a:pPr marL="0" indent="0">
              <a:buNone/>
            </a:pPr>
            <a:endParaRPr lang="en-US" sz="1014" dirty="0"/>
          </a:p>
        </p:txBody>
      </p:sp>
      <p:sp>
        <p:nvSpPr>
          <p:cNvPr id="173" name="Text 170">
            <a:extLst>
              <a:ext uri="{FF2B5EF4-FFF2-40B4-BE49-F238E27FC236}">
                <a16:creationId xmlns:a16="http://schemas.microsoft.com/office/drawing/2014/main" id="{71A8FA16-6666-49F3-69A1-5C298756CB84}"/>
              </a:ext>
            </a:extLst>
          </p:cNvPr>
          <p:cNvSpPr/>
          <p:nvPr/>
        </p:nvSpPr>
        <p:spPr>
          <a:xfrm>
            <a:off x="428625" y="6587291"/>
            <a:ext cx="4143375" cy="235744"/>
          </a:xfrm>
          <a:prstGeom prst="rect">
            <a:avLst/>
          </a:prstGeom>
          <a:noFill/>
          <a:ln/>
        </p:spPr>
        <p:txBody>
          <a:bodyPr wrap="none" lIns="0" tIns="0" rIns="0" bIns="0" rtlCol="0" anchor="ctr">
            <a:spAutoFit/>
          </a:bodyPr>
          <a:lstStyle/>
          <a:p>
            <a:pPr marL="0" indent="0">
              <a:buNone/>
            </a:pPr>
            <a:r>
              <a:rPr lang="en-US" sz="1238" b="1" dirty="0">
                <a:solidFill>
                  <a:srgbClr val="4A86E8"/>
                </a:solidFill>
                <a:latin typeface="Noto Sans" pitchFamily="34" charset="0"/>
                <a:ea typeface="Noto Sans" pitchFamily="34" charset="-122"/>
                <a:cs typeface="Noto Sans" pitchFamily="34" charset="-120"/>
              </a:rPr>
              <a:t>Advantages</a:t>
            </a:r>
            <a:endParaRPr lang="en-US" sz="1238" dirty="0"/>
          </a:p>
        </p:txBody>
      </p:sp>
      <p:pic>
        <p:nvPicPr>
          <p:cNvPr id="174" name="Image 1" descr="preencoded.png">
            <a:extLst>
              <a:ext uri="{FF2B5EF4-FFF2-40B4-BE49-F238E27FC236}">
                <a16:creationId xmlns:a16="http://schemas.microsoft.com/office/drawing/2014/main" id="{F6B3FABB-F563-A0DD-E596-F86EE0BB4023}"/>
              </a:ext>
            </a:extLst>
          </p:cNvPr>
          <p:cNvPicPr>
            <a:picLocks noChangeAspect="1"/>
          </p:cNvPicPr>
          <p:nvPr/>
        </p:nvPicPr>
        <p:blipFill>
          <a:blip r:embed="rId3"/>
          <a:stretch>
            <a:fillRect/>
          </a:stretch>
        </p:blipFill>
        <p:spPr>
          <a:xfrm>
            <a:off x="428625" y="6951622"/>
            <a:ext cx="114300" cy="114300"/>
          </a:xfrm>
          <a:prstGeom prst="rect">
            <a:avLst/>
          </a:prstGeom>
        </p:spPr>
      </p:pic>
      <p:sp>
        <p:nvSpPr>
          <p:cNvPr id="175" name="Text 171">
            <a:extLst>
              <a:ext uri="{FF2B5EF4-FFF2-40B4-BE49-F238E27FC236}">
                <a16:creationId xmlns:a16="http://schemas.microsoft.com/office/drawing/2014/main" id="{F8DF3F68-C09F-8B30-5666-4090892A2A74}"/>
              </a:ext>
            </a:extLst>
          </p:cNvPr>
          <p:cNvSpPr/>
          <p:nvPr/>
        </p:nvSpPr>
        <p:spPr>
          <a:xfrm>
            <a:off x="614363" y="6930191"/>
            <a:ext cx="2557351"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Leverages relationships between variables</a:t>
            </a:r>
            <a:endParaRPr lang="en-US" sz="942" dirty="0"/>
          </a:p>
        </p:txBody>
      </p:sp>
      <p:pic>
        <p:nvPicPr>
          <p:cNvPr id="176" name="Image 2" descr="preencoded.png">
            <a:extLst>
              <a:ext uri="{FF2B5EF4-FFF2-40B4-BE49-F238E27FC236}">
                <a16:creationId xmlns:a16="http://schemas.microsoft.com/office/drawing/2014/main" id="{DC2B5CF8-4D02-0345-E2E0-6BAACCB7F391}"/>
              </a:ext>
            </a:extLst>
          </p:cNvPr>
          <p:cNvPicPr>
            <a:picLocks noChangeAspect="1"/>
          </p:cNvPicPr>
          <p:nvPr/>
        </p:nvPicPr>
        <p:blipFill>
          <a:blip r:embed="rId4"/>
          <a:stretch>
            <a:fillRect/>
          </a:stretch>
        </p:blipFill>
        <p:spPr>
          <a:xfrm>
            <a:off x="428625" y="7203077"/>
            <a:ext cx="114300" cy="114300"/>
          </a:xfrm>
          <a:prstGeom prst="rect">
            <a:avLst/>
          </a:prstGeom>
        </p:spPr>
      </p:pic>
      <p:sp>
        <p:nvSpPr>
          <p:cNvPr id="177" name="Text 172">
            <a:extLst>
              <a:ext uri="{FF2B5EF4-FFF2-40B4-BE49-F238E27FC236}">
                <a16:creationId xmlns:a16="http://schemas.microsoft.com/office/drawing/2014/main" id="{8F727AAE-EA12-6802-4D72-1898FD555B8E}"/>
              </a:ext>
            </a:extLst>
          </p:cNvPr>
          <p:cNvSpPr/>
          <p:nvPr/>
        </p:nvSpPr>
        <p:spPr>
          <a:xfrm>
            <a:off x="614363" y="7181645"/>
            <a:ext cx="368854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More accurate than mean imputation when correlations exist</a:t>
            </a:r>
            <a:endParaRPr lang="en-US" sz="942" dirty="0"/>
          </a:p>
        </p:txBody>
      </p:sp>
      <p:pic>
        <p:nvPicPr>
          <p:cNvPr id="178" name="Image 3" descr="preencoded.png">
            <a:extLst>
              <a:ext uri="{FF2B5EF4-FFF2-40B4-BE49-F238E27FC236}">
                <a16:creationId xmlns:a16="http://schemas.microsoft.com/office/drawing/2014/main" id="{8933E6F4-B71B-B72D-2CC3-D2A4E13C0026}"/>
              </a:ext>
            </a:extLst>
          </p:cNvPr>
          <p:cNvPicPr>
            <a:picLocks noChangeAspect="1"/>
          </p:cNvPicPr>
          <p:nvPr/>
        </p:nvPicPr>
        <p:blipFill>
          <a:blip r:embed="rId5"/>
          <a:stretch>
            <a:fillRect/>
          </a:stretch>
        </p:blipFill>
        <p:spPr>
          <a:xfrm>
            <a:off x="428625" y="7454531"/>
            <a:ext cx="114300" cy="114300"/>
          </a:xfrm>
          <a:prstGeom prst="rect">
            <a:avLst/>
          </a:prstGeom>
        </p:spPr>
      </p:pic>
      <p:sp>
        <p:nvSpPr>
          <p:cNvPr id="179" name="Text 173">
            <a:extLst>
              <a:ext uri="{FF2B5EF4-FFF2-40B4-BE49-F238E27FC236}">
                <a16:creationId xmlns:a16="http://schemas.microsoft.com/office/drawing/2014/main" id="{F71C06DF-CBCA-B97C-991D-3BE562023362}"/>
              </a:ext>
            </a:extLst>
          </p:cNvPr>
          <p:cNvSpPr/>
          <p:nvPr/>
        </p:nvSpPr>
        <p:spPr>
          <a:xfrm>
            <a:off x="614363" y="7433100"/>
            <a:ext cx="225273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Stochastic version preserves variance</a:t>
            </a:r>
            <a:endParaRPr lang="en-US" sz="942" dirty="0"/>
          </a:p>
        </p:txBody>
      </p:sp>
      <p:sp>
        <p:nvSpPr>
          <p:cNvPr id="180" name="Text 174">
            <a:extLst>
              <a:ext uri="{FF2B5EF4-FFF2-40B4-BE49-F238E27FC236}">
                <a16:creationId xmlns:a16="http://schemas.microsoft.com/office/drawing/2014/main" id="{CF3FD627-86E4-8DFD-FE03-06673BEE5458}"/>
              </a:ext>
            </a:extLst>
          </p:cNvPr>
          <p:cNvSpPr/>
          <p:nvPr/>
        </p:nvSpPr>
        <p:spPr>
          <a:xfrm>
            <a:off x="4572000" y="6587291"/>
            <a:ext cx="4143375" cy="235744"/>
          </a:xfrm>
          <a:prstGeom prst="rect">
            <a:avLst/>
          </a:prstGeom>
          <a:noFill/>
          <a:ln/>
        </p:spPr>
        <p:txBody>
          <a:bodyPr wrap="none" lIns="0" tIns="0" rIns="0" bIns="0" rtlCol="0" anchor="ctr">
            <a:spAutoFit/>
          </a:bodyPr>
          <a:lstStyle/>
          <a:p>
            <a:pPr marL="0" indent="0">
              <a:buNone/>
            </a:pPr>
            <a:r>
              <a:rPr lang="en-US" sz="1238" b="1" dirty="0">
                <a:solidFill>
                  <a:srgbClr val="555555"/>
                </a:solidFill>
                <a:latin typeface="Noto Sans" pitchFamily="34" charset="0"/>
                <a:ea typeface="Noto Sans" pitchFamily="34" charset="-122"/>
                <a:cs typeface="Noto Sans" pitchFamily="34" charset="-120"/>
              </a:rPr>
              <a:t>Limitations</a:t>
            </a:r>
            <a:endParaRPr lang="en-US" sz="1238" dirty="0"/>
          </a:p>
        </p:txBody>
      </p:sp>
      <p:pic>
        <p:nvPicPr>
          <p:cNvPr id="181" name="Image 4" descr="preencoded.png">
            <a:extLst>
              <a:ext uri="{FF2B5EF4-FFF2-40B4-BE49-F238E27FC236}">
                <a16:creationId xmlns:a16="http://schemas.microsoft.com/office/drawing/2014/main" id="{FC8BB5A8-A0EF-A0C8-6AE4-A2F0A79B51C3}"/>
              </a:ext>
            </a:extLst>
          </p:cNvPr>
          <p:cNvPicPr>
            <a:picLocks noChangeAspect="1"/>
          </p:cNvPicPr>
          <p:nvPr/>
        </p:nvPicPr>
        <p:blipFill>
          <a:blip r:embed="rId6"/>
          <a:stretch>
            <a:fillRect/>
          </a:stretch>
        </p:blipFill>
        <p:spPr>
          <a:xfrm>
            <a:off x="4572000" y="6951622"/>
            <a:ext cx="114300" cy="114300"/>
          </a:xfrm>
          <a:prstGeom prst="rect">
            <a:avLst/>
          </a:prstGeom>
        </p:spPr>
      </p:pic>
      <p:sp>
        <p:nvSpPr>
          <p:cNvPr id="182" name="Text 175">
            <a:extLst>
              <a:ext uri="{FF2B5EF4-FFF2-40B4-BE49-F238E27FC236}">
                <a16:creationId xmlns:a16="http://schemas.microsoft.com/office/drawing/2014/main" id="{DC9EFE6C-4360-CAA4-2FF0-D24A4F9DC561}"/>
              </a:ext>
            </a:extLst>
          </p:cNvPr>
          <p:cNvSpPr/>
          <p:nvPr/>
        </p:nvSpPr>
        <p:spPr>
          <a:xfrm>
            <a:off x="4757738" y="6930191"/>
            <a:ext cx="1969191"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Can overfit with many predictors</a:t>
            </a:r>
            <a:endParaRPr lang="en-US" sz="942" dirty="0"/>
          </a:p>
        </p:txBody>
      </p:sp>
      <p:pic>
        <p:nvPicPr>
          <p:cNvPr id="183" name="Image 5" descr="preencoded.png">
            <a:extLst>
              <a:ext uri="{FF2B5EF4-FFF2-40B4-BE49-F238E27FC236}">
                <a16:creationId xmlns:a16="http://schemas.microsoft.com/office/drawing/2014/main" id="{C208302D-E6D9-4061-AA08-2C72CCA7BF2F}"/>
              </a:ext>
            </a:extLst>
          </p:cNvPr>
          <p:cNvPicPr>
            <a:picLocks noChangeAspect="1"/>
          </p:cNvPicPr>
          <p:nvPr/>
        </p:nvPicPr>
        <p:blipFill>
          <a:blip r:embed="rId7"/>
          <a:stretch>
            <a:fillRect/>
          </a:stretch>
        </p:blipFill>
        <p:spPr>
          <a:xfrm>
            <a:off x="4572000" y="7203077"/>
            <a:ext cx="114300" cy="114300"/>
          </a:xfrm>
          <a:prstGeom prst="rect">
            <a:avLst/>
          </a:prstGeom>
        </p:spPr>
      </p:pic>
      <p:sp>
        <p:nvSpPr>
          <p:cNvPr id="184" name="Text 176">
            <a:extLst>
              <a:ext uri="{FF2B5EF4-FFF2-40B4-BE49-F238E27FC236}">
                <a16:creationId xmlns:a16="http://schemas.microsoft.com/office/drawing/2014/main" id="{1D550C5A-BDCD-6094-1E4C-0C6181B60352}"/>
              </a:ext>
            </a:extLst>
          </p:cNvPr>
          <p:cNvSpPr/>
          <p:nvPr/>
        </p:nvSpPr>
        <p:spPr>
          <a:xfrm>
            <a:off x="4757738" y="7181645"/>
            <a:ext cx="2807968"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Deterministic version underestimates variance</a:t>
            </a:r>
            <a:endParaRPr lang="en-US" sz="942" dirty="0"/>
          </a:p>
        </p:txBody>
      </p:sp>
      <p:pic>
        <p:nvPicPr>
          <p:cNvPr id="185" name="Image 6" descr="preencoded.png">
            <a:extLst>
              <a:ext uri="{FF2B5EF4-FFF2-40B4-BE49-F238E27FC236}">
                <a16:creationId xmlns:a16="http://schemas.microsoft.com/office/drawing/2014/main" id="{3B32DED2-D5D5-F95C-CFB7-580430CE66C5}"/>
              </a:ext>
            </a:extLst>
          </p:cNvPr>
          <p:cNvPicPr>
            <a:picLocks noChangeAspect="1"/>
          </p:cNvPicPr>
          <p:nvPr/>
        </p:nvPicPr>
        <p:blipFill>
          <a:blip r:embed="rId8"/>
          <a:stretch>
            <a:fillRect/>
          </a:stretch>
        </p:blipFill>
        <p:spPr>
          <a:xfrm>
            <a:off x="4572000" y="7454531"/>
            <a:ext cx="114300" cy="114300"/>
          </a:xfrm>
          <a:prstGeom prst="rect">
            <a:avLst/>
          </a:prstGeom>
        </p:spPr>
      </p:pic>
      <p:sp>
        <p:nvSpPr>
          <p:cNvPr id="186" name="Text 177">
            <a:extLst>
              <a:ext uri="{FF2B5EF4-FFF2-40B4-BE49-F238E27FC236}">
                <a16:creationId xmlns:a16="http://schemas.microsoft.com/office/drawing/2014/main" id="{15378662-F5A8-1D32-54B8-965B23569408}"/>
              </a:ext>
            </a:extLst>
          </p:cNvPr>
          <p:cNvSpPr/>
          <p:nvPr/>
        </p:nvSpPr>
        <p:spPr>
          <a:xfrm>
            <a:off x="4757738" y="7433100"/>
            <a:ext cx="2862495"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Assumes linear relationships between variables</a:t>
            </a:r>
            <a:endParaRPr lang="en-US" sz="942" dirty="0"/>
          </a:p>
        </p:txBody>
      </p:sp>
      <p:graphicFrame>
        <p:nvGraphicFramePr>
          <p:cNvPr id="9" name="Table 8">
            <a:extLst>
              <a:ext uri="{FF2B5EF4-FFF2-40B4-BE49-F238E27FC236}">
                <a16:creationId xmlns:a16="http://schemas.microsoft.com/office/drawing/2014/main" id="{A42F8F7B-6D1E-DB2E-3DE7-65C7EF6FB7A3}"/>
              </a:ext>
            </a:extLst>
          </p:cNvPr>
          <p:cNvGraphicFramePr>
            <a:graphicFrameLocks noGrp="1"/>
          </p:cNvGraphicFramePr>
          <p:nvPr>
            <p:extLst>
              <p:ext uri="{D42A27DB-BD31-4B8C-83A1-F6EECF244321}">
                <p14:modId xmlns:p14="http://schemas.microsoft.com/office/powerpoint/2010/main" val="1714184752"/>
              </p:ext>
            </p:extLst>
          </p:nvPr>
        </p:nvGraphicFramePr>
        <p:xfrm>
          <a:off x="614363" y="1423029"/>
          <a:ext cx="7504704" cy="1295400"/>
        </p:xfrm>
        <a:graphic>
          <a:graphicData uri="http://schemas.openxmlformats.org/drawingml/2006/table">
            <a:tbl>
              <a:tblPr/>
              <a:tblGrid>
                <a:gridCol w="2501568">
                  <a:extLst>
                    <a:ext uri="{9D8B030D-6E8A-4147-A177-3AD203B41FA5}">
                      <a16:colId xmlns:a16="http://schemas.microsoft.com/office/drawing/2014/main" val="945491424"/>
                    </a:ext>
                  </a:extLst>
                </a:gridCol>
                <a:gridCol w="2501568">
                  <a:extLst>
                    <a:ext uri="{9D8B030D-6E8A-4147-A177-3AD203B41FA5}">
                      <a16:colId xmlns:a16="http://schemas.microsoft.com/office/drawing/2014/main" val="4179956313"/>
                    </a:ext>
                  </a:extLst>
                </a:gridCol>
                <a:gridCol w="2501568">
                  <a:extLst>
                    <a:ext uri="{9D8B030D-6E8A-4147-A177-3AD203B41FA5}">
                      <a16:colId xmlns:a16="http://schemas.microsoft.com/office/drawing/2014/main" val="1504297274"/>
                    </a:ext>
                  </a:extLst>
                </a:gridCol>
              </a:tblGrid>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Age</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Education</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Income</a:t>
                      </a:r>
                    </a:p>
                  </a:txBody>
                  <a:tcPr anchor="ctr">
                    <a:lnL>
                      <a:noFill/>
                    </a:lnL>
                    <a:lnR>
                      <a:noFill/>
                    </a:lnR>
                    <a:lnT>
                      <a:noFill/>
                    </a:lnT>
                    <a:lnB>
                      <a:noFill/>
                    </a:lnB>
                    <a:noFill/>
                  </a:tcPr>
                </a:tc>
                <a:extLst>
                  <a:ext uri="{0D108BD9-81ED-4DB2-BD59-A6C34878D82A}">
                    <a16:rowId xmlns:a16="http://schemas.microsoft.com/office/drawing/2014/main" val="2560978053"/>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25</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Bachelor</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30k</a:t>
                      </a:r>
                    </a:p>
                  </a:txBody>
                  <a:tcPr anchor="ctr">
                    <a:lnL>
                      <a:noFill/>
                    </a:lnL>
                    <a:lnR>
                      <a:noFill/>
                    </a:lnR>
                    <a:lnT>
                      <a:noFill/>
                    </a:lnT>
                    <a:lnB>
                      <a:noFill/>
                    </a:lnB>
                    <a:noFill/>
                  </a:tcPr>
                </a:tc>
                <a:extLst>
                  <a:ext uri="{0D108BD9-81ED-4DB2-BD59-A6C34878D82A}">
                    <a16:rowId xmlns:a16="http://schemas.microsoft.com/office/drawing/2014/main" val="2023891690"/>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30</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40k</a:t>
                      </a:r>
                    </a:p>
                  </a:txBody>
                  <a:tcPr anchor="ctr">
                    <a:lnL>
                      <a:noFill/>
                    </a:lnL>
                    <a:lnR>
                      <a:noFill/>
                    </a:lnR>
                    <a:lnT>
                      <a:noFill/>
                    </a:lnT>
                    <a:lnB>
                      <a:noFill/>
                    </a:lnB>
                    <a:noFill/>
                  </a:tcPr>
                </a:tc>
                <a:extLst>
                  <a:ext uri="{0D108BD9-81ED-4DB2-BD59-A6C34878D82A}">
                    <a16:rowId xmlns:a16="http://schemas.microsoft.com/office/drawing/2014/main" val="2053365113"/>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35</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PhD</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a:t>
                      </a:r>
                    </a:p>
                  </a:txBody>
                  <a:tcPr anchor="ctr">
                    <a:lnL>
                      <a:noFill/>
                    </a:lnL>
                    <a:lnR>
                      <a:noFill/>
                    </a:lnR>
                    <a:lnT>
                      <a:noFill/>
                    </a:lnT>
                    <a:lnB>
                      <a:noFill/>
                    </a:lnB>
                    <a:noFill/>
                  </a:tcPr>
                </a:tc>
                <a:extLst>
                  <a:ext uri="{0D108BD9-81ED-4DB2-BD59-A6C34878D82A}">
                    <a16:rowId xmlns:a16="http://schemas.microsoft.com/office/drawing/2014/main" val="2698494890"/>
                  </a:ext>
                </a:extLst>
              </a:tr>
              <a:tr h="0">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40</a:t>
                      </a:r>
                    </a:p>
                  </a:txBody>
                  <a:tcPr anchor="ctr">
                    <a:lnL>
                      <a:noFill/>
                    </a:lnL>
                    <a:lnR>
                      <a:noFill/>
                    </a:lnR>
                    <a:lnT>
                      <a:noFill/>
                    </a:lnT>
                    <a:lnB>
                      <a:noFill/>
                    </a:lnB>
                    <a:noFill/>
                  </a:tcPr>
                </a:tc>
                <a:tc>
                  <a:txBody>
                    <a:bodyPr/>
                    <a:lstStyle/>
                    <a:p>
                      <a:pPr>
                        <a:buNone/>
                      </a:pPr>
                      <a:r>
                        <a:rPr lang="en-IN" sz="11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100" dirty="0">
                          <a:latin typeface="Noto Sans" panose="020B0502040504020204" pitchFamily="34" charset="0"/>
                          <a:ea typeface="Noto Sans" panose="020B0502040504020204" pitchFamily="34" charset="0"/>
                          <a:cs typeface="Noto Sans" panose="020B0502040504020204" pitchFamily="34" charset="0"/>
                        </a:rPr>
                        <a:t>55k</a:t>
                      </a:r>
                    </a:p>
                  </a:txBody>
                  <a:tcPr anchor="ctr">
                    <a:lnL>
                      <a:noFill/>
                    </a:lnL>
                    <a:lnR>
                      <a:noFill/>
                    </a:lnR>
                    <a:lnT>
                      <a:noFill/>
                    </a:lnT>
                    <a:lnB>
                      <a:noFill/>
                    </a:lnB>
                    <a:noFill/>
                  </a:tcPr>
                </a:tc>
                <a:extLst>
                  <a:ext uri="{0D108BD9-81ED-4DB2-BD59-A6C34878D82A}">
                    <a16:rowId xmlns:a16="http://schemas.microsoft.com/office/drawing/2014/main" val="1117877459"/>
                  </a:ext>
                </a:extLst>
              </a:tr>
            </a:tbl>
          </a:graphicData>
        </a:graphic>
      </p:graphicFrame>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97AB196A-25C5-5734-062E-4EB8CE4E0A5D}"/>
                  </a:ext>
                </a:extLst>
              </p:cNvPr>
              <p:cNvSpPr txBox="1"/>
              <p:nvPr/>
            </p:nvSpPr>
            <p:spPr>
              <a:xfrm>
                <a:off x="239789" y="2859284"/>
                <a:ext cx="5896812" cy="1646605"/>
              </a:xfrm>
              <a:prstGeom prst="rect">
                <a:avLst/>
              </a:prstGeom>
              <a:noFill/>
            </p:spPr>
            <p:txBody>
              <a:bodyPr wrap="square">
                <a:spAutoFit/>
              </a:bodyPr>
              <a:lstStyle/>
              <a:p>
                <a:r>
                  <a:rPr lang="en-IN" sz="1100" dirty="0"/>
                  <a:t>Suppose you regress </a:t>
                </a:r>
                <a:r>
                  <a:rPr lang="en-IN" sz="1100" b="1" dirty="0"/>
                  <a:t>Income</a:t>
                </a:r>
                <a:r>
                  <a:rPr lang="en-IN" sz="1100" dirty="0"/>
                  <a:t> on </a:t>
                </a:r>
                <a:r>
                  <a:rPr lang="en-IN" sz="1100" b="1" dirty="0"/>
                  <a:t>Age</a:t>
                </a:r>
                <a:r>
                  <a:rPr lang="en-IN" sz="1100" dirty="0"/>
                  <a:t>:</a:t>
                </a:r>
              </a:p>
              <a:p>
                <a:pPr lvl="0" eaLnBrk="0" fontAlgn="base" hangingPunct="0">
                  <a:spcBef>
                    <a:spcPct val="0"/>
                  </a:spcBef>
                  <a:spcAft>
                    <a:spcPct val="0"/>
                  </a:spcAft>
                </a:pPr>
                <a:endParaRPr lang="en-US" sz="1200" dirty="0">
                  <a:latin typeface="Noto Sans" panose="020B0502040504020204" pitchFamily="34" charset="0"/>
                  <a:ea typeface="Noto Sans" panose="020B0502040504020204" pitchFamily="34" charset="0"/>
                  <a:cs typeface="Noto Sans" panose="020B0502040504020204" pitchFamily="34" charset="0"/>
                </a:endParaRPr>
              </a:p>
              <a:p>
                <a:pPr lvl="0" eaLnBrk="0" fontAlgn="base" hangingPunct="0">
                  <a:spcBef>
                    <a:spcPct val="0"/>
                  </a:spcBef>
                  <a:spcAft>
                    <a:spcPct val="0"/>
                  </a:spcAft>
                </a:pPr>
                <a14:m>
                  <m:oMathPara xmlns:m="http://schemas.openxmlformats.org/officeDocument/2006/math">
                    <m:oMathParaPr>
                      <m:jc m:val="centerGroup"/>
                    </m:oMathParaPr>
                    <m:oMath xmlns:m="http://schemas.openxmlformats.org/officeDocument/2006/math">
                      <m:r>
                        <m:rPr>
                          <m:nor/>
                        </m:rPr>
                        <a:rPr lang="en-US" sz="1200" dirty="0">
                          <a:latin typeface="Noto Sans" panose="020B0502040504020204" pitchFamily="34" charset="0"/>
                          <a:ea typeface="Noto Sans" panose="020B0502040504020204" pitchFamily="34" charset="0"/>
                          <a:cs typeface="Noto Sans" panose="020B0502040504020204" pitchFamily="34" charset="0"/>
                        </a:rPr>
                        <m:t>Income</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5</m:t>
                      </m:r>
                      <m:r>
                        <m:rPr>
                          <m:nor/>
                        </m:rPr>
                        <a:rPr lang="en-US" sz="1200" dirty="0">
                          <a:latin typeface="Noto Sans" panose="020B0502040504020204" pitchFamily="34" charset="0"/>
                          <a:ea typeface="Noto Sans" panose="020B0502040504020204" pitchFamily="34" charset="0"/>
                          <a:cs typeface="Noto Sans" panose="020B0502040504020204" pitchFamily="34" charset="0"/>
                        </a:rPr>
                        <m:t>k</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0</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8</m:t>
                      </m:r>
                      <m:r>
                        <m:rPr>
                          <m:nor/>
                        </m:rPr>
                        <a:rPr lang="en-US" sz="1200" dirty="0">
                          <a:latin typeface="Noto Sans" panose="020B0502040504020204" pitchFamily="34" charset="0"/>
                          <a:ea typeface="Noto Sans" panose="020B0502040504020204" pitchFamily="34" charset="0"/>
                          <a:cs typeface="Noto Sans" panose="020B0502040504020204" pitchFamily="34" charset="0"/>
                        </a:rPr>
                        <m:t>k</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Age</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10</m:t>
                      </m:r>
                      <m:r>
                        <m:rPr>
                          <m:nor/>
                        </m:rPr>
                        <a:rPr lang="en-US" sz="1200" dirty="0">
                          <a:latin typeface="Noto Sans" panose="020B0502040504020204" pitchFamily="34" charset="0"/>
                          <a:ea typeface="Noto Sans" panose="020B0502040504020204" pitchFamily="34" charset="0"/>
                          <a:cs typeface="Noto Sans" panose="020B0502040504020204" pitchFamily="34" charset="0"/>
                        </a:rPr>
                        <m:t>k</m:t>
                      </m:r>
                      <m:r>
                        <m:rPr>
                          <m:nor/>
                        </m:rPr>
                        <a:rPr lang="en-US" sz="1200" dirty="0">
                          <a:latin typeface="Noto Sans" panose="020B0502040504020204" pitchFamily="34" charset="0"/>
                          <a:ea typeface="Noto Sans" panose="020B0502040504020204" pitchFamily="34" charset="0"/>
                          <a:cs typeface="Noto Sans" panose="020B0502040504020204" pitchFamily="34" charset="0"/>
                        </a:rPr>
                        <m:t>⋅</m:t>
                      </m:r>
                      <m:r>
                        <m:rPr>
                          <m:nor/>
                        </m:rPr>
                        <a:rPr lang="en-US" sz="1200" dirty="0">
                          <a:latin typeface="Noto Sans" panose="020B0502040504020204" pitchFamily="34" charset="0"/>
                          <a:ea typeface="Noto Sans" panose="020B0502040504020204" pitchFamily="34" charset="0"/>
                          <a:cs typeface="Noto Sans" panose="020B0502040504020204" pitchFamily="34" charset="0"/>
                        </a:rPr>
                        <m:t>Education</m:t>
                      </m:r>
                    </m:oMath>
                  </m:oMathPara>
                </a14:m>
                <a:endParaRPr lang="en-US" altLang="en-US" sz="1200" dirty="0">
                  <a:latin typeface="Noto Sans" panose="020B0502040504020204" pitchFamily="34" charset="0"/>
                  <a:ea typeface="Noto Sans" panose="020B0502040504020204" pitchFamily="34" charset="0"/>
                  <a:cs typeface="Noto Sans" panose="020B0502040504020204" pitchFamily="34" charset="0"/>
                </a:endParaRPr>
              </a:p>
              <a:p>
                <a:endParaRPr lang="en-IN" sz="1100" dirty="0"/>
              </a:p>
              <a:p>
                <a:r>
                  <a:rPr lang="en-IN" sz="1100" dirty="0"/>
                  <a:t>For Age = 35, prediction = 63k.</a:t>
                </a:r>
              </a:p>
              <a:p>
                <a:r>
                  <a:rPr lang="en-IN" sz="1100" dirty="0"/>
                  <a:t>But in reality, incomes for 35-year-olds might vary a lot (60k, 65k, 70k).</a:t>
                </a:r>
              </a:p>
              <a:p>
                <a:r>
                  <a:rPr lang="en-IN" sz="1100" dirty="0"/>
                  <a:t>That variation is captured by </a:t>
                </a:r>
                <a:r>
                  <a:rPr lang="en-IN" sz="1100" b="1" dirty="0"/>
                  <a:t>residual variance</a:t>
                </a:r>
                <a:r>
                  <a:rPr lang="en-IN" sz="1100" dirty="0"/>
                  <a:t>.</a:t>
                </a:r>
              </a:p>
              <a:p>
                <a:r>
                  <a:rPr lang="en-IN" sz="1100" dirty="0"/>
                  <a:t>Deterministic imputation → always impute 63k.</a:t>
                </a:r>
              </a:p>
              <a:p>
                <a:endParaRPr lang="en-IN" sz="1100" dirty="0"/>
              </a:p>
            </p:txBody>
          </p:sp>
        </mc:Choice>
        <mc:Fallback>
          <p:sp>
            <p:nvSpPr>
              <p:cNvPr id="13" name="TextBox 12">
                <a:extLst>
                  <a:ext uri="{FF2B5EF4-FFF2-40B4-BE49-F238E27FC236}">
                    <a16:creationId xmlns:a16="http://schemas.microsoft.com/office/drawing/2014/main" id="{97AB196A-25C5-5734-062E-4EB8CE4E0A5D}"/>
                  </a:ext>
                </a:extLst>
              </p:cNvPr>
              <p:cNvSpPr txBox="1">
                <a:spLocks noRot="1" noChangeAspect="1" noMove="1" noResize="1" noEditPoints="1" noAdjustHandles="1" noChangeArrowheads="1" noChangeShapeType="1" noTextEdit="1"/>
              </p:cNvSpPr>
              <p:nvPr/>
            </p:nvSpPr>
            <p:spPr>
              <a:xfrm>
                <a:off x="239789" y="2859284"/>
                <a:ext cx="5896812" cy="1646605"/>
              </a:xfrm>
              <a:prstGeom prst="rect">
                <a:avLst/>
              </a:prstGeom>
              <a:blipFill>
                <a:blip r:embed="rId9"/>
                <a:stretch>
                  <a:fillRect t="-370"/>
                </a:stretch>
              </a:blipFill>
            </p:spPr>
            <p:txBody>
              <a:bodyPr/>
              <a:lstStyle/>
              <a:p>
                <a:r>
                  <a:rPr lang="en-IN">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0B4CC648-0B49-5F88-57CF-D22F69956DC4}"/>
                  </a:ext>
                </a:extLst>
              </p:cNvPr>
              <p:cNvSpPr txBox="1"/>
              <p:nvPr/>
            </p:nvSpPr>
            <p:spPr>
              <a:xfrm>
                <a:off x="4838281" y="2843145"/>
                <a:ext cx="4143375" cy="1783117"/>
              </a:xfrm>
              <a:prstGeom prst="rect">
                <a:avLst/>
              </a:prstGeom>
              <a:noFill/>
            </p:spPr>
            <p:txBody>
              <a:bodyPr wrap="square">
                <a:spAutoFit/>
              </a:bodyPr>
              <a:lstStyle/>
              <a:p>
                <a:pPr>
                  <a:buNone/>
                </a:pPr>
                <a:r>
                  <a:rPr lang="en-IN" sz="1200" dirty="0">
                    <a:latin typeface="Noto Sans" panose="020B0502040504020204" pitchFamily="34" charset="0"/>
                    <a:ea typeface="Noto Sans" panose="020B0502040504020204" pitchFamily="34" charset="0"/>
                    <a:cs typeface="Noto Sans" panose="020B0502040504020204" pitchFamily="34" charset="0"/>
                  </a:rPr>
                  <a:t>Instead of imputing 63k exactly, we draw a random residual:</a:t>
                </a:r>
              </a:p>
              <a:p>
                <a:pPr>
                  <a:buNone/>
                </a:pPr>
                <a14:m>
                  <m:oMathPara xmlns:m="http://schemas.openxmlformats.org/officeDocument/2006/math">
                    <m:oMathParaPr>
                      <m:jc m:val="centerGroup"/>
                    </m:oMathParaPr>
                    <m:oMath xmlns:m="http://schemas.openxmlformats.org/officeDocument/2006/math">
                      <m:r>
                        <a:rPr lang="en-IN" sz="1200" i="1">
                          <a:latin typeface="Cambria Math" panose="02040503050406030204" pitchFamily="18" charset="0"/>
                        </a:rPr>
                        <m:t>𝐼𝑛𝑐𝑜𝑚</m:t>
                      </m:r>
                      <m:sSub>
                        <m:sSubPr>
                          <m:ctrlPr>
                            <a:rPr lang="ar-AE" sz="1200" i="1">
                              <a:latin typeface="Cambria Math" panose="02040503050406030204" pitchFamily="18" charset="0"/>
                            </a:rPr>
                          </m:ctrlPr>
                        </m:sSubPr>
                        <m:e>
                          <m:r>
                            <a:rPr lang="ar-AE" sz="1200" i="1">
                              <a:latin typeface="Cambria Math" panose="02040503050406030204" pitchFamily="18" charset="0"/>
                            </a:rPr>
                            <m:t>𝑒</m:t>
                          </m:r>
                        </m:e>
                        <m:sub>
                          <m:r>
                            <a:rPr lang="ar-AE" sz="1200" i="1">
                              <a:latin typeface="Cambria Math" panose="02040503050406030204" pitchFamily="18" charset="0"/>
                            </a:rPr>
                            <m:t>𝐵</m:t>
                          </m:r>
                        </m:sub>
                      </m:sSub>
                      <m:r>
                        <a:rPr lang="ar-AE" sz="1200" i="0">
                          <a:latin typeface="Cambria Math" panose="02040503050406030204" pitchFamily="18" charset="0"/>
                        </a:rPr>
                        <m:t>=</m:t>
                      </m:r>
                      <m:acc>
                        <m:accPr>
                          <m:chr m:val="̂"/>
                          <m:ctrlPr>
                            <a:rPr lang="ar-AE" sz="1200" i="1">
                              <a:latin typeface="Cambria Math" panose="02040503050406030204" pitchFamily="18" charset="0"/>
                            </a:rPr>
                          </m:ctrlPr>
                        </m:accPr>
                        <m:e>
                          <m:r>
                            <a:rPr lang="ar-AE" sz="1200" i="1">
                              <a:latin typeface="Cambria Math" panose="02040503050406030204" pitchFamily="18" charset="0"/>
                            </a:rPr>
                            <m:t>𝐼𝑛𝑐𝑜𝑚𝑒</m:t>
                          </m:r>
                        </m:e>
                      </m:acc>
                      <m:r>
                        <a:rPr lang="ar-AE" sz="1200" i="0">
                          <a:latin typeface="Cambria Math" panose="02040503050406030204" pitchFamily="18" charset="0"/>
                        </a:rPr>
                        <m:t>+</m:t>
                      </m:r>
                      <m:r>
                        <a:rPr lang="ar-AE" sz="1200" i="1">
                          <a:latin typeface="Cambria Math" panose="02040503050406030204" pitchFamily="18" charset="0"/>
                        </a:rPr>
                        <m:t>𝜀</m:t>
                      </m:r>
                    </m:oMath>
                  </m:oMathPara>
                </a14:m>
                <a:endParaRPr lang="ar-AE" sz="1200" dirty="0">
                  <a:latin typeface="Noto Sans" panose="020B0502040504020204" pitchFamily="34" charset="0"/>
                  <a:ea typeface="Noto Sans" panose="020B0502040504020204" pitchFamily="34" charset="0"/>
                </a:endParaRPr>
              </a:p>
              <a:p>
                <a:pPr>
                  <a:buNone/>
                </a:pPr>
                <a:r>
                  <a:rPr lang="en-IN" sz="1200" dirty="0">
                    <a:latin typeface="Noto Sans" panose="020B0502040504020204" pitchFamily="34" charset="0"/>
                    <a:ea typeface="Noto Sans" panose="020B0502040504020204" pitchFamily="34" charset="0"/>
                    <a:cs typeface="Noto Sans" panose="020B0502040504020204" pitchFamily="34" charset="0"/>
                  </a:rPr>
                  <a:t>where </a:t>
                </a:r>
                <a14:m>
                  <m:oMath xmlns:m="http://schemas.openxmlformats.org/officeDocument/2006/math">
                    <m:r>
                      <a:rPr lang="en-IN" sz="1200" i="1">
                        <a:latin typeface="Cambria Math" panose="02040503050406030204" pitchFamily="18" charset="0"/>
                      </a:rPr>
                      <m:t>𝜀</m:t>
                    </m:r>
                    <m:r>
                      <a:rPr lang="en-IN" sz="1200" i="0">
                        <a:latin typeface="Cambria Math" panose="02040503050406030204" pitchFamily="18" charset="0"/>
                      </a:rPr>
                      <m:t>∼</m:t>
                    </m:r>
                    <m:r>
                      <a:rPr lang="en-IN" sz="1200" i="1">
                        <a:latin typeface="Cambria Math" panose="02040503050406030204" pitchFamily="18" charset="0"/>
                      </a:rPr>
                      <m:t>𝑁</m:t>
                    </m:r>
                    <m:d>
                      <m:dPr>
                        <m:sepChr m:val=","/>
                        <m:ctrlPr>
                          <a:rPr lang="ar-AE" sz="1200" i="1">
                            <a:latin typeface="Cambria Math" panose="02040503050406030204" pitchFamily="18" charset="0"/>
                          </a:rPr>
                        </m:ctrlPr>
                      </m:dPr>
                      <m:e>
                        <m:r>
                          <a:rPr lang="ar-AE" sz="1200" i="0">
                            <a:latin typeface="Cambria Math" panose="02040503050406030204" pitchFamily="18" charset="0"/>
                          </a:rPr>
                          <m:t>0</m:t>
                        </m:r>
                      </m:e>
                      <m:e>
                        <m:sSubSup>
                          <m:sSubSupPr>
                            <m:ctrlPr>
                              <a:rPr lang="ar-AE" sz="1200" i="1">
                                <a:latin typeface="Cambria Math" panose="02040503050406030204" pitchFamily="18" charset="0"/>
                              </a:rPr>
                            </m:ctrlPr>
                          </m:sSubSupPr>
                          <m:e>
                            <m:r>
                              <a:rPr lang="ar-AE" sz="1200" i="1">
                                <a:latin typeface="Cambria Math" panose="02040503050406030204" pitchFamily="18" charset="0"/>
                              </a:rPr>
                              <m:t>𝜎</m:t>
                            </m:r>
                          </m:e>
                          <m:sub>
                            <m:r>
                              <a:rPr lang="ar-AE" sz="1200" i="1">
                                <a:latin typeface="Cambria Math" panose="02040503050406030204" pitchFamily="18" charset="0"/>
                              </a:rPr>
                              <m:t>𝑒</m:t>
                            </m:r>
                          </m:sub>
                          <m:sup>
                            <m:r>
                              <a:rPr lang="ar-AE" sz="1200" i="0">
                                <a:latin typeface="Cambria Math" panose="02040503050406030204" pitchFamily="18" charset="0"/>
                              </a:rPr>
                              <m:t>2</m:t>
                            </m:r>
                          </m:sup>
                        </m:sSubSup>
                      </m:e>
                    </m:d>
                  </m:oMath>
                </a14:m>
                <a:r>
                  <a:rPr lang="ar-AE" sz="1200" dirty="0">
                    <a:latin typeface="Noto Sans" panose="020B0502040504020204" pitchFamily="34" charset="0"/>
                    <a:ea typeface="Noto Sans" panose="020B0502040504020204" pitchFamily="34" charset="0"/>
                  </a:rPr>
                  <a:t>.</a:t>
                </a:r>
                <a:endParaRPr lang="en-US" sz="1200" dirty="0">
                  <a:latin typeface="Noto Sans" panose="020B0502040504020204" pitchFamily="34" charset="0"/>
                  <a:ea typeface="Noto Sans" panose="020B0502040504020204" pitchFamily="34" charset="0"/>
                </a:endParaRPr>
              </a:p>
              <a:p>
                <a:pPr>
                  <a:buNone/>
                </a:pPr>
                <a:endParaRPr lang="ar-AE" sz="1200" dirty="0">
                  <a:latin typeface="Noto Sans" panose="020B0502040504020204" pitchFamily="34" charset="0"/>
                  <a:ea typeface="Noto Sans" panose="020B0502040504020204" pitchFamily="34" charset="0"/>
                </a:endParaRPr>
              </a:p>
              <a:p>
                <a:pPr>
                  <a:buNone/>
                </a:pPr>
                <a:r>
                  <a:rPr lang="en-IN" sz="1200" dirty="0">
                    <a:latin typeface="Noto Sans" panose="020B0502040504020204" pitchFamily="34" charset="0"/>
                    <a:ea typeface="Noto Sans" panose="020B0502040504020204" pitchFamily="34" charset="0"/>
                    <a:cs typeface="Noto Sans" panose="020B0502040504020204" pitchFamily="34" charset="0"/>
                  </a:rPr>
                  <a:t>Examples of stochastic imputations:</a:t>
                </a:r>
              </a:p>
              <a:p>
                <a:pPr>
                  <a:buFont typeface="Arial" panose="020B0604020202020204" pitchFamily="34" charset="0"/>
                  <a:buChar char="•"/>
                </a:pPr>
                <a:r>
                  <a:rPr lang="en-IN" sz="1200" dirty="0">
                    <a:latin typeface="Noto Sans" panose="020B0502040504020204" pitchFamily="34" charset="0"/>
                    <a:ea typeface="Noto Sans" panose="020B0502040504020204" pitchFamily="34" charset="0"/>
                    <a:cs typeface="Noto Sans" panose="020B0502040504020204" pitchFamily="34" charset="0"/>
                  </a:rPr>
                  <a:t>Draw1: </a:t>
                </a:r>
                <a:r>
                  <a:rPr lang="el-GR" sz="1200" dirty="0">
                    <a:latin typeface="Noto Sans" panose="020B0502040504020204" pitchFamily="34" charset="0"/>
                    <a:ea typeface="Noto Sans" panose="020B0502040504020204" pitchFamily="34" charset="0"/>
                    <a:cs typeface="Noto Sans" panose="020B0502040504020204" pitchFamily="34" charset="0"/>
                  </a:rPr>
                  <a:t>ε = +3</a:t>
                </a:r>
                <a:r>
                  <a:rPr lang="en-IN" sz="1200" dirty="0">
                    <a:latin typeface="Noto Sans" panose="020B0502040504020204" pitchFamily="34" charset="0"/>
                    <a:ea typeface="Noto Sans" panose="020B0502040504020204" pitchFamily="34" charset="0"/>
                    <a:cs typeface="Noto Sans" panose="020B0502040504020204" pitchFamily="34" charset="0"/>
                  </a:rPr>
                  <a:t>k → </a:t>
                </a:r>
                <a:r>
                  <a:rPr lang="en-IN" sz="1200" dirty="0" err="1">
                    <a:latin typeface="Noto Sans" panose="020B0502040504020204" pitchFamily="34" charset="0"/>
                    <a:ea typeface="Noto Sans" panose="020B0502040504020204" pitchFamily="34" charset="0"/>
                    <a:cs typeface="Noto Sans" panose="020B0502040504020204" pitchFamily="34" charset="0"/>
                  </a:rPr>
                  <a:t>Income_B</a:t>
                </a:r>
                <a:r>
                  <a:rPr lang="en-IN" sz="1200" dirty="0">
                    <a:latin typeface="Noto Sans" panose="020B0502040504020204" pitchFamily="34" charset="0"/>
                    <a:ea typeface="Noto Sans" panose="020B0502040504020204" pitchFamily="34" charset="0"/>
                    <a:cs typeface="Noto Sans" panose="020B0502040504020204" pitchFamily="34" charset="0"/>
                  </a:rPr>
                  <a:t> = 66k</a:t>
                </a:r>
              </a:p>
              <a:p>
                <a:pPr>
                  <a:buFont typeface="Arial" panose="020B0604020202020204" pitchFamily="34" charset="0"/>
                  <a:buChar char="•"/>
                </a:pPr>
                <a:r>
                  <a:rPr lang="en-IN" sz="1200" dirty="0">
                    <a:latin typeface="Noto Sans" panose="020B0502040504020204" pitchFamily="34" charset="0"/>
                    <a:ea typeface="Noto Sans" panose="020B0502040504020204" pitchFamily="34" charset="0"/>
                    <a:cs typeface="Noto Sans" panose="020B0502040504020204" pitchFamily="34" charset="0"/>
                  </a:rPr>
                  <a:t>Draw2: </a:t>
                </a:r>
                <a:r>
                  <a:rPr lang="el-GR" sz="1200" dirty="0">
                    <a:latin typeface="Noto Sans" panose="020B0502040504020204" pitchFamily="34" charset="0"/>
                    <a:ea typeface="Noto Sans" panose="020B0502040504020204" pitchFamily="34" charset="0"/>
                    <a:cs typeface="Noto Sans" panose="020B0502040504020204" pitchFamily="34" charset="0"/>
                  </a:rPr>
                  <a:t>ε = –4</a:t>
                </a:r>
                <a:r>
                  <a:rPr lang="en-IN" sz="1200" dirty="0">
                    <a:latin typeface="Noto Sans" panose="020B0502040504020204" pitchFamily="34" charset="0"/>
                    <a:ea typeface="Noto Sans" panose="020B0502040504020204" pitchFamily="34" charset="0"/>
                    <a:cs typeface="Noto Sans" panose="020B0502040504020204" pitchFamily="34" charset="0"/>
                  </a:rPr>
                  <a:t>k → </a:t>
                </a:r>
                <a:r>
                  <a:rPr lang="en-IN" sz="1200" dirty="0" err="1">
                    <a:latin typeface="Noto Sans" panose="020B0502040504020204" pitchFamily="34" charset="0"/>
                    <a:ea typeface="Noto Sans" panose="020B0502040504020204" pitchFamily="34" charset="0"/>
                    <a:cs typeface="Noto Sans" panose="020B0502040504020204" pitchFamily="34" charset="0"/>
                  </a:rPr>
                  <a:t>Income_B</a:t>
                </a:r>
                <a:r>
                  <a:rPr lang="en-IN" sz="1200" dirty="0">
                    <a:latin typeface="Noto Sans" panose="020B0502040504020204" pitchFamily="34" charset="0"/>
                    <a:ea typeface="Noto Sans" panose="020B0502040504020204" pitchFamily="34" charset="0"/>
                    <a:cs typeface="Noto Sans" panose="020B0502040504020204" pitchFamily="34" charset="0"/>
                  </a:rPr>
                  <a:t> = 59k</a:t>
                </a:r>
              </a:p>
              <a:p>
                <a:pPr>
                  <a:buFont typeface="Arial" panose="020B0604020202020204" pitchFamily="34" charset="0"/>
                  <a:buChar char="•"/>
                </a:pPr>
                <a:r>
                  <a:rPr lang="en-IN" sz="1200" dirty="0">
                    <a:latin typeface="Noto Sans" panose="020B0502040504020204" pitchFamily="34" charset="0"/>
                    <a:ea typeface="Noto Sans" panose="020B0502040504020204" pitchFamily="34" charset="0"/>
                    <a:cs typeface="Noto Sans" panose="020B0502040504020204" pitchFamily="34" charset="0"/>
                  </a:rPr>
                  <a:t>Draw3: </a:t>
                </a:r>
                <a:r>
                  <a:rPr lang="el-GR" sz="1200" dirty="0">
                    <a:latin typeface="Noto Sans" panose="020B0502040504020204" pitchFamily="34" charset="0"/>
                    <a:ea typeface="Noto Sans" panose="020B0502040504020204" pitchFamily="34" charset="0"/>
                    <a:cs typeface="Noto Sans" panose="020B0502040504020204" pitchFamily="34" charset="0"/>
                  </a:rPr>
                  <a:t>ε = +1</a:t>
                </a:r>
                <a:r>
                  <a:rPr lang="en-IN" sz="1200" dirty="0">
                    <a:latin typeface="Noto Sans" panose="020B0502040504020204" pitchFamily="34" charset="0"/>
                    <a:ea typeface="Noto Sans" panose="020B0502040504020204" pitchFamily="34" charset="0"/>
                    <a:cs typeface="Noto Sans" panose="020B0502040504020204" pitchFamily="34" charset="0"/>
                  </a:rPr>
                  <a:t>k → </a:t>
                </a:r>
                <a:r>
                  <a:rPr lang="en-IN" sz="1200" dirty="0" err="1">
                    <a:latin typeface="Noto Sans" panose="020B0502040504020204" pitchFamily="34" charset="0"/>
                    <a:ea typeface="Noto Sans" panose="020B0502040504020204" pitchFamily="34" charset="0"/>
                    <a:cs typeface="Noto Sans" panose="020B0502040504020204" pitchFamily="34" charset="0"/>
                  </a:rPr>
                  <a:t>Income_B</a:t>
                </a:r>
                <a:r>
                  <a:rPr lang="en-IN" sz="1200" dirty="0">
                    <a:latin typeface="Noto Sans" panose="020B0502040504020204" pitchFamily="34" charset="0"/>
                    <a:ea typeface="Noto Sans" panose="020B0502040504020204" pitchFamily="34" charset="0"/>
                    <a:cs typeface="Noto Sans" panose="020B0502040504020204" pitchFamily="34" charset="0"/>
                  </a:rPr>
                  <a:t> = 64k</a:t>
                </a:r>
              </a:p>
            </p:txBody>
          </p:sp>
        </mc:Choice>
        <mc:Fallback>
          <p:sp>
            <p:nvSpPr>
              <p:cNvPr id="6" name="TextBox 5">
                <a:extLst>
                  <a:ext uri="{FF2B5EF4-FFF2-40B4-BE49-F238E27FC236}">
                    <a16:creationId xmlns:a16="http://schemas.microsoft.com/office/drawing/2014/main" id="{0B4CC648-0B49-5F88-57CF-D22F69956DC4}"/>
                  </a:ext>
                </a:extLst>
              </p:cNvPr>
              <p:cNvSpPr txBox="1">
                <a:spLocks noRot="1" noChangeAspect="1" noMove="1" noResize="1" noEditPoints="1" noAdjustHandles="1" noChangeArrowheads="1" noChangeShapeType="1" noTextEdit="1"/>
              </p:cNvSpPr>
              <p:nvPr/>
            </p:nvSpPr>
            <p:spPr>
              <a:xfrm>
                <a:off x="4838281" y="2843145"/>
                <a:ext cx="4143375" cy="1783117"/>
              </a:xfrm>
              <a:prstGeom prst="rect">
                <a:avLst/>
              </a:prstGeom>
              <a:blipFill>
                <a:blip r:embed="rId10"/>
                <a:stretch>
                  <a:fillRect l="-147" b="-1365"/>
                </a:stretch>
              </a:blipFill>
            </p:spPr>
            <p:txBody>
              <a:bodyPr/>
              <a:lstStyle/>
              <a:p>
                <a:r>
                  <a:rPr lang="en-IN">
                    <a:noFill/>
                  </a:rPr>
                  <a:t> </a:t>
                </a:r>
              </a:p>
            </p:txBody>
          </p:sp>
        </mc:Fallback>
      </mc:AlternateContent>
    </p:spTree>
    <p:extLst>
      <p:ext uri="{BB962C8B-B14F-4D97-AF65-F5344CB8AC3E}">
        <p14:creationId xmlns:p14="http://schemas.microsoft.com/office/powerpoint/2010/main" val="2158184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6329363"/>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k-Nearest Neighbors Imputation: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5" name="Text 2"/>
          <p:cNvSpPr/>
          <p:nvPr/>
        </p:nvSpPr>
        <p:spPr>
          <a:xfrm>
            <a:off x="285750" y="1214438"/>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To fill a missing value, you find the 'k' most similar data points (the "neighbors") based on other available information. You then take the average of the values from those neighbors to fill the gap. </a:t>
            </a:r>
            <a:endParaRPr lang="en-US" sz="1046" dirty="0"/>
          </a:p>
        </p:txBody>
      </p:sp>
      <p:sp>
        <p:nvSpPr>
          <p:cNvPr id="6" name="Text 3"/>
          <p:cNvSpPr/>
          <p:nvPr/>
        </p:nvSpPr>
        <p:spPr>
          <a:xfrm>
            <a:off x="285750" y="2250281"/>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7" name="Text 4"/>
          <p:cNvSpPr/>
          <p:nvPr/>
        </p:nvSpPr>
        <p:spPr>
          <a:xfrm>
            <a:off x="285750" y="2587823"/>
            <a:ext cx="2728773"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data is Missing At Random (MAR)</a:t>
            </a:r>
            <a:endParaRPr lang="en-US" sz="1046" dirty="0"/>
          </a:p>
        </p:txBody>
      </p:sp>
      <p:sp>
        <p:nvSpPr>
          <p:cNvPr id="8" name="Text 5"/>
          <p:cNvSpPr/>
          <p:nvPr/>
        </p:nvSpPr>
        <p:spPr>
          <a:xfrm>
            <a:off x="285750" y="2802136"/>
            <a:ext cx="4030080"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relationships between variables are complex or non-</a:t>
            </a:r>
            <a:endParaRPr lang="en-US" sz="1046" dirty="0"/>
          </a:p>
        </p:txBody>
      </p:sp>
      <p:sp>
        <p:nvSpPr>
          <p:cNvPr id="9" name="Text 6"/>
          <p:cNvSpPr/>
          <p:nvPr/>
        </p:nvSpPr>
        <p:spPr>
          <a:xfrm>
            <a:off x="285750" y="3016448"/>
            <a:ext cx="381772"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linear</a:t>
            </a:r>
            <a:endParaRPr lang="en-US" sz="1046" dirty="0"/>
          </a:p>
        </p:txBody>
      </p:sp>
      <p:sp>
        <p:nvSpPr>
          <p:cNvPr id="10" name="Text 7"/>
          <p:cNvSpPr/>
          <p:nvPr/>
        </p:nvSpPr>
        <p:spPr>
          <a:xfrm>
            <a:off x="285750" y="3230761"/>
            <a:ext cx="3798773"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preserving local patterns in the data is important </a:t>
            </a:r>
            <a:endParaRPr lang="en-US" sz="1046" dirty="0"/>
          </a:p>
        </p:txBody>
      </p:sp>
      <p:sp>
        <p:nvSpPr>
          <p:cNvPr id="11" name="Shape 8"/>
          <p:cNvSpPr/>
          <p:nvPr/>
        </p:nvSpPr>
        <p:spPr>
          <a:xfrm>
            <a:off x="285750" y="3614738"/>
            <a:ext cx="4179094" cy="1278731"/>
          </a:xfrm>
          <a:prstGeom prst="rect">
            <a:avLst/>
          </a:prstGeom>
          <a:solidFill>
            <a:srgbClr val="F8F9FA"/>
          </a:solidFill>
          <a:ln/>
        </p:spPr>
      </p:sp>
      <p:sp>
        <p:nvSpPr>
          <p:cNvPr id="12" name="Shape 9"/>
          <p:cNvSpPr/>
          <p:nvPr/>
        </p:nvSpPr>
        <p:spPr>
          <a:xfrm>
            <a:off x="285750" y="3614738"/>
            <a:ext cx="28575" cy="1278731"/>
          </a:xfrm>
          <a:prstGeom prst="rect">
            <a:avLst/>
          </a:prstGeom>
          <a:solidFill>
            <a:srgbClr val="4A86E8"/>
          </a:solidFill>
          <a:ln/>
        </p:spPr>
      </p:sp>
      <p:sp>
        <p:nvSpPr>
          <p:cNvPr id="13" name="Text 10"/>
          <p:cNvSpPr/>
          <p:nvPr/>
        </p:nvSpPr>
        <p:spPr>
          <a:xfrm>
            <a:off x="392906" y="3721894"/>
            <a:ext cx="3964781"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14" name="Text 11"/>
          <p:cNvSpPr/>
          <p:nvPr/>
        </p:nvSpPr>
        <p:spPr>
          <a:xfrm>
            <a:off x="392906" y="3929063"/>
            <a:ext cx="3964781"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asking advice from your k closest friends. If you don't know what movie to watch, you might ask your 5 friends with the most similar taste in movies and go with their average recommendation.</a:t>
            </a:r>
            <a:endParaRPr lang="en-US" sz="1046" dirty="0"/>
          </a:p>
        </p:txBody>
      </p:sp>
      <p:sp>
        <p:nvSpPr>
          <p:cNvPr id="15" name="Text 12"/>
          <p:cNvSpPr/>
          <p:nvPr/>
        </p:nvSpPr>
        <p:spPr>
          <a:xfrm>
            <a:off x="285750" y="4893469"/>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Choosing k</a:t>
            </a:r>
            <a:endParaRPr lang="en-US" sz="1350" dirty="0"/>
          </a:p>
        </p:txBody>
      </p:sp>
      <p:sp>
        <p:nvSpPr>
          <p:cNvPr id="16" name="Text 13"/>
          <p:cNvSpPr/>
          <p:nvPr/>
        </p:nvSpPr>
        <p:spPr>
          <a:xfrm>
            <a:off x="285750" y="5222081"/>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Smaller k values capture local patterns but may be sensitive to noise. Larger k values provide more stable estimates but may smooth out important variations. </a:t>
            </a:r>
            <a:endParaRPr lang="en-US" sz="1046" dirty="0"/>
          </a:p>
        </p:txBody>
      </p:sp>
      <p:pic>
        <p:nvPicPr>
          <p:cNvPr id="17" name="Image 1" descr="preencoded.png"/>
          <p:cNvPicPr>
            <a:picLocks noChangeAspect="1"/>
          </p:cNvPicPr>
          <p:nvPr/>
        </p:nvPicPr>
        <p:blipFill>
          <a:blip r:embed="rId4"/>
          <a:stretch>
            <a:fillRect/>
          </a:stretch>
        </p:blipFill>
        <p:spPr>
          <a:xfrm>
            <a:off x="4679156" y="1678781"/>
            <a:ext cx="4179094" cy="35718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95" name="Shape 92"/>
          <p:cNvSpPr/>
          <p:nvPr/>
        </p:nvSpPr>
        <p:spPr>
          <a:xfrm>
            <a:off x="428625" y="5111409"/>
            <a:ext cx="8286750" cy="2000529"/>
          </a:xfrm>
          <a:prstGeom prst="rect">
            <a:avLst/>
          </a:prstGeom>
          <a:solidFill>
            <a:srgbClr val="F8F9FA"/>
          </a:solidFill>
          <a:ln/>
        </p:spPr>
      </p:sp>
      <p:sp>
        <p:nvSpPr>
          <p:cNvPr id="5" name="Shape 2"/>
          <p:cNvSpPr/>
          <p:nvPr/>
        </p:nvSpPr>
        <p:spPr>
          <a:xfrm>
            <a:off x="428625" y="1393031"/>
            <a:ext cx="8286750" cy="3139734"/>
          </a:xfrm>
          <a:prstGeom prst="rect">
            <a:avLst/>
          </a:prstGeom>
          <a:solidFill>
            <a:srgbClr val="F8F9FA"/>
          </a:solidFill>
          <a:ln/>
        </p:spPr>
      </p:sp>
      <p:pic>
        <p:nvPicPr>
          <p:cNvPr id="2" name="Image 0" descr="preencoded.png"/>
          <p:cNvPicPr>
            <a:picLocks noChangeAspect="1"/>
          </p:cNvPicPr>
          <p:nvPr/>
        </p:nvPicPr>
        <p:blipFill>
          <a:blip r:embed="rId3"/>
          <a:stretch>
            <a:fillRect/>
          </a:stretch>
        </p:blipFill>
        <p:spPr>
          <a:xfrm>
            <a:off x="0" y="0"/>
            <a:ext cx="9144000" cy="1032375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k-Nearest Neighbors Imputation: Mathematical Formulation</a:t>
            </a:r>
            <a:endParaRPr lang="en-US" sz="2025" dirty="0"/>
          </a:p>
        </p:txBody>
      </p:sp>
      <p:sp>
        <p:nvSpPr>
          <p:cNvPr id="4" name="Text 1"/>
          <p:cNvSpPr/>
          <p:nvPr/>
        </p:nvSpPr>
        <p:spPr>
          <a:xfrm>
            <a:off x="428625" y="1028700"/>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Mathematical Definition</a:t>
            </a:r>
            <a:endParaRPr lang="en-US" sz="1350" dirty="0"/>
          </a:p>
        </p:txBody>
      </p:sp>
      <p:sp>
        <p:nvSpPr>
          <p:cNvPr id="6" name="Text 3"/>
          <p:cNvSpPr/>
          <p:nvPr/>
        </p:nvSpPr>
        <p:spPr>
          <a:xfrm>
            <a:off x="535781" y="1507331"/>
            <a:ext cx="583750"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For record </a:t>
            </a:r>
            <a:endParaRPr lang="en-US" sz="837" dirty="0"/>
          </a:p>
        </p:txBody>
      </p:sp>
      <p:sp>
        <p:nvSpPr>
          <p:cNvPr id="7" name="Text 4"/>
          <p:cNvSpPr/>
          <p:nvPr/>
        </p:nvSpPr>
        <p:spPr>
          <a:xfrm>
            <a:off x="1119532" y="1487686"/>
            <a:ext cx="39291" cy="92869"/>
          </a:xfrm>
          <a:prstGeom prst="rect">
            <a:avLst/>
          </a:prstGeom>
          <a:noFill/>
          <a:ln/>
        </p:spPr>
        <p:txBody>
          <a:bodyPr wrap="none" lIns="0" tIns="0" rIns="0" bIns="0" rtlCol="0" anchor="ctr">
            <a:spAutoFit/>
          </a:bodyPr>
          <a:lstStyle/>
          <a:p>
            <a:pPr marL="0" indent="0">
              <a:buNone/>
            </a:pPr>
            <a:r>
              <a:rPr lang="en-US" sz="1014" dirty="0">
                <a:solidFill>
                  <a:srgbClr val="555555"/>
                </a:solidFill>
                <a:latin typeface="math" pitchFamily="34" charset="0"/>
                <a:ea typeface="math" pitchFamily="34" charset="-122"/>
                <a:cs typeface="math" pitchFamily="34" charset="-120"/>
              </a:rPr>
              <a:t>i</a:t>
            </a:r>
            <a:endParaRPr lang="en-US" sz="1014" dirty="0"/>
          </a:p>
        </p:txBody>
      </p:sp>
      <p:sp>
        <p:nvSpPr>
          <p:cNvPr id="8" name="Text 5"/>
          <p:cNvSpPr/>
          <p:nvPr/>
        </p:nvSpPr>
        <p:spPr>
          <a:xfrm>
            <a:off x="1167278" y="1507331"/>
            <a:ext cx="1323268"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with missing value, find </a:t>
            </a:r>
            <a:endParaRPr lang="en-US" sz="837" dirty="0"/>
          </a:p>
        </p:txBody>
      </p:sp>
      <p:sp>
        <p:nvSpPr>
          <p:cNvPr id="9" name="Text 6"/>
          <p:cNvSpPr/>
          <p:nvPr/>
        </p:nvSpPr>
        <p:spPr>
          <a:xfrm>
            <a:off x="2490546" y="1487686"/>
            <a:ext cx="60722" cy="96441"/>
          </a:xfrm>
          <a:prstGeom prst="rect">
            <a:avLst/>
          </a:prstGeom>
          <a:noFill/>
          <a:ln/>
        </p:spPr>
        <p:txBody>
          <a:bodyPr wrap="none" lIns="0" tIns="0" rIns="0" bIns="0" rtlCol="0" anchor="ctr">
            <a:spAutoFit/>
          </a:bodyPr>
          <a:lstStyle/>
          <a:p>
            <a:pPr marL="0" indent="0">
              <a:buNone/>
            </a:pPr>
            <a:r>
              <a:rPr lang="en-US" sz="1014" dirty="0">
                <a:solidFill>
                  <a:srgbClr val="555555"/>
                </a:solidFill>
                <a:latin typeface="math" pitchFamily="34" charset="0"/>
                <a:ea typeface="math" pitchFamily="34" charset="-122"/>
                <a:cs typeface="math" pitchFamily="34" charset="-120"/>
              </a:rPr>
              <a:t>k</a:t>
            </a:r>
            <a:endParaRPr lang="en-US" sz="1014" dirty="0"/>
          </a:p>
        </p:txBody>
      </p:sp>
      <p:sp>
        <p:nvSpPr>
          <p:cNvPr id="10" name="Text 7"/>
          <p:cNvSpPr/>
          <p:nvPr/>
        </p:nvSpPr>
        <p:spPr>
          <a:xfrm>
            <a:off x="2562653" y="1507331"/>
            <a:ext cx="2604901"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nearest neighbors based on observed variables:</a:t>
            </a:r>
            <a:endParaRPr lang="en-US" sz="837" dirty="0"/>
          </a:p>
        </p:txBody>
      </p:sp>
      <p:sp>
        <p:nvSpPr>
          <p:cNvPr id="36" name="Text 33"/>
          <p:cNvSpPr/>
          <p:nvPr/>
        </p:nvSpPr>
        <p:spPr>
          <a:xfrm>
            <a:off x="535781" y="2373371"/>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Select k-nearest neighbors:</a:t>
            </a:r>
            <a:endParaRPr lang="en-US" sz="837" dirty="0"/>
          </a:p>
        </p:txBody>
      </p:sp>
      <p:sp>
        <p:nvSpPr>
          <p:cNvPr id="57" name="Text 54"/>
          <p:cNvSpPr/>
          <p:nvPr/>
        </p:nvSpPr>
        <p:spPr>
          <a:xfrm>
            <a:off x="535781" y="2960052"/>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Impute missing value:</a:t>
            </a:r>
            <a:endParaRPr lang="en-US" sz="837" dirty="0"/>
          </a:p>
        </p:txBody>
      </p:sp>
      <p:sp>
        <p:nvSpPr>
          <p:cNvPr id="74" name="Text 71"/>
          <p:cNvSpPr/>
          <p:nvPr/>
        </p:nvSpPr>
        <p:spPr>
          <a:xfrm>
            <a:off x="535781" y="3791183"/>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For categorical variables:</a:t>
            </a:r>
            <a:endParaRPr lang="en-US" sz="837" dirty="0"/>
          </a:p>
        </p:txBody>
      </p:sp>
      <p:sp>
        <p:nvSpPr>
          <p:cNvPr id="94" name="Text 91"/>
          <p:cNvSpPr/>
          <p:nvPr/>
        </p:nvSpPr>
        <p:spPr>
          <a:xfrm>
            <a:off x="428625" y="4747078"/>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Distance Weighting</a:t>
            </a:r>
            <a:endParaRPr lang="en-US" sz="1350" dirty="0"/>
          </a:p>
        </p:txBody>
      </p:sp>
      <p:sp>
        <p:nvSpPr>
          <p:cNvPr id="96" name="Text 93"/>
          <p:cNvSpPr/>
          <p:nvPr/>
        </p:nvSpPr>
        <p:spPr>
          <a:xfrm>
            <a:off x="535781" y="5218565"/>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Weighted average based on distance:</a:t>
            </a:r>
            <a:endParaRPr lang="en-US" sz="837" dirty="0"/>
          </a:p>
        </p:txBody>
      </p:sp>
      <p:sp>
        <p:nvSpPr>
          <p:cNvPr id="123" name="Text 120"/>
          <p:cNvSpPr/>
          <p:nvPr/>
        </p:nvSpPr>
        <p:spPr>
          <a:xfrm>
            <a:off x="535781" y="6060272"/>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Where weights are inversely proportional to distance:</a:t>
            </a:r>
            <a:endParaRPr lang="en-US" sz="837" dirty="0"/>
          </a:p>
        </p:txBody>
      </p:sp>
      <p:sp>
        <p:nvSpPr>
          <p:cNvPr id="137" name="Text 134"/>
          <p:cNvSpPr/>
          <p:nvPr/>
        </p:nvSpPr>
        <p:spPr>
          <a:xfrm>
            <a:off x="535781" y="6840475"/>
            <a:ext cx="1137977"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Common choices for </a:t>
            </a:r>
            <a:endParaRPr lang="en-US" sz="837" dirty="0"/>
          </a:p>
        </p:txBody>
      </p:sp>
      <p:sp>
        <p:nvSpPr>
          <p:cNvPr id="139" name="Text 136"/>
          <p:cNvSpPr/>
          <p:nvPr/>
        </p:nvSpPr>
        <p:spPr>
          <a:xfrm>
            <a:off x="1737410" y="6840475"/>
            <a:ext cx="570133"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are 1 or 2.</a:t>
            </a:r>
            <a:endParaRPr lang="en-US" sz="837" dirty="0"/>
          </a:p>
        </p:txBody>
      </p:sp>
      <p:sp>
        <p:nvSpPr>
          <p:cNvPr id="140" name="Text 137"/>
          <p:cNvSpPr/>
          <p:nvPr/>
        </p:nvSpPr>
        <p:spPr>
          <a:xfrm>
            <a:off x="428625" y="7326250"/>
            <a:ext cx="4143375" cy="235744"/>
          </a:xfrm>
          <a:prstGeom prst="rect">
            <a:avLst/>
          </a:prstGeom>
          <a:noFill/>
          <a:ln/>
        </p:spPr>
        <p:txBody>
          <a:bodyPr wrap="none" lIns="0" tIns="0" rIns="0" bIns="0" rtlCol="0" anchor="ctr">
            <a:spAutoFit/>
          </a:bodyPr>
          <a:lstStyle/>
          <a:p>
            <a:pPr marL="0" indent="0">
              <a:buNone/>
            </a:pPr>
            <a:r>
              <a:rPr lang="en-US" sz="1238" b="1" dirty="0">
                <a:solidFill>
                  <a:srgbClr val="4A86E8"/>
                </a:solidFill>
                <a:latin typeface="Noto Sans" pitchFamily="34" charset="0"/>
                <a:ea typeface="Noto Sans" pitchFamily="34" charset="-122"/>
                <a:cs typeface="Noto Sans" pitchFamily="34" charset="-120"/>
              </a:rPr>
              <a:t>Advantages</a:t>
            </a:r>
            <a:endParaRPr lang="en-US" sz="1238" dirty="0"/>
          </a:p>
        </p:txBody>
      </p:sp>
      <p:pic>
        <p:nvPicPr>
          <p:cNvPr id="141" name="Image 1" descr="preencoded.png"/>
          <p:cNvPicPr>
            <a:picLocks noChangeAspect="1"/>
          </p:cNvPicPr>
          <p:nvPr/>
        </p:nvPicPr>
        <p:blipFill>
          <a:blip r:embed="rId4"/>
          <a:stretch>
            <a:fillRect/>
          </a:stretch>
        </p:blipFill>
        <p:spPr>
          <a:xfrm>
            <a:off x="428625" y="7690582"/>
            <a:ext cx="114300" cy="114300"/>
          </a:xfrm>
          <a:prstGeom prst="rect">
            <a:avLst/>
          </a:prstGeom>
        </p:spPr>
      </p:pic>
      <p:sp>
        <p:nvSpPr>
          <p:cNvPr id="142" name="Text 138"/>
          <p:cNvSpPr/>
          <p:nvPr/>
        </p:nvSpPr>
        <p:spPr>
          <a:xfrm>
            <a:off x="614363" y="7669150"/>
            <a:ext cx="3415550"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Non-parametric: no assumptions about data distribution</a:t>
            </a:r>
            <a:endParaRPr lang="en-US" sz="942" dirty="0"/>
          </a:p>
        </p:txBody>
      </p:sp>
      <p:pic>
        <p:nvPicPr>
          <p:cNvPr id="143" name="Image 2" descr="preencoded.png"/>
          <p:cNvPicPr>
            <a:picLocks noChangeAspect="1"/>
          </p:cNvPicPr>
          <p:nvPr/>
        </p:nvPicPr>
        <p:blipFill>
          <a:blip r:embed="rId5"/>
          <a:stretch>
            <a:fillRect/>
          </a:stretch>
        </p:blipFill>
        <p:spPr>
          <a:xfrm>
            <a:off x="428625" y="7942036"/>
            <a:ext cx="114300" cy="114300"/>
          </a:xfrm>
          <a:prstGeom prst="rect">
            <a:avLst/>
          </a:prstGeom>
        </p:spPr>
      </p:pic>
      <p:sp>
        <p:nvSpPr>
          <p:cNvPr id="144" name="Text 139"/>
          <p:cNvSpPr/>
          <p:nvPr/>
        </p:nvSpPr>
        <p:spPr>
          <a:xfrm>
            <a:off x="614363" y="7920605"/>
            <a:ext cx="3077254"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Preserves complex relationships between variables</a:t>
            </a:r>
            <a:endParaRPr lang="en-US" sz="942" dirty="0"/>
          </a:p>
        </p:txBody>
      </p:sp>
      <p:pic>
        <p:nvPicPr>
          <p:cNvPr id="145" name="Image 3" descr="preencoded.png"/>
          <p:cNvPicPr>
            <a:picLocks noChangeAspect="1"/>
          </p:cNvPicPr>
          <p:nvPr/>
        </p:nvPicPr>
        <p:blipFill>
          <a:blip r:embed="rId6"/>
          <a:stretch>
            <a:fillRect/>
          </a:stretch>
        </p:blipFill>
        <p:spPr>
          <a:xfrm>
            <a:off x="428625" y="8193491"/>
            <a:ext cx="114300" cy="114300"/>
          </a:xfrm>
          <a:prstGeom prst="rect">
            <a:avLst/>
          </a:prstGeom>
        </p:spPr>
      </p:pic>
      <p:sp>
        <p:nvSpPr>
          <p:cNvPr id="146" name="Text 140"/>
          <p:cNvSpPr/>
          <p:nvPr/>
        </p:nvSpPr>
        <p:spPr>
          <a:xfrm>
            <a:off x="614363" y="8172059"/>
            <a:ext cx="3422359"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Works well for both continuous and categorical variables</a:t>
            </a:r>
            <a:endParaRPr lang="en-US" sz="942" dirty="0"/>
          </a:p>
        </p:txBody>
      </p:sp>
      <p:sp>
        <p:nvSpPr>
          <p:cNvPr id="147" name="Text 141"/>
          <p:cNvSpPr/>
          <p:nvPr/>
        </p:nvSpPr>
        <p:spPr>
          <a:xfrm>
            <a:off x="4572000" y="7326250"/>
            <a:ext cx="4143375" cy="235744"/>
          </a:xfrm>
          <a:prstGeom prst="rect">
            <a:avLst/>
          </a:prstGeom>
          <a:noFill/>
          <a:ln/>
        </p:spPr>
        <p:txBody>
          <a:bodyPr wrap="none" lIns="0" tIns="0" rIns="0" bIns="0" rtlCol="0" anchor="ctr">
            <a:spAutoFit/>
          </a:bodyPr>
          <a:lstStyle/>
          <a:p>
            <a:pPr marL="0" indent="0">
              <a:buNone/>
            </a:pPr>
            <a:r>
              <a:rPr lang="en-US" sz="1238" b="1" dirty="0">
                <a:solidFill>
                  <a:srgbClr val="555555"/>
                </a:solidFill>
                <a:latin typeface="Noto Sans" pitchFamily="34" charset="0"/>
                <a:ea typeface="Noto Sans" pitchFamily="34" charset="-122"/>
                <a:cs typeface="Noto Sans" pitchFamily="34" charset="-120"/>
              </a:rPr>
              <a:t>Limitations</a:t>
            </a:r>
            <a:endParaRPr lang="en-US" sz="1238" dirty="0"/>
          </a:p>
        </p:txBody>
      </p:sp>
      <p:pic>
        <p:nvPicPr>
          <p:cNvPr id="148" name="Image 4" descr="preencoded.png"/>
          <p:cNvPicPr>
            <a:picLocks noChangeAspect="1"/>
          </p:cNvPicPr>
          <p:nvPr/>
        </p:nvPicPr>
        <p:blipFill>
          <a:blip r:embed="rId7"/>
          <a:stretch>
            <a:fillRect/>
          </a:stretch>
        </p:blipFill>
        <p:spPr>
          <a:xfrm>
            <a:off x="4572000" y="7690582"/>
            <a:ext cx="114300" cy="114300"/>
          </a:xfrm>
          <a:prstGeom prst="rect">
            <a:avLst/>
          </a:prstGeom>
        </p:spPr>
      </p:pic>
      <p:sp>
        <p:nvSpPr>
          <p:cNvPr id="149" name="Text 142"/>
          <p:cNvSpPr/>
          <p:nvPr/>
        </p:nvSpPr>
        <p:spPr>
          <a:xfrm>
            <a:off x="4757738" y="7669150"/>
            <a:ext cx="2227929"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Sensitive to choice of distance metric</a:t>
            </a:r>
            <a:endParaRPr lang="en-US" sz="942" dirty="0"/>
          </a:p>
        </p:txBody>
      </p:sp>
      <p:pic>
        <p:nvPicPr>
          <p:cNvPr id="150" name="Image 5" descr="preencoded.png"/>
          <p:cNvPicPr>
            <a:picLocks noChangeAspect="1"/>
          </p:cNvPicPr>
          <p:nvPr/>
        </p:nvPicPr>
        <p:blipFill>
          <a:blip r:embed="rId8"/>
          <a:stretch>
            <a:fillRect/>
          </a:stretch>
        </p:blipFill>
        <p:spPr>
          <a:xfrm>
            <a:off x="4572000" y="7942036"/>
            <a:ext cx="114300" cy="114300"/>
          </a:xfrm>
          <a:prstGeom prst="rect">
            <a:avLst/>
          </a:prstGeom>
        </p:spPr>
      </p:pic>
      <p:sp>
        <p:nvSpPr>
          <p:cNvPr id="151" name="Text 143"/>
          <p:cNvSpPr/>
          <p:nvPr/>
        </p:nvSpPr>
        <p:spPr>
          <a:xfrm>
            <a:off x="4757738" y="7920605"/>
            <a:ext cx="2728522"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Computationally expensive for large datasets</a:t>
            </a:r>
            <a:endParaRPr lang="en-US" sz="942" dirty="0"/>
          </a:p>
        </p:txBody>
      </p:sp>
      <p:pic>
        <p:nvPicPr>
          <p:cNvPr id="152" name="Image 6" descr="preencoded.png"/>
          <p:cNvPicPr>
            <a:picLocks noChangeAspect="1"/>
          </p:cNvPicPr>
          <p:nvPr/>
        </p:nvPicPr>
        <p:blipFill>
          <a:blip r:embed="rId9"/>
          <a:stretch>
            <a:fillRect/>
          </a:stretch>
        </p:blipFill>
        <p:spPr>
          <a:xfrm>
            <a:off x="4572000" y="8193491"/>
            <a:ext cx="114300" cy="114300"/>
          </a:xfrm>
          <a:prstGeom prst="rect">
            <a:avLst/>
          </a:prstGeom>
        </p:spPr>
      </p:pic>
      <p:sp>
        <p:nvSpPr>
          <p:cNvPr id="153" name="Text 144"/>
          <p:cNvSpPr/>
          <p:nvPr/>
        </p:nvSpPr>
        <p:spPr>
          <a:xfrm>
            <a:off x="4757738" y="8172059"/>
            <a:ext cx="320416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Requires careful selection of k (number of neighbors)</a:t>
            </a:r>
            <a:endParaRPr lang="en-US" sz="942" dirty="0"/>
          </a:p>
        </p:txBody>
      </p:sp>
      <p:sp>
        <p:nvSpPr>
          <p:cNvPr id="154" name="Text 145"/>
          <p:cNvSpPr/>
          <p:nvPr/>
        </p:nvSpPr>
        <p:spPr>
          <a:xfrm>
            <a:off x="428625" y="8423514"/>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Parameter Selection</a:t>
            </a:r>
            <a:endParaRPr lang="en-US" sz="1350" dirty="0"/>
          </a:p>
        </p:txBody>
      </p:sp>
      <p:pic>
        <p:nvPicPr>
          <p:cNvPr id="155" name="Image 7" descr="preencoded.png"/>
          <p:cNvPicPr>
            <a:picLocks noChangeAspect="1"/>
          </p:cNvPicPr>
          <p:nvPr/>
        </p:nvPicPr>
        <p:blipFill>
          <a:blip r:embed="rId10"/>
          <a:stretch>
            <a:fillRect/>
          </a:stretch>
        </p:blipFill>
        <p:spPr>
          <a:xfrm>
            <a:off x="428625" y="8844995"/>
            <a:ext cx="114300" cy="114300"/>
          </a:xfrm>
          <a:prstGeom prst="rect">
            <a:avLst/>
          </a:prstGeom>
        </p:spPr>
      </p:pic>
      <p:sp>
        <p:nvSpPr>
          <p:cNvPr id="156" name="Text 146"/>
          <p:cNvSpPr/>
          <p:nvPr/>
        </p:nvSpPr>
        <p:spPr>
          <a:xfrm>
            <a:off x="614363" y="8832493"/>
            <a:ext cx="1394343"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Choice of k: typically </a:t>
            </a:r>
            <a:endParaRPr lang="en-US" sz="1046" dirty="0"/>
          </a:p>
        </p:txBody>
      </p:sp>
      <p:sp>
        <p:nvSpPr>
          <p:cNvPr id="158" name="Text 148"/>
          <p:cNvSpPr/>
          <p:nvPr/>
        </p:nvSpPr>
        <p:spPr>
          <a:xfrm>
            <a:off x="2259881" y="8832493"/>
            <a:ext cx="1537776"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where n is sample size</a:t>
            </a:r>
            <a:endParaRPr lang="en-US" sz="1046" dirty="0"/>
          </a:p>
        </p:txBody>
      </p:sp>
      <p:pic>
        <p:nvPicPr>
          <p:cNvPr id="159" name="Image 8" descr="preencoded.png"/>
          <p:cNvPicPr>
            <a:picLocks noChangeAspect="1"/>
          </p:cNvPicPr>
          <p:nvPr/>
        </p:nvPicPr>
        <p:blipFill>
          <a:blip r:embed="rId10"/>
          <a:stretch>
            <a:fillRect/>
          </a:stretch>
        </p:blipFill>
        <p:spPr>
          <a:xfrm>
            <a:off x="428625" y="9166464"/>
            <a:ext cx="114300" cy="114300"/>
          </a:xfrm>
          <a:prstGeom prst="rect">
            <a:avLst/>
          </a:prstGeom>
        </p:spPr>
      </p:pic>
      <p:sp>
        <p:nvSpPr>
          <p:cNvPr id="160" name="Text 149"/>
          <p:cNvSpPr/>
          <p:nvPr/>
        </p:nvSpPr>
        <p:spPr>
          <a:xfrm>
            <a:off x="614363" y="9145032"/>
            <a:ext cx="3520585"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Distance metric: Euclidean, Manhattan, Mahalanobis</a:t>
            </a:r>
            <a:endParaRPr lang="en-US" sz="1046" dirty="0"/>
          </a:p>
        </p:txBody>
      </p:sp>
      <p:pic>
        <p:nvPicPr>
          <p:cNvPr id="161" name="Image 9" descr="preencoded.png"/>
          <p:cNvPicPr>
            <a:picLocks noChangeAspect="1"/>
          </p:cNvPicPr>
          <p:nvPr/>
        </p:nvPicPr>
        <p:blipFill>
          <a:blip r:embed="rId10"/>
          <a:stretch>
            <a:fillRect/>
          </a:stretch>
        </p:blipFill>
        <p:spPr>
          <a:xfrm>
            <a:off x="428625" y="9487932"/>
            <a:ext cx="114300" cy="114300"/>
          </a:xfrm>
          <a:prstGeom prst="rect">
            <a:avLst/>
          </a:prstGeom>
        </p:spPr>
      </p:pic>
      <p:sp>
        <p:nvSpPr>
          <p:cNvPr id="162" name="Text 150"/>
          <p:cNvSpPr/>
          <p:nvPr/>
        </p:nvSpPr>
        <p:spPr>
          <a:xfrm>
            <a:off x="614363" y="9466501"/>
            <a:ext cx="3323295"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Variable scaling: standardization or normalization</a:t>
            </a:r>
            <a:endParaRPr lang="en-US" sz="1046"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1297A-DB9D-ADE6-E465-B761475F89A8}"/>
            </a:ext>
          </a:extLst>
        </p:cNvPr>
        <p:cNvGrpSpPr/>
        <p:nvPr/>
      </p:nvGrpSpPr>
      <p:grpSpPr>
        <a:xfrm>
          <a:off x="0" y="0"/>
          <a:ext cx="0" cy="0"/>
          <a:chOff x="0" y="0"/>
          <a:chExt cx="0" cy="0"/>
        </a:xfrm>
      </p:grpSpPr>
      <p:sp>
        <p:nvSpPr>
          <p:cNvPr id="3" name="Text 0">
            <a:extLst>
              <a:ext uri="{FF2B5EF4-FFF2-40B4-BE49-F238E27FC236}">
                <a16:creationId xmlns:a16="http://schemas.microsoft.com/office/drawing/2014/main" id="{108C2011-AA2F-C090-57A0-635C6E00DE6F}"/>
              </a:ext>
            </a:extLst>
          </p:cNvPr>
          <p:cNvSpPr/>
          <p:nvPr/>
        </p:nvSpPr>
        <p:spPr>
          <a:xfrm>
            <a:off x="285750" y="322819"/>
            <a:ext cx="5517536" cy="311624"/>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k-Nearest Neighbors Imputation: Example</a:t>
            </a:r>
            <a:endParaRPr lang="en-US" sz="2025" dirty="0"/>
          </a:p>
        </p:txBody>
      </p:sp>
      <p:graphicFrame>
        <p:nvGraphicFramePr>
          <p:cNvPr id="11" name="Table 10">
            <a:extLst>
              <a:ext uri="{FF2B5EF4-FFF2-40B4-BE49-F238E27FC236}">
                <a16:creationId xmlns:a16="http://schemas.microsoft.com/office/drawing/2014/main" id="{12920FC4-30D6-1C3F-A679-FC4B003CE53A}"/>
              </a:ext>
            </a:extLst>
          </p:cNvPr>
          <p:cNvGraphicFramePr>
            <a:graphicFrameLocks noGrp="1"/>
          </p:cNvGraphicFramePr>
          <p:nvPr>
            <p:extLst>
              <p:ext uri="{D42A27DB-BD31-4B8C-83A1-F6EECF244321}">
                <p14:modId xmlns:p14="http://schemas.microsoft.com/office/powerpoint/2010/main" val="1650584609"/>
              </p:ext>
            </p:extLst>
          </p:nvPr>
        </p:nvGraphicFramePr>
        <p:xfrm>
          <a:off x="285750" y="847167"/>
          <a:ext cx="7886700" cy="1219200"/>
        </p:xfrm>
        <a:graphic>
          <a:graphicData uri="http://schemas.openxmlformats.org/drawingml/2006/table">
            <a:tbl>
              <a:tblPr/>
              <a:tblGrid>
                <a:gridCol w="1971675">
                  <a:extLst>
                    <a:ext uri="{9D8B030D-6E8A-4147-A177-3AD203B41FA5}">
                      <a16:colId xmlns:a16="http://schemas.microsoft.com/office/drawing/2014/main" val="1162250947"/>
                    </a:ext>
                  </a:extLst>
                </a:gridCol>
                <a:gridCol w="1971675">
                  <a:extLst>
                    <a:ext uri="{9D8B030D-6E8A-4147-A177-3AD203B41FA5}">
                      <a16:colId xmlns:a16="http://schemas.microsoft.com/office/drawing/2014/main" val="2893050983"/>
                    </a:ext>
                  </a:extLst>
                </a:gridCol>
                <a:gridCol w="1971675">
                  <a:extLst>
                    <a:ext uri="{9D8B030D-6E8A-4147-A177-3AD203B41FA5}">
                      <a16:colId xmlns:a16="http://schemas.microsoft.com/office/drawing/2014/main" val="653704566"/>
                    </a:ext>
                  </a:extLst>
                </a:gridCol>
                <a:gridCol w="1971675">
                  <a:extLst>
                    <a:ext uri="{9D8B030D-6E8A-4147-A177-3AD203B41FA5}">
                      <a16:colId xmlns:a16="http://schemas.microsoft.com/office/drawing/2014/main" val="495842243"/>
                    </a:ext>
                  </a:extLst>
                </a:gridCol>
              </a:tblGrid>
              <a:tr h="0">
                <a:tc>
                  <a:txBody>
                    <a:bodyPr/>
                    <a:lstStyle/>
                    <a:p>
                      <a:pPr>
                        <a:buNone/>
                      </a:pPr>
                      <a:r>
                        <a:rPr lang="en-IN" sz="1000" dirty="0">
                          <a:latin typeface="Noto Sans" panose="020B0502040504020204" pitchFamily="34" charset="0"/>
                          <a:ea typeface="Noto Sans" panose="020B0502040504020204" pitchFamily="34" charset="0"/>
                          <a:cs typeface="Noto Sans" panose="020B0502040504020204" pitchFamily="34" charset="0"/>
                        </a:rPr>
                        <a:t>Person</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Age</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Education</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Income</a:t>
                      </a:r>
                    </a:p>
                  </a:txBody>
                  <a:tcPr anchor="ctr">
                    <a:lnL>
                      <a:noFill/>
                    </a:lnL>
                    <a:lnR>
                      <a:noFill/>
                    </a:lnR>
                    <a:lnT>
                      <a:noFill/>
                    </a:lnT>
                    <a:lnB>
                      <a:noFill/>
                    </a:lnB>
                    <a:noFill/>
                  </a:tcPr>
                </a:tc>
                <a:extLst>
                  <a:ext uri="{0D108BD9-81ED-4DB2-BD59-A6C34878D82A}">
                    <a16:rowId xmlns:a16="http://schemas.microsoft.com/office/drawing/2014/main" val="2563017394"/>
                  </a:ext>
                </a:extLst>
              </a:tr>
              <a:tr h="0">
                <a:tc>
                  <a:txBody>
                    <a:bodyPr/>
                    <a:lstStyle/>
                    <a:p>
                      <a:pPr>
                        <a:buNone/>
                      </a:pPr>
                      <a:r>
                        <a:rPr lang="en-IN" sz="1000" dirty="0">
                          <a:latin typeface="Noto Sans" panose="020B0502040504020204" pitchFamily="34" charset="0"/>
                          <a:ea typeface="Noto Sans" panose="020B0502040504020204" pitchFamily="34" charset="0"/>
                          <a:cs typeface="Noto Sans" panose="020B0502040504020204" pitchFamily="34" charset="0"/>
                        </a:rPr>
                        <a:t>A</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25</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Bachelor</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30k</a:t>
                      </a:r>
                    </a:p>
                  </a:txBody>
                  <a:tcPr anchor="ctr">
                    <a:lnL>
                      <a:noFill/>
                    </a:lnL>
                    <a:lnR>
                      <a:noFill/>
                    </a:lnR>
                    <a:lnT>
                      <a:noFill/>
                    </a:lnT>
                    <a:lnB>
                      <a:noFill/>
                    </a:lnB>
                    <a:noFill/>
                  </a:tcPr>
                </a:tc>
                <a:extLst>
                  <a:ext uri="{0D108BD9-81ED-4DB2-BD59-A6C34878D82A}">
                    <a16:rowId xmlns:a16="http://schemas.microsoft.com/office/drawing/2014/main" val="4196191657"/>
                  </a:ext>
                </a:extLst>
              </a:tr>
              <a:tr h="0">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B</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26</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a:t>
                      </a:r>
                    </a:p>
                  </a:txBody>
                  <a:tcPr anchor="ctr">
                    <a:lnL>
                      <a:noFill/>
                    </a:lnL>
                    <a:lnR>
                      <a:noFill/>
                    </a:lnR>
                    <a:lnT>
                      <a:noFill/>
                    </a:lnT>
                    <a:lnB>
                      <a:noFill/>
                    </a:lnB>
                    <a:noFill/>
                  </a:tcPr>
                </a:tc>
                <a:extLst>
                  <a:ext uri="{0D108BD9-81ED-4DB2-BD59-A6C34878D82A}">
                    <a16:rowId xmlns:a16="http://schemas.microsoft.com/office/drawing/2014/main" val="3218655336"/>
                  </a:ext>
                </a:extLst>
              </a:tr>
              <a:tr h="0">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C</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40</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PhD</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70k</a:t>
                      </a:r>
                    </a:p>
                  </a:txBody>
                  <a:tcPr anchor="ctr">
                    <a:lnL>
                      <a:noFill/>
                    </a:lnL>
                    <a:lnR>
                      <a:noFill/>
                    </a:lnR>
                    <a:lnT>
                      <a:noFill/>
                    </a:lnT>
                    <a:lnB>
                      <a:noFill/>
                    </a:lnB>
                    <a:noFill/>
                  </a:tcPr>
                </a:tc>
                <a:extLst>
                  <a:ext uri="{0D108BD9-81ED-4DB2-BD59-A6C34878D82A}">
                    <a16:rowId xmlns:a16="http://schemas.microsoft.com/office/drawing/2014/main" val="1523209015"/>
                  </a:ext>
                </a:extLst>
              </a:tr>
              <a:tr h="0">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D</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27</a:t>
                      </a:r>
                    </a:p>
                  </a:txBody>
                  <a:tcPr anchor="ctr">
                    <a:lnL>
                      <a:noFill/>
                    </a:lnL>
                    <a:lnR>
                      <a:noFill/>
                    </a:lnR>
                    <a:lnT>
                      <a:noFill/>
                    </a:lnT>
                    <a:lnB>
                      <a:noFill/>
                    </a:lnB>
                    <a:noFill/>
                  </a:tcPr>
                </a:tc>
                <a:tc>
                  <a:txBody>
                    <a:bodyPr/>
                    <a:lstStyle/>
                    <a:p>
                      <a:pPr>
                        <a:buNone/>
                      </a:pPr>
                      <a:r>
                        <a:rPr lang="en-IN" sz="1000">
                          <a:latin typeface="Noto Sans" panose="020B0502040504020204" pitchFamily="34" charset="0"/>
                          <a:ea typeface="Noto Sans" panose="020B0502040504020204" pitchFamily="34" charset="0"/>
                          <a:cs typeface="Noto Sans" panose="020B0502040504020204" pitchFamily="34" charset="0"/>
                        </a:rPr>
                        <a:t>Master</a:t>
                      </a:r>
                    </a:p>
                  </a:txBody>
                  <a:tcPr anchor="ctr">
                    <a:lnL>
                      <a:noFill/>
                    </a:lnL>
                    <a:lnR>
                      <a:noFill/>
                    </a:lnR>
                    <a:lnT>
                      <a:noFill/>
                    </a:lnT>
                    <a:lnB>
                      <a:noFill/>
                    </a:lnB>
                    <a:noFill/>
                  </a:tcPr>
                </a:tc>
                <a:tc>
                  <a:txBody>
                    <a:bodyPr/>
                    <a:lstStyle/>
                    <a:p>
                      <a:pPr>
                        <a:buNone/>
                      </a:pPr>
                      <a:r>
                        <a:rPr lang="en-IN" sz="1000" dirty="0">
                          <a:latin typeface="Noto Sans" panose="020B0502040504020204" pitchFamily="34" charset="0"/>
                          <a:ea typeface="Noto Sans" panose="020B0502040504020204" pitchFamily="34" charset="0"/>
                          <a:cs typeface="Noto Sans" panose="020B0502040504020204" pitchFamily="34" charset="0"/>
                        </a:rPr>
                        <a:t>32k</a:t>
                      </a:r>
                    </a:p>
                  </a:txBody>
                  <a:tcPr anchor="ctr">
                    <a:lnL>
                      <a:noFill/>
                    </a:lnL>
                    <a:lnR>
                      <a:noFill/>
                    </a:lnR>
                    <a:lnT>
                      <a:noFill/>
                    </a:lnT>
                    <a:lnB>
                      <a:noFill/>
                    </a:lnB>
                    <a:noFill/>
                  </a:tcPr>
                </a:tc>
                <a:extLst>
                  <a:ext uri="{0D108BD9-81ED-4DB2-BD59-A6C34878D82A}">
                    <a16:rowId xmlns:a16="http://schemas.microsoft.com/office/drawing/2014/main" val="918570531"/>
                  </a:ext>
                </a:extLst>
              </a:tr>
            </a:tbl>
          </a:graphicData>
        </a:graphic>
      </p:graphicFrame>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C466C687-71EF-13AD-9A54-D1180B65D5E4}"/>
                  </a:ext>
                </a:extLst>
              </p:cNvPr>
              <p:cNvSpPr txBox="1"/>
              <p:nvPr/>
            </p:nvSpPr>
            <p:spPr>
              <a:xfrm>
                <a:off x="276224" y="2131693"/>
                <a:ext cx="4448175" cy="3139321"/>
              </a:xfrm>
              <a:prstGeom prst="rect">
                <a:avLst/>
              </a:prstGeom>
              <a:noFill/>
            </p:spPr>
            <p:txBody>
              <a:bodyPr wrap="square" rtlCol="0">
                <a:spAutoFit/>
              </a:bodyPr>
              <a:lstStyle/>
              <a:p>
                <a:r>
                  <a:rPr lang="en-US" sz="1100" b="1" dirty="0">
                    <a:latin typeface="Noto Sans" panose="020B0502040504020204" pitchFamily="34" charset="0"/>
                    <a:ea typeface="Noto Sans" panose="020B0502040504020204" pitchFamily="34" charset="0"/>
                    <a:cs typeface="Noto Sans" panose="020B0502040504020204" pitchFamily="34" charset="0"/>
                  </a:rPr>
                  <a:t>Step 1: Define similarity variables</a:t>
                </a:r>
              </a:p>
              <a:p>
                <a:r>
                  <a:rPr lang="en-US" sz="1100" dirty="0">
                    <a:latin typeface="Noto Sans" panose="020B0502040504020204" pitchFamily="34" charset="0"/>
                    <a:ea typeface="Noto Sans" panose="020B0502040504020204" pitchFamily="34" charset="0"/>
                    <a:cs typeface="Noto Sans" panose="020B0502040504020204" pitchFamily="34" charset="0"/>
                  </a:rPr>
                  <a:t>We’ll use </a:t>
                </a:r>
                <a:r>
                  <a:rPr lang="en-US" sz="1100" b="1" dirty="0">
                    <a:latin typeface="Noto Sans" panose="020B0502040504020204" pitchFamily="34" charset="0"/>
                    <a:ea typeface="Noto Sans" panose="020B0502040504020204" pitchFamily="34" charset="0"/>
                    <a:cs typeface="Noto Sans" panose="020B0502040504020204" pitchFamily="34" charset="0"/>
                  </a:rPr>
                  <a:t>Age</a:t>
                </a:r>
                <a:r>
                  <a:rPr lang="en-US" sz="1100" dirty="0">
                    <a:latin typeface="Noto Sans" panose="020B0502040504020204" pitchFamily="34" charset="0"/>
                    <a:ea typeface="Noto Sans" panose="020B0502040504020204" pitchFamily="34" charset="0"/>
                    <a:cs typeface="Noto Sans" panose="020B0502040504020204" pitchFamily="34" charset="0"/>
                  </a:rPr>
                  <a:t> and </a:t>
                </a:r>
                <a:r>
                  <a:rPr lang="en-US" sz="1100" b="1" dirty="0">
                    <a:latin typeface="Noto Sans" panose="020B0502040504020204" pitchFamily="34" charset="0"/>
                    <a:ea typeface="Noto Sans" panose="020B0502040504020204" pitchFamily="34" charset="0"/>
                    <a:cs typeface="Noto Sans" panose="020B0502040504020204" pitchFamily="34" charset="0"/>
                  </a:rPr>
                  <a:t>Education</a:t>
                </a:r>
                <a:r>
                  <a:rPr lang="en-US" sz="1100" dirty="0">
                    <a:latin typeface="Noto Sans" panose="020B0502040504020204" pitchFamily="34" charset="0"/>
                    <a:ea typeface="Noto Sans" panose="020B0502040504020204" pitchFamily="34" charset="0"/>
                    <a:cs typeface="Noto Sans" panose="020B0502040504020204" pitchFamily="34" charset="0"/>
                  </a:rPr>
                  <a:t> (both observed for Person B).</a:t>
                </a:r>
              </a:p>
              <a:p>
                <a:endParaRPr lang="en-US" sz="1100" dirty="0">
                  <a:latin typeface="Noto Sans" panose="020B0502040504020204" pitchFamily="34" charset="0"/>
                  <a:ea typeface="Noto Sans" panose="020B0502040504020204" pitchFamily="34" charset="0"/>
                  <a:cs typeface="Noto Sans" panose="020B0502040504020204" pitchFamily="34" charset="0"/>
                </a:endParaRPr>
              </a:p>
              <a:p>
                <a:r>
                  <a:rPr lang="en-US" sz="1100" b="1" dirty="0">
                    <a:latin typeface="Noto Sans" panose="020B0502040504020204" pitchFamily="34" charset="0"/>
                    <a:ea typeface="Noto Sans" panose="020B0502040504020204" pitchFamily="34" charset="0"/>
                    <a:cs typeface="Noto Sans" panose="020B0502040504020204" pitchFamily="34" charset="0"/>
                  </a:rPr>
                  <a:t>Step 2: Compute distances</a:t>
                </a:r>
              </a:p>
              <a:p>
                <a:r>
                  <a:rPr lang="en-US" sz="1100" dirty="0">
                    <a:latin typeface="Noto Sans" panose="020B0502040504020204" pitchFamily="34" charset="0"/>
                    <a:ea typeface="Noto Sans" panose="020B0502040504020204" pitchFamily="34" charset="0"/>
                    <a:cs typeface="Noto Sans" panose="020B0502040504020204" pitchFamily="34" charset="0"/>
                  </a:rPr>
                  <a:t>Let’s standardize the idea of distance:</a:t>
                </a:r>
              </a:p>
              <a:p>
                <a:r>
                  <a:rPr lang="en-US" sz="1100" dirty="0">
                    <a:latin typeface="Noto Sans" panose="020B0502040504020204" pitchFamily="34" charset="0"/>
                    <a:ea typeface="Noto Sans" panose="020B0502040504020204" pitchFamily="34" charset="0"/>
                    <a:cs typeface="Noto Sans" panose="020B0502040504020204" pitchFamily="34" charset="0"/>
                  </a:rPr>
                  <a:t>For </a:t>
                </a:r>
                <a:r>
                  <a:rPr lang="en-US" sz="1100" b="1" dirty="0">
                    <a:latin typeface="Noto Sans" panose="020B0502040504020204" pitchFamily="34" charset="0"/>
                    <a:ea typeface="Noto Sans" panose="020B0502040504020204" pitchFamily="34" charset="0"/>
                    <a:cs typeface="Noto Sans" panose="020B0502040504020204" pitchFamily="34" charset="0"/>
                  </a:rPr>
                  <a:t>Age</a:t>
                </a:r>
                <a:r>
                  <a:rPr lang="en-US" sz="1100" dirty="0">
                    <a:latin typeface="Noto Sans" panose="020B0502040504020204" pitchFamily="34" charset="0"/>
                    <a:ea typeface="Noto Sans" panose="020B0502040504020204" pitchFamily="34" charset="0"/>
                    <a:cs typeface="Noto Sans" panose="020B0502040504020204" pitchFamily="34" charset="0"/>
                  </a:rPr>
                  <a:t>: use absolute difference.</a:t>
                </a:r>
              </a:p>
              <a:p>
                <a:r>
                  <a:rPr lang="en-US" sz="1100" dirty="0">
                    <a:latin typeface="Noto Sans" panose="020B0502040504020204" pitchFamily="34" charset="0"/>
                    <a:ea typeface="Noto Sans" panose="020B0502040504020204" pitchFamily="34" charset="0"/>
                    <a:cs typeface="Noto Sans" panose="020B0502040504020204" pitchFamily="34" charset="0"/>
                  </a:rPr>
                  <a:t>For </a:t>
                </a:r>
                <a:r>
                  <a:rPr lang="en-US" sz="1100" b="1" dirty="0">
                    <a:latin typeface="Noto Sans" panose="020B0502040504020204" pitchFamily="34" charset="0"/>
                    <a:ea typeface="Noto Sans" panose="020B0502040504020204" pitchFamily="34" charset="0"/>
                    <a:cs typeface="Noto Sans" panose="020B0502040504020204" pitchFamily="34" charset="0"/>
                  </a:rPr>
                  <a:t>Education</a:t>
                </a:r>
                <a:r>
                  <a:rPr lang="en-US" sz="1100" dirty="0">
                    <a:latin typeface="Noto Sans" panose="020B0502040504020204" pitchFamily="34" charset="0"/>
                    <a:ea typeface="Noto Sans" panose="020B0502040504020204" pitchFamily="34" charset="0"/>
                    <a:cs typeface="Noto Sans" panose="020B0502040504020204" pitchFamily="34" charset="0"/>
                  </a:rPr>
                  <a:t>: assign categories → {Bachelor=1, Master=2, PhD=3}, and take absolute difference.</a:t>
                </a:r>
              </a:p>
              <a:p>
                <a:r>
                  <a:rPr lang="en-US" sz="1100" b="1" dirty="0">
                    <a:latin typeface="Noto Sans" panose="020B0502040504020204" pitchFamily="34" charset="0"/>
                    <a:ea typeface="Noto Sans" panose="020B0502040504020204" pitchFamily="34" charset="0"/>
                    <a:cs typeface="Noto Sans" panose="020B0502040504020204" pitchFamily="34" charset="0"/>
                  </a:rPr>
                  <a:t>Step 3: Choose k</a:t>
                </a:r>
              </a:p>
              <a:p>
                <a:endParaRPr lang="en-US" sz="1100" b="1" dirty="0">
                  <a:latin typeface="Noto Sans" panose="020B0502040504020204" pitchFamily="34" charset="0"/>
                  <a:ea typeface="Noto Sans" panose="020B0502040504020204" pitchFamily="34" charset="0"/>
                  <a:cs typeface="Noto Sans" panose="020B0502040504020204" pitchFamily="34" charset="0"/>
                </a:endParaRPr>
              </a:p>
              <a:p>
                <a:r>
                  <a:rPr lang="en-US" sz="1100" dirty="0">
                    <a:latin typeface="Noto Sans" panose="020B0502040504020204" pitchFamily="34" charset="0"/>
                    <a:ea typeface="Noto Sans" panose="020B0502040504020204" pitchFamily="34" charset="0"/>
                    <a:cs typeface="Noto Sans" panose="020B0502040504020204" pitchFamily="34" charset="0"/>
                  </a:rPr>
                  <a:t>Let’s set </a:t>
                </a:r>
                <a:r>
                  <a:rPr lang="en-US" sz="1100" b="1" dirty="0">
                    <a:latin typeface="Noto Sans" panose="020B0502040504020204" pitchFamily="34" charset="0"/>
                    <a:ea typeface="Noto Sans" panose="020B0502040504020204" pitchFamily="34" charset="0"/>
                    <a:cs typeface="Noto Sans" panose="020B0502040504020204" pitchFamily="34" charset="0"/>
                  </a:rPr>
                  <a:t>k = 2</a:t>
                </a:r>
                <a:r>
                  <a:rPr lang="en-US" sz="1100" dirty="0">
                    <a:latin typeface="Noto Sans" panose="020B0502040504020204" pitchFamily="34" charset="0"/>
                    <a:ea typeface="Noto Sans" panose="020B0502040504020204" pitchFamily="34" charset="0"/>
                    <a:cs typeface="Noto Sans" panose="020B0502040504020204" pitchFamily="34" charset="0"/>
                  </a:rPr>
                  <a:t>.</a:t>
                </a:r>
              </a:p>
              <a:p>
                <a:r>
                  <a:rPr lang="en-US" sz="1100" dirty="0">
                    <a:latin typeface="Noto Sans" panose="020B0502040504020204" pitchFamily="34" charset="0"/>
                    <a:ea typeface="Noto Sans" panose="020B0502040504020204" pitchFamily="34" charset="0"/>
                    <a:cs typeface="Noto Sans" panose="020B0502040504020204" pitchFamily="34" charset="0"/>
                  </a:rPr>
                  <a:t>Neighbors = A (30k), D (32k).</a:t>
                </a:r>
              </a:p>
              <a:p>
                <a:endParaRPr lang="en-US" sz="1200" dirty="0">
                  <a:latin typeface="Noto Sans" panose="020B0502040504020204" pitchFamily="34" charset="0"/>
                  <a:ea typeface="Noto Sans" panose="020B0502040504020204" pitchFamily="34" charset="0"/>
                  <a:cs typeface="Noto Sans" panose="020B0502040504020204" pitchFamily="34" charset="0"/>
                </a:endParaRPr>
              </a:p>
              <a:p>
                <a:r>
                  <a:rPr lang="en-IN" sz="1050" b="1" dirty="0">
                    <a:latin typeface="Noto Sans" panose="020B0502040504020204" pitchFamily="34" charset="0"/>
                    <a:ea typeface="Noto Sans" panose="020B0502040504020204" pitchFamily="34" charset="0"/>
                    <a:cs typeface="Noto Sans" panose="020B0502040504020204" pitchFamily="34" charset="0"/>
                  </a:rPr>
                  <a:t>Step 4: Impute</a:t>
                </a:r>
              </a:p>
              <a:p>
                <a:r>
                  <a:rPr lang="en-IN" sz="1050" dirty="0">
                    <a:latin typeface="Noto Sans" panose="020B0502040504020204" pitchFamily="34" charset="0"/>
                    <a:ea typeface="Noto Sans" panose="020B0502040504020204" pitchFamily="34" charset="0"/>
                    <a:cs typeface="Noto Sans" panose="020B0502040504020204" pitchFamily="34" charset="0"/>
                  </a:rPr>
                  <a:t>Continuous variable (Income) → take </a:t>
                </a:r>
                <a:r>
                  <a:rPr lang="en-IN" sz="1050" b="1" dirty="0">
                    <a:latin typeface="Noto Sans" panose="020B0502040504020204" pitchFamily="34" charset="0"/>
                    <a:ea typeface="Noto Sans" panose="020B0502040504020204" pitchFamily="34" charset="0"/>
                    <a:cs typeface="Noto Sans" panose="020B0502040504020204" pitchFamily="34" charset="0"/>
                  </a:rPr>
                  <a:t>average</a:t>
                </a:r>
                <a:r>
                  <a:rPr lang="en-IN" sz="1050" dirty="0">
                    <a:latin typeface="Noto Sans" panose="020B0502040504020204" pitchFamily="34" charset="0"/>
                    <a:ea typeface="Noto Sans" panose="020B0502040504020204" pitchFamily="34" charset="0"/>
                    <a:cs typeface="Noto Sans" panose="020B0502040504020204" pitchFamily="34" charset="0"/>
                  </a:rPr>
                  <a:t>:</a:t>
                </a:r>
              </a:p>
              <a:p>
                <a14:m>
                  <m:oMathPara xmlns:m="http://schemas.openxmlformats.org/officeDocument/2006/math">
                    <m:oMathParaPr>
                      <m:jc m:val="centerGroup"/>
                    </m:oMathParaPr>
                    <m:oMath xmlns:m="http://schemas.openxmlformats.org/officeDocument/2006/math">
                      <m:d>
                        <m:dPr>
                          <m:ctrlPr>
                            <a:rPr lang="ar-AE" sz="1050"/>
                          </m:ctrlPr>
                        </m:dPr>
                        <m:e>
                          <m:r>
                            <a:rPr lang="ar-AE" sz="1050"/>
                            <m:t>30</m:t>
                          </m:r>
                          <m:r>
                            <a:rPr lang="ar-AE" sz="1050" i="1"/>
                            <m:t>𝑘</m:t>
                          </m:r>
                          <m:r>
                            <a:rPr lang="ar-AE" sz="1050"/>
                            <m:t>+</m:t>
                          </m:r>
                          <m:r>
                            <a:rPr lang="ar-AE" sz="1050"/>
                            <m:t>32</m:t>
                          </m:r>
                          <m:r>
                            <a:rPr lang="ar-AE" sz="1050" i="1"/>
                            <m:t>𝑘</m:t>
                          </m:r>
                        </m:e>
                      </m:d>
                      <m:r>
                        <a:rPr lang="ar-AE" sz="1050"/>
                        <m:t>/</m:t>
                      </m:r>
                      <m:r>
                        <a:rPr lang="ar-AE" sz="1050"/>
                        <m:t>2</m:t>
                      </m:r>
                      <m:r>
                        <a:rPr lang="ar-AE" sz="1050"/>
                        <m:t>=</m:t>
                      </m:r>
                      <m:r>
                        <a:rPr lang="ar-AE" sz="1050"/>
                        <m:t>31</m:t>
                      </m:r>
                      <m:r>
                        <a:rPr lang="ar-AE" sz="1050" i="1"/>
                        <m:t>𝑘</m:t>
                      </m:r>
                    </m:oMath>
                  </m:oMathPara>
                </a14:m>
                <a:endParaRPr lang="ar-AE" sz="1050" dirty="0">
                  <a:latin typeface="Noto Sans" panose="020B0502040504020204" pitchFamily="34" charset="0"/>
                  <a:ea typeface="Noto Sans" panose="020B0502040504020204" pitchFamily="34" charset="0"/>
                </a:endParaRPr>
              </a:p>
              <a:p>
                <a:r>
                  <a:rPr lang="en-IN" sz="1050" dirty="0">
                    <a:latin typeface="Noto Sans" panose="020B0502040504020204" pitchFamily="34" charset="0"/>
                    <a:ea typeface="Noto Sans" panose="020B0502040504020204" pitchFamily="34" charset="0"/>
                    <a:cs typeface="Noto Sans" panose="020B0502040504020204" pitchFamily="34" charset="0"/>
                  </a:rPr>
                  <a:t>So Person </a:t>
                </a:r>
                <a:r>
                  <a:rPr lang="en-IN" sz="1050" b="1" dirty="0">
                    <a:latin typeface="Noto Sans" panose="020B0502040504020204" pitchFamily="34" charset="0"/>
                    <a:ea typeface="Noto Sans" panose="020B0502040504020204" pitchFamily="34" charset="0"/>
                    <a:cs typeface="Noto Sans" panose="020B0502040504020204" pitchFamily="34" charset="0"/>
                  </a:rPr>
                  <a:t>B’s Income = 31k</a:t>
                </a:r>
                <a:r>
                  <a:rPr lang="en-IN" sz="1050" dirty="0">
                    <a:latin typeface="Noto Sans" panose="020B0502040504020204" pitchFamily="34" charset="0"/>
                    <a:ea typeface="Noto Sans" panose="020B0502040504020204" pitchFamily="34" charset="0"/>
                    <a:cs typeface="Noto Sans" panose="020B0502040504020204" pitchFamily="34" charset="0"/>
                  </a:rPr>
                  <a:t>.</a:t>
                </a:r>
              </a:p>
              <a:p>
                <a:endParaRPr lang="en-IN" sz="1200" dirty="0">
                  <a:latin typeface="Noto Sans" panose="020B0502040504020204" pitchFamily="34" charset="0"/>
                  <a:ea typeface="Noto Sans" panose="020B0502040504020204" pitchFamily="34" charset="0"/>
                  <a:cs typeface="Noto Sans" panose="020B0502040504020204" pitchFamily="34" charset="0"/>
                </a:endParaRPr>
              </a:p>
            </p:txBody>
          </p:sp>
        </mc:Choice>
        <mc:Fallback>
          <p:sp>
            <p:nvSpPr>
              <p:cNvPr id="12" name="TextBox 11">
                <a:extLst>
                  <a:ext uri="{FF2B5EF4-FFF2-40B4-BE49-F238E27FC236}">
                    <a16:creationId xmlns:a16="http://schemas.microsoft.com/office/drawing/2014/main" id="{C466C687-71EF-13AD-9A54-D1180B65D5E4}"/>
                  </a:ext>
                </a:extLst>
              </p:cNvPr>
              <p:cNvSpPr txBox="1">
                <a:spLocks noRot="1" noChangeAspect="1" noMove="1" noResize="1" noEditPoints="1" noAdjustHandles="1" noChangeArrowheads="1" noChangeShapeType="1" noTextEdit="1"/>
              </p:cNvSpPr>
              <p:nvPr/>
            </p:nvSpPr>
            <p:spPr>
              <a:xfrm>
                <a:off x="276224" y="2131693"/>
                <a:ext cx="4448175" cy="3139321"/>
              </a:xfrm>
              <a:prstGeom prst="rect">
                <a:avLst/>
              </a:prstGeom>
              <a:blipFill>
                <a:blip r:embed="rId3"/>
                <a:stretch>
                  <a:fillRect/>
                </a:stretch>
              </a:blipFill>
            </p:spPr>
            <p:txBody>
              <a:bodyPr/>
              <a:lstStyle/>
              <a:p>
                <a:r>
                  <a:rPr lang="en-IN">
                    <a:noFill/>
                  </a:rPr>
                  <a:t> </a:t>
                </a:r>
              </a:p>
            </p:txBody>
          </p:sp>
        </mc:Fallback>
      </mc:AlternateContent>
      <p:sp>
        <p:nvSpPr>
          <p:cNvPr id="13" name="TextBox 12">
            <a:extLst>
              <a:ext uri="{FF2B5EF4-FFF2-40B4-BE49-F238E27FC236}">
                <a16:creationId xmlns:a16="http://schemas.microsoft.com/office/drawing/2014/main" id="{E8D90DDD-FC25-D81A-500C-1F77B6AC652E}"/>
              </a:ext>
            </a:extLst>
          </p:cNvPr>
          <p:cNvSpPr txBox="1"/>
          <p:nvPr/>
        </p:nvSpPr>
        <p:spPr>
          <a:xfrm>
            <a:off x="5167313" y="2228750"/>
            <a:ext cx="3638550" cy="2800767"/>
          </a:xfrm>
          <a:prstGeom prst="rect">
            <a:avLst/>
          </a:prstGeom>
          <a:noFill/>
        </p:spPr>
        <p:txBody>
          <a:bodyPr wrap="square" rtlCol="0">
            <a:spAutoFit/>
          </a:bodyPr>
          <a:lstStyle/>
          <a:p>
            <a:r>
              <a:rPr lang="en-IN" sz="1100" dirty="0">
                <a:latin typeface="Noto Sans" panose="020B0502040504020204" pitchFamily="34" charset="0"/>
                <a:ea typeface="Noto Sans" panose="020B0502040504020204" pitchFamily="34" charset="0"/>
                <a:cs typeface="Noto Sans" panose="020B0502040504020204" pitchFamily="34" charset="0"/>
              </a:rPr>
              <a:t>compute distance between Person B and others:</a:t>
            </a:r>
          </a:p>
          <a:p>
            <a:r>
              <a:rPr lang="en-IN" sz="1100" b="1" dirty="0">
                <a:latin typeface="Noto Sans" panose="020B0502040504020204" pitchFamily="34" charset="0"/>
                <a:ea typeface="Noto Sans" panose="020B0502040504020204" pitchFamily="34" charset="0"/>
                <a:cs typeface="Noto Sans" panose="020B0502040504020204" pitchFamily="34" charset="0"/>
              </a:rPr>
              <a:t>B vs A (25, Bachelor, 30k)</a:t>
            </a:r>
            <a:endParaRPr lang="en-IN" sz="1100" dirty="0">
              <a:latin typeface="Noto Sans" panose="020B0502040504020204" pitchFamily="34" charset="0"/>
              <a:ea typeface="Noto Sans" panose="020B0502040504020204" pitchFamily="34" charset="0"/>
              <a:cs typeface="Noto Sans" panose="020B0502040504020204" pitchFamily="34" charset="0"/>
            </a:endParaRPr>
          </a:p>
          <a:p>
            <a:pPr lvl="1"/>
            <a:r>
              <a:rPr lang="en-IN" sz="1100" dirty="0">
                <a:latin typeface="Noto Sans" panose="020B0502040504020204" pitchFamily="34" charset="0"/>
                <a:ea typeface="Noto Sans" panose="020B0502040504020204" pitchFamily="34" charset="0"/>
                <a:cs typeface="Noto Sans" panose="020B0502040504020204" pitchFamily="34" charset="0"/>
              </a:rPr>
              <a:t>Age difference = |26 – 25| = 1</a:t>
            </a:r>
          </a:p>
          <a:p>
            <a:pPr lvl="1"/>
            <a:r>
              <a:rPr lang="en-IN" sz="1100" dirty="0">
                <a:latin typeface="Noto Sans" panose="020B0502040504020204" pitchFamily="34" charset="0"/>
                <a:ea typeface="Noto Sans" panose="020B0502040504020204" pitchFamily="34" charset="0"/>
                <a:cs typeface="Noto Sans" panose="020B0502040504020204" pitchFamily="34" charset="0"/>
              </a:rPr>
              <a:t>Education difference = |2 – 1| = 1</a:t>
            </a:r>
          </a:p>
          <a:p>
            <a:pPr lvl="1"/>
            <a:r>
              <a:rPr lang="en-IN" sz="1100" dirty="0">
                <a:latin typeface="Noto Sans" panose="020B0502040504020204" pitchFamily="34" charset="0"/>
                <a:ea typeface="Noto Sans" panose="020B0502040504020204" pitchFamily="34" charset="0"/>
                <a:cs typeface="Noto Sans" panose="020B0502040504020204" pitchFamily="34" charset="0"/>
              </a:rPr>
              <a:t>Total distance = 2</a:t>
            </a:r>
          </a:p>
          <a:p>
            <a:r>
              <a:rPr lang="en-IN" sz="1100" b="1" dirty="0">
                <a:latin typeface="Noto Sans" panose="020B0502040504020204" pitchFamily="34" charset="0"/>
                <a:ea typeface="Noto Sans" panose="020B0502040504020204" pitchFamily="34" charset="0"/>
                <a:cs typeface="Noto Sans" panose="020B0502040504020204" pitchFamily="34" charset="0"/>
              </a:rPr>
              <a:t>B vs C (40, PhD, 70k)</a:t>
            </a:r>
            <a:endParaRPr lang="en-IN" sz="1100" dirty="0">
              <a:latin typeface="Noto Sans" panose="020B0502040504020204" pitchFamily="34" charset="0"/>
              <a:ea typeface="Noto Sans" panose="020B0502040504020204" pitchFamily="34" charset="0"/>
              <a:cs typeface="Noto Sans" panose="020B0502040504020204" pitchFamily="34" charset="0"/>
            </a:endParaRPr>
          </a:p>
          <a:p>
            <a:pPr lvl="1"/>
            <a:r>
              <a:rPr lang="en-IN" sz="1100" dirty="0">
                <a:latin typeface="Noto Sans" panose="020B0502040504020204" pitchFamily="34" charset="0"/>
                <a:ea typeface="Noto Sans" panose="020B0502040504020204" pitchFamily="34" charset="0"/>
                <a:cs typeface="Noto Sans" panose="020B0502040504020204" pitchFamily="34" charset="0"/>
              </a:rPr>
              <a:t>Age difference = |26 – 40| = 14</a:t>
            </a:r>
          </a:p>
          <a:p>
            <a:pPr lvl="1"/>
            <a:r>
              <a:rPr lang="en-IN" sz="1100" dirty="0">
                <a:latin typeface="Noto Sans" panose="020B0502040504020204" pitchFamily="34" charset="0"/>
                <a:ea typeface="Noto Sans" panose="020B0502040504020204" pitchFamily="34" charset="0"/>
                <a:cs typeface="Noto Sans" panose="020B0502040504020204" pitchFamily="34" charset="0"/>
              </a:rPr>
              <a:t>Education difference = |2 – 3| = 1</a:t>
            </a:r>
          </a:p>
          <a:p>
            <a:pPr lvl="1"/>
            <a:r>
              <a:rPr lang="en-IN" sz="1100" dirty="0">
                <a:latin typeface="Noto Sans" panose="020B0502040504020204" pitchFamily="34" charset="0"/>
                <a:ea typeface="Noto Sans" panose="020B0502040504020204" pitchFamily="34" charset="0"/>
                <a:cs typeface="Noto Sans" panose="020B0502040504020204" pitchFamily="34" charset="0"/>
              </a:rPr>
              <a:t>Total distance = 15</a:t>
            </a:r>
          </a:p>
          <a:p>
            <a:r>
              <a:rPr lang="en-IN" sz="1100" b="1" dirty="0">
                <a:latin typeface="Noto Sans" panose="020B0502040504020204" pitchFamily="34" charset="0"/>
                <a:ea typeface="Noto Sans" panose="020B0502040504020204" pitchFamily="34" charset="0"/>
                <a:cs typeface="Noto Sans" panose="020B0502040504020204" pitchFamily="34" charset="0"/>
              </a:rPr>
              <a:t>B vs D (27, Master, 32k)</a:t>
            </a:r>
            <a:endParaRPr lang="en-IN" sz="1100" dirty="0">
              <a:latin typeface="Noto Sans" panose="020B0502040504020204" pitchFamily="34" charset="0"/>
              <a:ea typeface="Noto Sans" panose="020B0502040504020204" pitchFamily="34" charset="0"/>
              <a:cs typeface="Noto Sans" panose="020B0502040504020204" pitchFamily="34" charset="0"/>
            </a:endParaRPr>
          </a:p>
          <a:p>
            <a:pPr lvl="1"/>
            <a:r>
              <a:rPr lang="en-IN" sz="1100" dirty="0">
                <a:latin typeface="Noto Sans" panose="020B0502040504020204" pitchFamily="34" charset="0"/>
                <a:ea typeface="Noto Sans" panose="020B0502040504020204" pitchFamily="34" charset="0"/>
                <a:cs typeface="Noto Sans" panose="020B0502040504020204" pitchFamily="34" charset="0"/>
              </a:rPr>
              <a:t>Age difference = |26 – 27| = 1</a:t>
            </a:r>
          </a:p>
          <a:p>
            <a:pPr lvl="1"/>
            <a:r>
              <a:rPr lang="en-IN" sz="1100" dirty="0">
                <a:latin typeface="Noto Sans" panose="020B0502040504020204" pitchFamily="34" charset="0"/>
                <a:ea typeface="Noto Sans" panose="020B0502040504020204" pitchFamily="34" charset="0"/>
                <a:cs typeface="Noto Sans" panose="020B0502040504020204" pitchFamily="34" charset="0"/>
              </a:rPr>
              <a:t>Education difference = |2 – 2| = 0</a:t>
            </a:r>
          </a:p>
          <a:p>
            <a:pPr lvl="1"/>
            <a:r>
              <a:rPr lang="en-IN" sz="1100" dirty="0">
                <a:latin typeface="Noto Sans" panose="020B0502040504020204" pitchFamily="34" charset="0"/>
                <a:ea typeface="Noto Sans" panose="020B0502040504020204" pitchFamily="34" charset="0"/>
                <a:cs typeface="Noto Sans" panose="020B0502040504020204" pitchFamily="34" charset="0"/>
              </a:rPr>
              <a:t>Total distance = 1</a:t>
            </a:r>
          </a:p>
          <a:p>
            <a:r>
              <a:rPr lang="en-IN" sz="1100" dirty="0">
                <a:latin typeface="Noto Sans" panose="020B0502040504020204" pitchFamily="34" charset="0"/>
                <a:ea typeface="Noto Sans" panose="020B0502040504020204" pitchFamily="34" charset="0"/>
                <a:cs typeface="Noto Sans" panose="020B0502040504020204" pitchFamily="34" charset="0"/>
              </a:rPr>
              <a:t>So nearest </a:t>
            </a:r>
            <a:r>
              <a:rPr lang="en-IN" sz="1100" dirty="0" err="1">
                <a:latin typeface="Noto Sans" panose="020B0502040504020204" pitchFamily="34" charset="0"/>
                <a:ea typeface="Noto Sans" panose="020B0502040504020204" pitchFamily="34" charset="0"/>
                <a:cs typeface="Noto Sans" panose="020B0502040504020204" pitchFamily="34" charset="0"/>
              </a:rPr>
              <a:t>neighbors</a:t>
            </a:r>
            <a:r>
              <a:rPr lang="en-IN" sz="1100" dirty="0">
                <a:latin typeface="Noto Sans" panose="020B0502040504020204" pitchFamily="34" charset="0"/>
                <a:ea typeface="Noto Sans" panose="020B0502040504020204" pitchFamily="34" charset="0"/>
                <a:cs typeface="Noto Sans" panose="020B0502040504020204" pitchFamily="34" charset="0"/>
              </a:rPr>
              <a:t> of B are: </a:t>
            </a:r>
            <a:r>
              <a:rPr lang="en-IN" sz="1100" b="1" dirty="0">
                <a:latin typeface="Noto Sans" panose="020B0502040504020204" pitchFamily="34" charset="0"/>
                <a:ea typeface="Noto Sans" panose="020B0502040504020204" pitchFamily="34" charset="0"/>
                <a:cs typeface="Noto Sans" panose="020B0502040504020204" pitchFamily="34" charset="0"/>
              </a:rPr>
              <a:t>D (</a:t>
            </a:r>
            <a:r>
              <a:rPr lang="en-IN" sz="1100" b="1" dirty="0" err="1">
                <a:latin typeface="Noto Sans" panose="020B0502040504020204" pitchFamily="34" charset="0"/>
                <a:ea typeface="Noto Sans" panose="020B0502040504020204" pitchFamily="34" charset="0"/>
                <a:cs typeface="Noto Sans" panose="020B0502040504020204" pitchFamily="34" charset="0"/>
              </a:rPr>
              <a:t>dist</a:t>
            </a:r>
            <a:r>
              <a:rPr lang="en-IN" sz="1100" b="1" dirty="0">
                <a:latin typeface="Noto Sans" panose="020B0502040504020204" pitchFamily="34" charset="0"/>
                <a:ea typeface="Noto Sans" panose="020B0502040504020204" pitchFamily="34" charset="0"/>
                <a:cs typeface="Noto Sans" panose="020B0502040504020204" pitchFamily="34" charset="0"/>
              </a:rPr>
              <a:t>=1), A (</a:t>
            </a:r>
            <a:r>
              <a:rPr lang="en-IN" sz="1100" b="1" dirty="0" err="1">
                <a:latin typeface="Noto Sans" panose="020B0502040504020204" pitchFamily="34" charset="0"/>
                <a:ea typeface="Noto Sans" panose="020B0502040504020204" pitchFamily="34" charset="0"/>
                <a:cs typeface="Noto Sans" panose="020B0502040504020204" pitchFamily="34" charset="0"/>
              </a:rPr>
              <a:t>dist</a:t>
            </a:r>
            <a:r>
              <a:rPr lang="en-IN" sz="1100" b="1" dirty="0">
                <a:latin typeface="Noto Sans" panose="020B0502040504020204" pitchFamily="34" charset="0"/>
                <a:ea typeface="Noto Sans" panose="020B0502040504020204" pitchFamily="34" charset="0"/>
                <a:cs typeface="Noto Sans" panose="020B0502040504020204" pitchFamily="34" charset="0"/>
              </a:rPr>
              <a:t>=2)</a:t>
            </a:r>
            <a:r>
              <a:rPr lang="en-IN" sz="1100" dirty="0">
                <a:latin typeface="Noto Sans" panose="020B0502040504020204" pitchFamily="34" charset="0"/>
                <a:ea typeface="Noto Sans" panose="020B0502040504020204" pitchFamily="34" charset="0"/>
                <a:cs typeface="Noto Sans" panose="020B0502040504020204" pitchFamily="34" charset="0"/>
              </a:rPr>
              <a:t>.</a:t>
            </a:r>
          </a:p>
          <a:p>
            <a:endParaRPr lang="en-IN" sz="1100" dirty="0">
              <a:latin typeface="Noto Sans" panose="020B0502040504020204" pitchFamily="34" charset="0"/>
              <a:ea typeface="Noto Sans" panose="020B0502040504020204" pitchFamily="34" charset="0"/>
              <a:cs typeface="Noto Sans" panose="020B0502040504020204" pitchFamily="34" charset="0"/>
            </a:endParaRPr>
          </a:p>
        </p:txBody>
      </p:sp>
    </p:spTree>
    <p:extLst>
      <p:ext uri="{BB962C8B-B14F-4D97-AF65-F5344CB8AC3E}">
        <p14:creationId xmlns:p14="http://schemas.microsoft.com/office/powerpoint/2010/main" val="16508614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33638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MNAR Imputation Methods Overview</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 MNAR Methods</a:t>
            </a:r>
            <a:endParaRPr lang="en-US" sz="1350" dirty="0"/>
          </a:p>
        </p:txBody>
      </p:sp>
      <p:sp>
        <p:nvSpPr>
          <p:cNvPr id="5" name="Text 2"/>
          <p:cNvSpPr/>
          <p:nvPr/>
        </p:nvSpPr>
        <p:spPr>
          <a:xfrm>
            <a:off x="285750" y="1214438"/>
            <a:ext cx="4179094" cy="1071563"/>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Use when the probability of missingness depends on the unobserved values themselves. For example, people with very high incomes may be less likely to report their income, or patients with severe symptoms may be more likely to miss follow-up appointments.</a:t>
            </a:r>
            <a:endParaRPr lang="en-US" sz="1046" dirty="0"/>
          </a:p>
        </p:txBody>
      </p:sp>
      <p:sp>
        <p:nvSpPr>
          <p:cNvPr id="6" name="Text 3"/>
          <p:cNvSpPr/>
          <p:nvPr/>
        </p:nvSpPr>
        <p:spPr>
          <a:xfrm>
            <a:off x="285750" y="2464594"/>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Considerations</a:t>
            </a:r>
            <a:endParaRPr lang="en-US" sz="1350" dirty="0"/>
          </a:p>
        </p:txBody>
      </p:sp>
      <p:sp>
        <p:nvSpPr>
          <p:cNvPr id="7" name="Text 4"/>
          <p:cNvSpPr/>
          <p:nvPr/>
        </p:nvSpPr>
        <p:spPr>
          <a:xfrm>
            <a:off x="285750" y="2793206"/>
            <a:ext cx="4179094" cy="1071563"/>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MNAR is the most challenging missing data mechanism to handle. It requires explicit modeling of the missingness mechanism or incorporating external information. Sensitivity analysis is often necessary to assess the impact of different assumptions.</a:t>
            </a:r>
            <a:endParaRPr lang="en-US" sz="1046" dirty="0"/>
          </a:p>
        </p:txBody>
      </p:sp>
      <p:sp>
        <p:nvSpPr>
          <p:cNvPr id="8" name="Text 5"/>
          <p:cNvSpPr/>
          <p:nvPr/>
        </p:nvSpPr>
        <p:spPr>
          <a:xfrm>
            <a:off x="285750" y="4043363"/>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MNAR Imputation Methods</a:t>
            </a:r>
            <a:endParaRPr lang="en-US" sz="1350" dirty="0"/>
          </a:p>
        </p:txBody>
      </p:sp>
      <p:pic>
        <p:nvPicPr>
          <p:cNvPr id="9" name="Image 1" descr="preencoded.png"/>
          <p:cNvPicPr>
            <a:picLocks noChangeAspect="1"/>
          </p:cNvPicPr>
          <p:nvPr/>
        </p:nvPicPr>
        <p:blipFill>
          <a:blip r:embed="rId4"/>
          <a:stretch>
            <a:fillRect/>
          </a:stretch>
        </p:blipFill>
        <p:spPr>
          <a:xfrm>
            <a:off x="285750" y="4421981"/>
            <a:ext cx="114300" cy="114300"/>
          </a:xfrm>
          <a:prstGeom prst="rect">
            <a:avLst/>
          </a:prstGeom>
        </p:spPr>
      </p:pic>
      <p:sp>
        <p:nvSpPr>
          <p:cNvPr id="10" name="Text 6"/>
          <p:cNvSpPr/>
          <p:nvPr/>
        </p:nvSpPr>
        <p:spPr>
          <a:xfrm>
            <a:off x="471488" y="4371975"/>
            <a:ext cx="1622943"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Pattern-Mixture Models</a:t>
            </a:r>
            <a:endParaRPr lang="en-US" sz="1046" dirty="0"/>
          </a:p>
        </p:txBody>
      </p:sp>
      <p:pic>
        <p:nvPicPr>
          <p:cNvPr id="11" name="Image 2" descr="preencoded.png"/>
          <p:cNvPicPr>
            <a:picLocks noChangeAspect="1"/>
          </p:cNvPicPr>
          <p:nvPr/>
        </p:nvPicPr>
        <p:blipFill>
          <a:blip r:embed="rId5"/>
          <a:stretch>
            <a:fillRect/>
          </a:stretch>
        </p:blipFill>
        <p:spPr>
          <a:xfrm>
            <a:off x="285750" y="4707731"/>
            <a:ext cx="85725" cy="114300"/>
          </a:xfrm>
          <a:prstGeom prst="rect">
            <a:avLst/>
          </a:prstGeom>
        </p:spPr>
      </p:pic>
      <p:sp>
        <p:nvSpPr>
          <p:cNvPr id="12" name="Text 7"/>
          <p:cNvSpPr/>
          <p:nvPr/>
        </p:nvSpPr>
        <p:spPr>
          <a:xfrm>
            <a:off x="442913" y="4657725"/>
            <a:ext cx="3265559"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Domain Knowledge / Auxiliary Data Approaches</a:t>
            </a:r>
            <a:endParaRPr lang="en-US" sz="1046" dirty="0"/>
          </a:p>
        </p:txBody>
      </p:sp>
      <p:pic>
        <p:nvPicPr>
          <p:cNvPr id="13" name="Image 3" descr="preencoded.png"/>
          <p:cNvPicPr>
            <a:picLocks noChangeAspect="1"/>
          </p:cNvPicPr>
          <p:nvPr/>
        </p:nvPicPr>
        <p:blipFill>
          <a:blip r:embed="rId6"/>
          <a:stretch>
            <a:fillRect/>
          </a:stretch>
        </p:blipFill>
        <p:spPr>
          <a:xfrm>
            <a:off x="4679156" y="1182291"/>
            <a:ext cx="4179094" cy="357187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20065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Review of Missing Data Mechanisms</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Missing Completely At Random (MCAR)</a:t>
            </a:r>
            <a:endParaRPr lang="en-US" sz="1350" dirty="0"/>
          </a:p>
        </p:txBody>
      </p:sp>
      <p:sp>
        <p:nvSpPr>
          <p:cNvPr id="5" name="Text 2"/>
          <p:cNvSpPr/>
          <p:nvPr/>
        </p:nvSpPr>
        <p:spPr>
          <a:xfrm>
            <a:off x="285750" y="1214438"/>
            <a:ext cx="4179094"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Probability of missingness is the same for all units. Missing values are not related to any observed or unobserved data.</a:t>
            </a:r>
            <a:endParaRPr lang="en-US" sz="1046" dirty="0"/>
          </a:p>
        </p:txBody>
      </p:sp>
      <p:sp>
        <p:nvSpPr>
          <p:cNvPr id="6" name="Text 3"/>
          <p:cNvSpPr/>
          <p:nvPr/>
        </p:nvSpPr>
        <p:spPr>
          <a:xfrm>
            <a:off x="285750" y="1785938"/>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Missing At Random (MAR)</a:t>
            </a:r>
            <a:endParaRPr lang="en-US" sz="1350" dirty="0"/>
          </a:p>
        </p:txBody>
      </p:sp>
      <p:sp>
        <p:nvSpPr>
          <p:cNvPr id="7" name="Text 4"/>
          <p:cNvSpPr/>
          <p:nvPr/>
        </p:nvSpPr>
        <p:spPr>
          <a:xfrm>
            <a:off x="285750" y="2114550"/>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Probability of missingness depends only on observed data. Missing values can be predicted from other variables in the dataset.</a:t>
            </a:r>
            <a:endParaRPr lang="en-US" sz="1046" dirty="0"/>
          </a:p>
        </p:txBody>
      </p:sp>
      <p:sp>
        <p:nvSpPr>
          <p:cNvPr id="8" name="Text 5"/>
          <p:cNvSpPr/>
          <p:nvPr/>
        </p:nvSpPr>
        <p:spPr>
          <a:xfrm>
            <a:off x="285750" y="2900363"/>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Missing Not At Random (MNAR)</a:t>
            </a:r>
            <a:endParaRPr lang="en-US" sz="1350" dirty="0"/>
          </a:p>
        </p:txBody>
      </p:sp>
      <p:sp>
        <p:nvSpPr>
          <p:cNvPr id="9" name="Text 6"/>
          <p:cNvSpPr/>
          <p:nvPr/>
        </p:nvSpPr>
        <p:spPr>
          <a:xfrm>
            <a:off x="285750" y="3228975"/>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Probability of missingness depends on unobserved data. Missing values are related to the values that would have been observed.</a:t>
            </a:r>
            <a:endParaRPr lang="en-US" sz="1046" dirty="0"/>
          </a:p>
        </p:txBody>
      </p:sp>
      <p:sp>
        <p:nvSpPr>
          <p:cNvPr id="10" name="Text 7"/>
          <p:cNvSpPr/>
          <p:nvPr/>
        </p:nvSpPr>
        <p:spPr>
          <a:xfrm>
            <a:off x="285750" y="4014788"/>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Tests to Identify</a:t>
            </a:r>
            <a:endParaRPr lang="en-US" sz="1350" dirty="0"/>
          </a:p>
        </p:txBody>
      </p:sp>
      <p:sp>
        <p:nvSpPr>
          <p:cNvPr id="11" name="Text 8"/>
          <p:cNvSpPr/>
          <p:nvPr/>
        </p:nvSpPr>
        <p:spPr>
          <a:xfrm>
            <a:off x="285750" y="4343400"/>
            <a:ext cx="4179094"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Little's MCAR test, pattern analysis, and sensitivity analysis help determine the missing data mechanism.</a:t>
            </a:r>
            <a:endParaRPr lang="en-US" sz="1046" dirty="0"/>
          </a:p>
        </p:txBody>
      </p:sp>
      <p:pic>
        <p:nvPicPr>
          <p:cNvPr id="12" name="Image 1" descr="preencoded.png"/>
          <p:cNvPicPr>
            <a:picLocks noChangeAspect="1"/>
          </p:cNvPicPr>
          <p:nvPr/>
        </p:nvPicPr>
        <p:blipFill>
          <a:blip r:embed="rId4"/>
          <a:stretch>
            <a:fillRect/>
          </a:stretch>
        </p:blipFill>
        <p:spPr>
          <a:xfrm>
            <a:off x="4679156" y="1507331"/>
            <a:ext cx="4179094" cy="2786063"/>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607844"/>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Pattern-Mixture Models: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5" name="Text 2"/>
          <p:cNvSpPr/>
          <p:nvPr/>
        </p:nvSpPr>
        <p:spPr>
          <a:xfrm>
            <a:off x="285750" y="1223367"/>
            <a:ext cx="3969079"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You suspect that the reason a value is missing is important. </a:t>
            </a:r>
            <a:endParaRPr lang="en-US" sz="1046" dirty="0"/>
          </a:p>
        </p:txBody>
      </p:sp>
      <p:sp>
        <p:nvSpPr>
          <p:cNvPr id="6" name="Text 3"/>
          <p:cNvSpPr/>
          <p:nvPr/>
        </p:nvSpPr>
        <p:spPr>
          <a:xfrm>
            <a:off x="285750" y="1437680"/>
            <a:ext cx="3111968"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So, you divide your data into groups based on </a:t>
            </a:r>
            <a:endParaRPr lang="en-US" sz="1046" dirty="0"/>
          </a:p>
        </p:txBody>
      </p:sp>
      <p:sp>
        <p:nvSpPr>
          <p:cNvPr id="7" name="Text 4"/>
          <p:cNvSpPr/>
          <p:nvPr/>
        </p:nvSpPr>
        <p:spPr>
          <a:xfrm>
            <a:off x="3397718" y="1437680"/>
            <a:ext cx="314632" cy="194667"/>
          </a:xfrm>
          <a:prstGeom prst="rect">
            <a:avLst/>
          </a:prstGeom>
          <a:noFill/>
          <a:ln/>
        </p:spPr>
        <p:txBody>
          <a:bodyPr wrap="none" lIns="0" tIns="0" rIns="0" bIns="0" rtlCol="0" anchor="ctr">
            <a:spAutoFit/>
          </a:bodyPr>
          <a:lstStyle/>
          <a:p>
            <a:pPr marL="0" indent="0">
              <a:buNone/>
            </a:pPr>
            <a:r>
              <a:rPr lang="en-US" sz="1046" i="1" dirty="0">
                <a:solidFill>
                  <a:srgbClr val="555555"/>
                </a:solidFill>
                <a:latin typeface="Noto Sans" pitchFamily="34" charset="0"/>
                <a:ea typeface="Noto Sans" pitchFamily="34" charset="-122"/>
                <a:cs typeface="Noto Sans" pitchFamily="34" charset="-120"/>
              </a:rPr>
              <a:t>what</a:t>
            </a:r>
            <a:endParaRPr lang="en-US" sz="1046" dirty="0"/>
          </a:p>
        </p:txBody>
      </p:sp>
      <p:sp>
        <p:nvSpPr>
          <p:cNvPr id="8" name="Text 5"/>
          <p:cNvSpPr/>
          <p:nvPr/>
        </p:nvSpPr>
        <p:spPr>
          <a:xfrm>
            <a:off x="3712350" y="1437680"/>
            <a:ext cx="738262"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is missing. </a:t>
            </a:r>
            <a:endParaRPr lang="en-US" sz="1046" dirty="0"/>
          </a:p>
        </p:txBody>
      </p:sp>
      <p:sp>
        <p:nvSpPr>
          <p:cNvPr id="9" name="Text 6"/>
          <p:cNvSpPr/>
          <p:nvPr/>
        </p:nvSpPr>
        <p:spPr>
          <a:xfrm>
            <a:off x="285750" y="1651992"/>
            <a:ext cx="4114800"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You then build a separate model for each group and combine </a:t>
            </a:r>
            <a:endParaRPr lang="en-US" sz="1046" dirty="0"/>
          </a:p>
        </p:txBody>
      </p:sp>
      <p:sp>
        <p:nvSpPr>
          <p:cNvPr id="10" name="Text 7"/>
          <p:cNvSpPr/>
          <p:nvPr/>
        </p:nvSpPr>
        <p:spPr>
          <a:xfrm>
            <a:off x="285750" y="1866305"/>
            <a:ext cx="3666613"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the results. For example, people who don't report their </a:t>
            </a:r>
            <a:endParaRPr lang="en-US" sz="1046" dirty="0"/>
          </a:p>
        </p:txBody>
      </p:sp>
      <p:sp>
        <p:nvSpPr>
          <p:cNvPr id="11" name="Text 8"/>
          <p:cNvSpPr/>
          <p:nvPr/>
        </p:nvSpPr>
        <p:spPr>
          <a:xfrm>
            <a:off x="285750" y="2080617"/>
            <a:ext cx="4129674"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income might have a different income distribution than those </a:t>
            </a:r>
            <a:endParaRPr lang="en-US" sz="1046" dirty="0"/>
          </a:p>
        </p:txBody>
      </p:sp>
      <p:sp>
        <p:nvSpPr>
          <p:cNvPr id="12" name="Text 9"/>
          <p:cNvSpPr/>
          <p:nvPr/>
        </p:nvSpPr>
        <p:spPr>
          <a:xfrm>
            <a:off x="285750" y="2294930"/>
            <a:ext cx="536786"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who do. </a:t>
            </a:r>
            <a:endParaRPr lang="en-US" sz="1046" dirty="0"/>
          </a:p>
        </p:txBody>
      </p:sp>
      <p:sp>
        <p:nvSpPr>
          <p:cNvPr id="13" name="Text 10"/>
          <p:cNvSpPr/>
          <p:nvPr/>
        </p:nvSpPr>
        <p:spPr>
          <a:xfrm>
            <a:off x="285750" y="2678906"/>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14" name="Text 11"/>
          <p:cNvSpPr/>
          <p:nvPr/>
        </p:nvSpPr>
        <p:spPr>
          <a:xfrm>
            <a:off x="285750" y="3016448"/>
            <a:ext cx="312112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data is Missing Not At Random (MNAR)</a:t>
            </a:r>
            <a:endParaRPr lang="en-US" sz="1046" dirty="0"/>
          </a:p>
        </p:txBody>
      </p:sp>
      <p:sp>
        <p:nvSpPr>
          <p:cNvPr id="15" name="Text 12"/>
          <p:cNvSpPr/>
          <p:nvPr/>
        </p:nvSpPr>
        <p:spPr>
          <a:xfrm>
            <a:off x="285750" y="3230761"/>
            <a:ext cx="3938215"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the missingness pattern itself contains information</a:t>
            </a:r>
            <a:endParaRPr lang="en-US" sz="1046" dirty="0"/>
          </a:p>
        </p:txBody>
      </p:sp>
      <p:sp>
        <p:nvSpPr>
          <p:cNvPr id="16" name="Text 13"/>
          <p:cNvSpPr/>
          <p:nvPr/>
        </p:nvSpPr>
        <p:spPr>
          <a:xfrm>
            <a:off x="285750" y="3445073"/>
            <a:ext cx="3748906"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you can identify distinct patterns of missingness </a:t>
            </a:r>
            <a:endParaRPr lang="en-US" sz="1046" dirty="0"/>
          </a:p>
        </p:txBody>
      </p:sp>
      <p:sp>
        <p:nvSpPr>
          <p:cNvPr id="17" name="Shape 14"/>
          <p:cNvSpPr/>
          <p:nvPr/>
        </p:nvSpPr>
        <p:spPr>
          <a:xfrm>
            <a:off x="285750" y="3829050"/>
            <a:ext cx="4179094" cy="1493044"/>
          </a:xfrm>
          <a:prstGeom prst="rect">
            <a:avLst/>
          </a:prstGeom>
          <a:solidFill>
            <a:srgbClr val="F8F9FA"/>
          </a:solidFill>
          <a:ln/>
        </p:spPr>
      </p:sp>
      <p:sp>
        <p:nvSpPr>
          <p:cNvPr id="18" name="Shape 15"/>
          <p:cNvSpPr/>
          <p:nvPr/>
        </p:nvSpPr>
        <p:spPr>
          <a:xfrm>
            <a:off x="285750" y="3829050"/>
            <a:ext cx="28575" cy="1493044"/>
          </a:xfrm>
          <a:prstGeom prst="rect">
            <a:avLst/>
          </a:prstGeom>
          <a:solidFill>
            <a:srgbClr val="4A86E8"/>
          </a:solidFill>
          <a:ln/>
        </p:spPr>
      </p:sp>
      <p:sp>
        <p:nvSpPr>
          <p:cNvPr id="19" name="Text 16"/>
          <p:cNvSpPr/>
          <p:nvPr/>
        </p:nvSpPr>
        <p:spPr>
          <a:xfrm>
            <a:off x="392906" y="3936206"/>
            <a:ext cx="3964781"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20" name="Text 17"/>
          <p:cNvSpPr/>
          <p:nvPr/>
        </p:nvSpPr>
        <p:spPr>
          <a:xfrm>
            <a:off x="392906" y="4143375"/>
            <a:ext cx="3964781" cy="1071563"/>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analyzing survey responses separately for people who skip different questions. If some people skip the income question but answer everything else, while others skip the health questions but answer income, these groups might have fundamentally different characteristics.</a:t>
            </a:r>
            <a:endParaRPr lang="en-US" sz="104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74357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Domain Knowledge Approaches: Intuitive Explanation</a:t>
            </a:r>
            <a:endParaRPr lang="en-US" sz="2025" dirty="0"/>
          </a:p>
        </p:txBody>
      </p:sp>
      <p:sp>
        <p:nvSpPr>
          <p:cNvPr id="4" name="Text 1"/>
          <p:cNvSpPr/>
          <p:nvPr/>
        </p:nvSpPr>
        <p:spPr>
          <a:xfrm>
            <a:off x="285750" y="814388"/>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5" name="Text 2"/>
          <p:cNvSpPr/>
          <p:nvPr/>
        </p:nvSpPr>
        <p:spPr>
          <a:xfrm>
            <a:off x="285750" y="1128713"/>
            <a:ext cx="4179094" cy="80010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You use outside information to help fill in the gaps. For example, if you're missing income data for doctors, you might use public salary survey data for doctors to inform your imputations. </a:t>
            </a:r>
            <a:endParaRPr lang="en-US" sz="1046" dirty="0"/>
          </a:p>
        </p:txBody>
      </p:sp>
      <p:sp>
        <p:nvSpPr>
          <p:cNvPr id="6" name="Text 3"/>
          <p:cNvSpPr/>
          <p:nvPr/>
        </p:nvSpPr>
        <p:spPr>
          <a:xfrm>
            <a:off x="285750" y="2035969"/>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7" name="Text 4"/>
          <p:cNvSpPr/>
          <p:nvPr/>
        </p:nvSpPr>
        <p:spPr>
          <a:xfrm>
            <a:off x="285750" y="2352080"/>
            <a:ext cx="312112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data is Missing Not At Random (MNAR)</a:t>
            </a:r>
            <a:endParaRPr lang="en-US" sz="1046" dirty="0"/>
          </a:p>
        </p:txBody>
      </p:sp>
      <p:sp>
        <p:nvSpPr>
          <p:cNvPr id="8" name="Text 5"/>
          <p:cNvSpPr/>
          <p:nvPr/>
        </p:nvSpPr>
        <p:spPr>
          <a:xfrm>
            <a:off x="285750" y="2552105"/>
            <a:ext cx="3754766"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external information about the missing values is </a:t>
            </a:r>
            <a:endParaRPr lang="en-US" sz="1046" dirty="0"/>
          </a:p>
        </p:txBody>
      </p:sp>
      <p:sp>
        <p:nvSpPr>
          <p:cNvPr id="9" name="Text 6"/>
          <p:cNvSpPr/>
          <p:nvPr/>
        </p:nvSpPr>
        <p:spPr>
          <a:xfrm>
            <a:off x="285750" y="2752130"/>
            <a:ext cx="592094"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available</a:t>
            </a:r>
            <a:endParaRPr lang="en-US" sz="1046" dirty="0"/>
          </a:p>
        </p:txBody>
      </p:sp>
      <p:sp>
        <p:nvSpPr>
          <p:cNvPr id="10" name="Text 7"/>
          <p:cNvSpPr/>
          <p:nvPr/>
        </p:nvSpPr>
        <p:spPr>
          <a:xfrm>
            <a:off x="285750" y="2952155"/>
            <a:ext cx="3832064"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you have strong domain expertise about the data </a:t>
            </a:r>
            <a:endParaRPr lang="en-US" sz="1046" dirty="0"/>
          </a:p>
        </p:txBody>
      </p:sp>
      <p:sp>
        <p:nvSpPr>
          <p:cNvPr id="11" name="Shape 8"/>
          <p:cNvSpPr/>
          <p:nvPr/>
        </p:nvSpPr>
        <p:spPr>
          <a:xfrm>
            <a:off x="285750" y="3257550"/>
            <a:ext cx="4179094" cy="1178719"/>
          </a:xfrm>
          <a:prstGeom prst="rect">
            <a:avLst/>
          </a:prstGeom>
          <a:solidFill>
            <a:srgbClr val="F8F9FA"/>
          </a:solidFill>
          <a:ln/>
        </p:spPr>
      </p:sp>
      <p:sp>
        <p:nvSpPr>
          <p:cNvPr id="12" name="Shape 9"/>
          <p:cNvSpPr/>
          <p:nvPr/>
        </p:nvSpPr>
        <p:spPr>
          <a:xfrm>
            <a:off x="285750" y="3257550"/>
            <a:ext cx="28575" cy="1178719"/>
          </a:xfrm>
          <a:prstGeom prst="rect">
            <a:avLst/>
          </a:prstGeom>
          <a:solidFill>
            <a:srgbClr val="4A86E8"/>
          </a:solidFill>
          <a:ln/>
        </p:spPr>
      </p:sp>
      <p:sp>
        <p:nvSpPr>
          <p:cNvPr id="13" name="Text 10"/>
          <p:cNvSpPr/>
          <p:nvPr/>
        </p:nvSpPr>
        <p:spPr>
          <a:xfrm>
            <a:off x="371475" y="3343275"/>
            <a:ext cx="4007644"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14" name="Text 11"/>
          <p:cNvSpPr/>
          <p:nvPr/>
        </p:nvSpPr>
        <p:spPr>
          <a:xfrm>
            <a:off x="371475" y="3550444"/>
            <a:ext cx="4007644" cy="80010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a detective using multiple sources of evidence to reconstruct what happened. When direct evidence is missing, the detective uses contextual clues and expert knowledge to fill in the gaps.</a:t>
            </a:r>
            <a:endParaRPr lang="en-US" sz="1046" dirty="0"/>
          </a:p>
        </p:txBody>
      </p:sp>
      <p:sp>
        <p:nvSpPr>
          <p:cNvPr id="15" name="Text 12"/>
          <p:cNvSpPr/>
          <p:nvPr/>
        </p:nvSpPr>
        <p:spPr>
          <a:xfrm>
            <a:off x="285750" y="4436269"/>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Examples of External Information</a:t>
            </a:r>
            <a:endParaRPr lang="en-US" sz="1350" dirty="0"/>
          </a:p>
        </p:txBody>
      </p:sp>
      <p:sp>
        <p:nvSpPr>
          <p:cNvPr id="16" name="Text 13"/>
          <p:cNvSpPr/>
          <p:nvPr/>
        </p:nvSpPr>
        <p:spPr>
          <a:xfrm>
            <a:off x="285750" y="4752380"/>
            <a:ext cx="2191708"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Follow-up surveys or interviews</a:t>
            </a:r>
            <a:endParaRPr lang="en-US" sz="1046" dirty="0"/>
          </a:p>
        </p:txBody>
      </p:sp>
      <p:sp>
        <p:nvSpPr>
          <p:cNvPr id="17" name="Text 14"/>
          <p:cNvSpPr/>
          <p:nvPr/>
        </p:nvSpPr>
        <p:spPr>
          <a:xfrm>
            <a:off x="285750" y="4952405"/>
            <a:ext cx="274292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Public datasets or industry benchmarks</a:t>
            </a:r>
            <a:endParaRPr lang="en-US" sz="1046" dirty="0"/>
          </a:p>
        </p:txBody>
      </p:sp>
      <p:sp>
        <p:nvSpPr>
          <p:cNvPr id="18" name="Text 15"/>
          <p:cNvSpPr/>
          <p:nvPr/>
        </p:nvSpPr>
        <p:spPr>
          <a:xfrm>
            <a:off x="285750" y="5152430"/>
            <a:ext cx="2867378"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Expert knowledge about plausible ranges </a:t>
            </a:r>
            <a:endParaRPr lang="en-US" sz="1046"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986463"/>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Comparison of Imputation Methods</a:t>
            </a:r>
            <a:endParaRPr lang="en-US" sz="2025" dirty="0"/>
          </a:p>
        </p:txBody>
      </p:sp>
      <p:pic>
        <p:nvPicPr>
          <p:cNvPr id="4" name="Image 1" descr="preencoded.png"/>
          <p:cNvPicPr>
            <a:picLocks noChangeAspect="1"/>
          </p:cNvPicPr>
          <p:nvPr/>
        </p:nvPicPr>
        <p:blipFill>
          <a:blip r:embed="rId4"/>
          <a:stretch>
            <a:fillRect/>
          </a:stretch>
        </p:blipFill>
        <p:spPr>
          <a:xfrm>
            <a:off x="1143000" y="885825"/>
            <a:ext cx="6858000" cy="2143125"/>
          </a:xfrm>
          <a:prstGeom prst="rect">
            <a:avLst/>
          </a:prstGeom>
        </p:spPr>
      </p:pic>
      <p:sp>
        <p:nvSpPr>
          <p:cNvPr id="5" name="Shape 1"/>
          <p:cNvSpPr/>
          <p:nvPr/>
        </p:nvSpPr>
        <p:spPr>
          <a:xfrm>
            <a:off x="289322" y="3246834"/>
            <a:ext cx="1447949" cy="350044"/>
          </a:xfrm>
          <a:prstGeom prst="rect">
            <a:avLst/>
          </a:prstGeom>
          <a:solidFill>
            <a:srgbClr val="F8F9FA"/>
          </a:solidFill>
          <a:ln w="99">
            <a:solidFill>
              <a:srgbClr val="E0E0E0"/>
            </a:solidFill>
            <a:prstDash val="solid"/>
          </a:ln>
        </p:spPr>
      </p:sp>
      <p:sp>
        <p:nvSpPr>
          <p:cNvPr id="6" name="Text 2"/>
          <p:cNvSpPr/>
          <p:nvPr/>
        </p:nvSpPr>
        <p:spPr>
          <a:xfrm>
            <a:off x="289322" y="3246834"/>
            <a:ext cx="1447949"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Method</a:t>
            </a:r>
            <a:endParaRPr lang="en-US" sz="837" dirty="0"/>
          </a:p>
        </p:txBody>
      </p:sp>
      <p:sp>
        <p:nvSpPr>
          <p:cNvPr id="7" name="Shape 3"/>
          <p:cNvSpPr/>
          <p:nvPr/>
        </p:nvSpPr>
        <p:spPr>
          <a:xfrm>
            <a:off x="1737271" y="3246834"/>
            <a:ext cx="2077241" cy="350044"/>
          </a:xfrm>
          <a:prstGeom prst="rect">
            <a:avLst/>
          </a:prstGeom>
          <a:solidFill>
            <a:srgbClr val="F8F9FA"/>
          </a:solidFill>
          <a:ln w="99">
            <a:solidFill>
              <a:srgbClr val="E0E0E0"/>
            </a:solidFill>
            <a:prstDash val="solid"/>
          </a:ln>
        </p:spPr>
      </p:sp>
      <p:sp>
        <p:nvSpPr>
          <p:cNvPr id="8" name="Text 4"/>
          <p:cNvSpPr/>
          <p:nvPr/>
        </p:nvSpPr>
        <p:spPr>
          <a:xfrm>
            <a:off x="1737271" y="3246834"/>
            <a:ext cx="207724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Best For</a:t>
            </a:r>
            <a:endParaRPr lang="en-US" sz="837" dirty="0"/>
          </a:p>
        </p:txBody>
      </p:sp>
      <p:sp>
        <p:nvSpPr>
          <p:cNvPr id="9" name="Shape 5"/>
          <p:cNvSpPr/>
          <p:nvPr/>
        </p:nvSpPr>
        <p:spPr>
          <a:xfrm>
            <a:off x="3814511" y="3246834"/>
            <a:ext cx="905163" cy="350044"/>
          </a:xfrm>
          <a:prstGeom prst="rect">
            <a:avLst/>
          </a:prstGeom>
          <a:solidFill>
            <a:srgbClr val="F8F9FA"/>
          </a:solidFill>
          <a:ln w="99">
            <a:solidFill>
              <a:srgbClr val="E0E0E0"/>
            </a:solidFill>
            <a:prstDash val="solid"/>
          </a:ln>
        </p:spPr>
      </p:sp>
      <p:sp>
        <p:nvSpPr>
          <p:cNvPr id="10" name="Text 6"/>
          <p:cNvSpPr/>
          <p:nvPr/>
        </p:nvSpPr>
        <p:spPr>
          <a:xfrm>
            <a:off x="3814511" y="3246834"/>
            <a:ext cx="905163"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Complexity</a:t>
            </a:r>
            <a:endParaRPr lang="en-US" sz="837" dirty="0"/>
          </a:p>
        </p:txBody>
      </p:sp>
      <p:sp>
        <p:nvSpPr>
          <p:cNvPr id="11" name="Shape 7"/>
          <p:cNvSpPr/>
          <p:nvPr/>
        </p:nvSpPr>
        <p:spPr>
          <a:xfrm>
            <a:off x="4717833" y="3246834"/>
            <a:ext cx="1650178" cy="350044"/>
          </a:xfrm>
          <a:prstGeom prst="rect">
            <a:avLst/>
          </a:prstGeom>
          <a:solidFill>
            <a:srgbClr val="F8F9FA"/>
          </a:solidFill>
          <a:ln w="99">
            <a:solidFill>
              <a:srgbClr val="E0E0E0"/>
            </a:solidFill>
            <a:prstDash val="solid"/>
          </a:ln>
        </p:spPr>
      </p:sp>
      <p:sp>
        <p:nvSpPr>
          <p:cNvPr id="12" name="Text 8"/>
          <p:cNvSpPr/>
          <p:nvPr/>
        </p:nvSpPr>
        <p:spPr>
          <a:xfrm>
            <a:off x="4717833" y="3246834"/>
            <a:ext cx="1650178"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Preserves Relationships</a:t>
            </a:r>
            <a:endParaRPr lang="en-US" sz="837" dirty="0"/>
          </a:p>
        </p:txBody>
      </p:sp>
      <p:sp>
        <p:nvSpPr>
          <p:cNvPr id="13" name="Shape 9"/>
          <p:cNvSpPr/>
          <p:nvPr/>
        </p:nvSpPr>
        <p:spPr>
          <a:xfrm>
            <a:off x="6365807" y="3246834"/>
            <a:ext cx="1364903" cy="350044"/>
          </a:xfrm>
          <a:prstGeom prst="rect">
            <a:avLst/>
          </a:prstGeom>
          <a:solidFill>
            <a:srgbClr val="F8F9FA"/>
          </a:solidFill>
          <a:ln w="99">
            <a:solidFill>
              <a:srgbClr val="E0E0E0"/>
            </a:solidFill>
            <a:prstDash val="solid"/>
          </a:ln>
        </p:spPr>
      </p:sp>
      <p:sp>
        <p:nvSpPr>
          <p:cNvPr id="14" name="Text 10"/>
          <p:cNvSpPr/>
          <p:nvPr/>
        </p:nvSpPr>
        <p:spPr>
          <a:xfrm>
            <a:off x="6365807" y="3246834"/>
            <a:ext cx="1364903"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Preserves Variance</a:t>
            </a:r>
            <a:endParaRPr lang="en-US" sz="837" dirty="0"/>
          </a:p>
        </p:txBody>
      </p:sp>
      <p:sp>
        <p:nvSpPr>
          <p:cNvPr id="15" name="Shape 11"/>
          <p:cNvSpPr/>
          <p:nvPr/>
        </p:nvSpPr>
        <p:spPr>
          <a:xfrm>
            <a:off x="7729677" y="3246834"/>
            <a:ext cx="1125001" cy="350044"/>
          </a:xfrm>
          <a:prstGeom prst="rect">
            <a:avLst/>
          </a:prstGeom>
          <a:solidFill>
            <a:srgbClr val="F8F9FA"/>
          </a:solidFill>
          <a:ln w="99">
            <a:solidFill>
              <a:srgbClr val="E0E0E0"/>
            </a:solidFill>
            <a:prstDash val="solid"/>
          </a:ln>
        </p:spPr>
      </p:sp>
      <p:sp>
        <p:nvSpPr>
          <p:cNvPr id="16" name="Text 12"/>
          <p:cNvSpPr/>
          <p:nvPr/>
        </p:nvSpPr>
        <p:spPr>
          <a:xfrm>
            <a:off x="7729677" y="3246834"/>
            <a:ext cx="112500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Handles MNAR</a:t>
            </a:r>
            <a:endParaRPr lang="en-US" sz="837" dirty="0"/>
          </a:p>
        </p:txBody>
      </p:sp>
      <p:sp>
        <p:nvSpPr>
          <p:cNvPr id="17" name="Text 13"/>
          <p:cNvSpPr/>
          <p:nvPr/>
        </p:nvSpPr>
        <p:spPr>
          <a:xfrm>
            <a:off x="289322" y="3589734"/>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Mean/Median/Mode</a:t>
            </a:r>
            <a:endParaRPr lang="en-US" sz="837" dirty="0"/>
          </a:p>
        </p:txBody>
      </p:sp>
      <p:sp>
        <p:nvSpPr>
          <p:cNvPr id="18" name="Text 14"/>
          <p:cNvSpPr/>
          <p:nvPr/>
        </p:nvSpPr>
        <p:spPr>
          <a:xfrm>
            <a:off x="1742433" y="3589734"/>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MCAR, Simple analysis</a:t>
            </a:r>
            <a:endParaRPr lang="en-US" sz="837" dirty="0"/>
          </a:p>
        </p:txBody>
      </p:sp>
      <p:sp>
        <p:nvSpPr>
          <p:cNvPr id="19" name="Text 15"/>
          <p:cNvSpPr/>
          <p:nvPr/>
        </p:nvSpPr>
        <p:spPr>
          <a:xfrm>
            <a:off x="3827097" y="3589734"/>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Low</a:t>
            </a:r>
            <a:endParaRPr lang="en-US" sz="837" dirty="0"/>
          </a:p>
        </p:txBody>
      </p:sp>
      <p:sp>
        <p:nvSpPr>
          <p:cNvPr id="20" name="Text 16"/>
          <p:cNvSpPr/>
          <p:nvPr/>
        </p:nvSpPr>
        <p:spPr>
          <a:xfrm>
            <a:off x="4727823" y="3589734"/>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21" name="Text 17"/>
          <p:cNvSpPr/>
          <p:nvPr/>
        </p:nvSpPr>
        <p:spPr>
          <a:xfrm>
            <a:off x="6375518" y="3589734"/>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22" name="Text 18"/>
          <p:cNvSpPr/>
          <p:nvPr/>
        </p:nvSpPr>
        <p:spPr>
          <a:xfrm>
            <a:off x="7735816" y="3589734"/>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23" name="Shape 19"/>
          <p:cNvSpPr/>
          <p:nvPr/>
        </p:nvSpPr>
        <p:spPr>
          <a:xfrm>
            <a:off x="289322" y="3939778"/>
            <a:ext cx="8565356" cy="350044"/>
          </a:xfrm>
          <a:prstGeom prst="rect">
            <a:avLst/>
          </a:prstGeom>
          <a:solidFill>
            <a:srgbClr val="F8F9FA"/>
          </a:solidFill>
          <a:ln/>
        </p:spPr>
      </p:sp>
      <p:sp>
        <p:nvSpPr>
          <p:cNvPr id="24" name="Text 20"/>
          <p:cNvSpPr/>
          <p:nvPr/>
        </p:nvSpPr>
        <p:spPr>
          <a:xfrm>
            <a:off x="289322" y="3939778"/>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Random Draw</a:t>
            </a:r>
            <a:endParaRPr lang="en-US" sz="837" dirty="0"/>
          </a:p>
        </p:txBody>
      </p:sp>
      <p:sp>
        <p:nvSpPr>
          <p:cNvPr id="25" name="Text 21"/>
          <p:cNvSpPr/>
          <p:nvPr/>
        </p:nvSpPr>
        <p:spPr>
          <a:xfrm>
            <a:off x="1742433" y="3939778"/>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MCAR, Distribution preservation</a:t>
            </a:r>
            <a:endParaRPr lang="en-US" sz="837" dirty="0"/>
          </a:p>
        </p:txBody>
      </p:sp>
      <p:sp>
        <p:nvSpPr>
          <p:cNvPr id="26" name="Text 22"/>
          <p:cNvSpPr/>
          <p:nvPr/>
        </p:nvSpPr>
        <p:spPr>
          <a:xfrm>
            <a:off x="3827097" y="3939778"/>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Low</a:t>
            </a:r>
            <a:endParaRPr lang="en-US" sz="837" dirty="0"/>
          </a:p>
        </p:txBody>
      </p:sp>
      <p:sp>
        <p:nvSpPr>
          <p:cNvPr id="27" name="Text 23"/>
          <p:cNvSpPr/>
          <p:nvPr/>
        </p:nvSpPr>
        <p:spPr>
          <a:xfrm>
            <a:off x="4727823" y="3939778"/>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28" name="Text 24"/>
          <p:cNvSpPr/>
          <p:nvPr/>
        </p:nvSpPr>
        <p:spPr>
          <a:xfrm>
            <a:off x="6375518" y="3939778"/>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29" name="Text 25"/>
          <p:cNvSpPr/>
          <p:nvPr/>
        </p:nvSpPr>
        <p:spPr>
          <a:xfrm>
            <a:off x="7735816" y="3939778"/>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30" name="Text 26"/>
          <p:cNvSpPr/>
          <p:nvPr/>
        </p:nvSpPr>
        <p:spPr>
          <a:xfrm>
            <a:off x="289322" y="4289822"/>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Hot Deck</a:t>
            </a:r>
            <a:endParaRPr lang="en-US" sz="837" dirty="0"/>
          </a:p>
        </p:txBody>
      </p:sp>
      <p:sp>
        <p:nvSpPr>
          <p:cNvPr id="31" name="Text 27"/>
          <p:cNvSpPr/>
          <p:nvPr/>
        </p:nvSpPr>
        <p:spPr>
          <a:xfrm>
            <a:off x="1742433" y="4289822"/>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MCAR, Realistic values</a:t>
            </a:r>
            <a:endParaRPr lang="en-US" sz="837" dirty="0"/>
          </a:p>
        </p:txBody>
      </p:sp>
      <p:sp>
        <p:nvSpPr>
          <p:cNvPr id="32" name="Text 28"/>
          <p:cNvSpPr/>
          <p:nvPr/>
        </p:nvSpPr>
        <p:spPr>
          <a:xfrm>
            <a:off x="3827097" y="4289822"/>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9966"/>
                </a:solidFill>
                <a:latin typeface="Noto Sans" pitchFamily="34" charset="0"/>
                <a:ea typeface="Noto Sans" pitchFamily="34" charset="-122"/>
                <a:cs typeface="Noto Sans" pitchFamily="34" charset="-120"/>
              </a:rPr>
              <a:t>Medium</a:t>
            </a:r>
            <a:endParaRPr lang="en-US" sz="837" dirty="0"/>
          </a:p>
        </p:txBody>
      </p:sp>
      <p:sp>
        <p:nvSpPr>
          <p:cNvPr id="33" name="Text 29"/>
          <p:cNvSpPr/>
          <p:nvPr/>
        </p:nvSpPr>
        <p:spPr>
          <a:xfrm>
            <a:off x="4727823" y="4289822"/>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9966"/>
                </a:solidFill>
                <a:latin typeface="Noto Sans" pitchFamily="34" charset="0"/>
                <a:ea typeface="Noto Sans" pitchFamily="34" charset="-122"/>
                <a:cs typeface="Noto Sans" pitchFamily="34" charset="-120"/>
              </a:rPr>
              <a:t>Partial</a:t>
            </a:r>
            <a:endParaRPr lang="en-US" sz="837" dirty="0"/>
          </a:p>
        </p:txBody>
      </p:sp>
      <p:sp>
        <p:nvSpPr>
          <p:cNvPr id="34" name="Text 30"/>
          <p:cNvSpPr/>
          <p:nvPr/>
        </p:nvSpPr>
        <p:spPr>
          <a:xfrm>
            <a:off x="6375518" y="4289822"/>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35" name="Text 31"/>
          <p:cNvSpPr/>
          <p:nvPr/>
        </p:nvSpPr>
        <p:spPr>
          <a:xfrm>
            <a:off x="7735816" y="4289822"/>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36" name="Shape 32"/>
          <p:cNvSpPr/>
          <p:nvPr/>
        </p:nvSpPr>
        <p:spPr>
          <a:xfrm>
            <a:off x="289322" y="4639866"/>
            <a:ext cx="8565356" cy="350044"/>
          </a:xfrm>
          <a:prstGeom prst="rect">
            <a:avLst/>
          </a:prstGeom>
          <a:solidFill>
            <a:srgbClr val="F8F9FA"/>
          </a:solidFill>
          <a:ln/>
        </p:spPr>
      </p:sp>
      <p:sp>
        <p:nvSpPr>
          <p:cNvPr id="37" name="Text 33"/>
          <p:cNvSpPr/>
          <p:nvPr/>
        </p:nvSpPr>
        <p:spPr>
          <a:xfrm>
            <a:off x="289322" y="4639866"/>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Regression</a:t>
            </a:r>
            <a:endParaRPr lang="en-US" sz="837" dirty="0"/>
          </a:p>
        </p:txBody>
      </p:sp>
      <p:sp>
        <p:nvSpPr>
          <p:cNvPr id="38" name="Text 34"/>
          <p:cNvSpPr/>
          <p:nvPr/>
        </p:nvSpPr>
        <p:spPr>
          <a:xfrm>
            <a:off x="1742433" y="4639866"/>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MAR, Linear relationships</a:t>
            </a:r>
            <a:endParaRPr lang="en-US" sz="837" dirty="0"/>
          </a:p>
        </p:txBody>
      </p:sp>
      <p:sp>
        <p:nvSpPr>
          <p:cNvPr id="39" name="Text 35"/>
          <p:cNvSpPr/>
          <p:nvPr/>
        </p:nvSpPr>
        <p:spPr>
          <a:xfrm>
            <a:off x="3827097" y="4639866"/>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9966"/>
                </a:solidFill>
                <a:latin typeface="Noto Sans" pitchFamily="34" charset="0"/>
                <a:ea typeface="Noto Sans" pitchFamily="34" charset="-122"/>
                <a:cs typeface="Noto Sans" pitchFamily="34" charset="-120"/>
              </a:rPr>
              <a:t>Medium</a:t>
            </a:r>
            <a:endParaRPr lang="en-US" sz="837" dirty="0"/>
          </a:p>
        </p:txBody>
      </p:sp>
      <p:sp>
        <p:nvSpPr>
          <p:cNvPr id="40" name="Text 36"/>
          <p:cNvSpPr/>
          <p:nvPr/>
        </p:nvSpPr>
        <p:spPr>
          <a:xfrm>
            <a:off x="4727823" y="4639866"/>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41" name="Text 37"/>
          <p:cNvSpPr/>
          <p:nvPr/>
        </p:nvSpPr>
        <p:spPr>
          <a:xfrm>
            <a:off x="6375518" y="4639866"/>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9966"/>
                </a:solidFill>
                <a:latin typeface="Noto Sans" pitchFamily="34" charset="0"/>
                <a:ea typeface="Noto Sans" pitchFamily="34" charset="-122"/>
                <a:cs typeface="Noto Sans" pitchFamily="34" charset="-120"/>
              </a:rPr>
              <a:t>Partial</a:t>
            </a:r>
            <a:endParaRPr lang="en-US" sz="837" dirty="0"/>
          </a:p>
        </p:txBody>
      </p:sp>
      <p:sp>
        <p:nvSpPr>
          <p:cNvPr id="42" name="Text 38"/>
          <p:cNvSpPr/>
          <p:nvPr/>
        </p:nvSpPr>
        <p:spPr>
          <a:xfrm>
            <a:off x="7735816" y="4639866"/>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No</a:t>
            </a:r>
            <a:endParaRPr lang="en-US" sz="837" dirty="0"/>
          </a:p>
        </p:txBody>
      </p:sp>
      <p:sp>
        <p:nvSpPr>
          <p:cNvPr id="43" name="Text 39"/>
          <p:cNvSpPr/>
          <p:nvPr/>
        </p:nvSpPr>
        <p:spPr>
          <a:xfrm>
            <a:off x="289322" y="4989909"/>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MICE</a:t>
            </a:r>
            <a:endParaRPr lang="en-US" sz="837" dirty="0"/>
          </a:p>
        </p:txBody>
      </p:sp>
      <p:sp>
        <p:nvSpPr>
          <p:cNvPr id="44" name="Text 40"/>
          <p:cNvSpPr/>
          <p:nvPr/>
        </p:nvSpPr>
        <p:spPr>
          <a:xfrm>
            <a:off x="1742433" y="4989909"/>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MAR, Complex relationships</a:t>
            </a:r>
            <a:endParaRPr lang="en-US" sz="837" dirty="0"/>
          </a:p>
        </p:txBody>
      </p:sp>
      <p:sp>
        <p:nvSpPr>
          <p:cNvPr id="45" name="Text 41"/>
          <p:cNvSpPr/>
          <p:nvPr/>
        </p:nvSpPr>
        <p:spPr>
          <a:xfrm>
            <a:off x="3827097" y="4989909"/>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High</a:t>
            </a:r>
            <a:endParaRPr lang="en-US" sz="837" dirty="0"/>
          </a:p>
        </p:txBody>
      </p:sp>
      <p:sp>
        <p:nvSpPr>
          <p:cNvPr id="46" name="Text 42"/>
          <p:cNvSpPr/>
          <p:nvPr/>
        </p:nvSpPr>
        <p:spPr>
          <a:xfrm>
            <a:off x="4727823" y="4989909"/>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47" name="Text 43"/>
          <p:cNvSpPr/>
          <p:nvPr/>
        </p:nvSpPr>
        <p:spPr>
          <a:xfrm>
            <a:off x="6375518" y="4989909"/>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48" name="Text 44"/>
          <p:cNvSpPr/>
          <p:nvPr/>
        </p:nvSpPr>
        <p:spPr>
          <a:xfrm>
            <a:off x="7735816" y="4989909"/>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9966"/>
                </a:solidFill>
                <a:latin typeface="Noto Sans" pitchFamily="34" charset="0"/>
                <a:ea typeface="Noto Sans" pitchFamily="34" charset="-122"/>
                <a:cs typeface="Noto Sans" pitchFamily="34" charset="-120"/>
              </a:rPr>
              <a:t>Partial</a:t>
            </a:r>
            <a:endParaRPr lang="en-US" sz="837" dirty="0"/>
          </a:p>
        </p:txBody>
      </p:sp>
      <p:sp>
        <p:nvSpPr>
          <p:cNvPr id="49" name="Shape 45"/>
          <p:cNvSpPr/>
          <p:nvPr/>
        </p:nvSpPr>
        <p:spPr>
          <a:xfrm>
            <a:off x="289322" y="5339953"/>
            <a:ext cx="8565356" cy="350044"/>
          </a:xfrm>
          <a:prstGeom prst="rect">
            <a:avLst/>
          </a:prstGeom>
          <a:solidFill>
            <a:srgbClr val="F8F9FA"/>
          </a:solidFill>
          <a:ln/>
        </p:spPr>
      </p:sp>
      <p:sp>
        <p:nvSpPr>
          <p:cNvPr id="50" name="Text 46"/>
          <p:cNvSpPr/>
          <p:nvPr/>
        </p:nvSpPr>
        <p:spPr>
          <a:xfrm>
            <a:off x="289322" y="5339953"/>
            <a:ext cx="1453111" cy="350044"/>
          </a:xfrm>
          <a:prstGeom prst="rect">
            <a:avLst/>
          </a:prstGeom>
          <a:noFill/>
          <a:ln/>
        </p:spPr>
        <p:txBody>
          <a:bodyPr wrap="square" lIns="127508" tIns="102108" rIns="127508" bIns="102108" rtlCol="0" anchor="ctr">
            <a:spAutoFit/>
          </a:bodyPr>
          <a:lstStyle/>
          <a:p>
            <a:pPr marL="0" indent="0" algn="l">
              <a:buNone/>
            </a:pPr>
            <a:r>
              <a:rPr lang="en-US" sz="837" b="1" dirty="0">
                <a:solidFill>
                  <a:srgbClr val="333333"/>
                </a:solidFill>
                <a:latin typeface="Noto Sans" pitchFamily="34" charset="0"/>
                <a:ea typeface="Noto Sans" pitchFamily="34" charset="-122"/>
                <a:cs typeface="Noto Sans" pitchFamily="34" charset="-120"/>
              </a:rPr>
              <a:t>Pattern-Mixture</a:t>
            </a:r>
            <a:endParaRPr lang="en-US" sz="837" dirty="0"/>
          </a:p>
        </p:txBody>
      </p:sp>
      <p:sp>
        <p:nvSpPr>
          <p:cNvPr id="51" name="Text 47"/>
          <p:cNvSpPr/>
          <p:nvPr/>
        </p:nvSpPr>
        <p:spPr>
          <a:xfrm>
            <a:off x="1742433" y="5339953"/>
            <a:ext cx="2084663"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555555"/>
                </a:solidFill>
                <a:latin typeface="Noto Sans" pitchFamily="34" charset="0"/>
                <a:ea typeface="Noto Sans" pitchFamily="34" charset="-122"/>
                <a:cs typeface="Noto Sans" pitchFamily="34" charset="-120"/>
              </a:rPr>
              <a:t>MNAR, Sensitivity analysis</a:t>
            </a:r>
            <a:endParaRPr lang="en-US" sz="837" dirty="0"/>
          </a:p>
        </p:txBody>
      </p:sp>
      <p:sp>
        <p:nvSpPr>
          <p:cNvPr id="52" name="Text 48"/>
          <p:cNvSpPr/>
          <p:nvPr/>
        </p:nvSpPr>
        <p:spPr>
          <a:xfrm>
            <a:off x="3827097" y="5339953"/>
            <a:ext cx="900726"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FF6666"/>
                </a:solidFill>
                <a:latin typeface="Noto Sans" pitchFamily="34" charset="0"/>
                <a:ea typeface="Noto Sans" pitchFamily="34" charset="-122"/>
                <a:cs typeface="Noto Sans" pitchFamily="34" charset="-120"/>
              </a:rPr>
              <a:t>High</a:t>
            </a:r>
            <a:endParaRPr lang="en-US" sz="837" dirty="0"/>
          </a:p>
        </p:txBody>
      </p:sp>
      <p:sp>
        <p:nvSpPr>
          <p:cNvPr id="53" name="Text 49"/>
          <p:cNvSpPr/>
          <p:nvPr/>
        </p:nvSpPr>
        <p:spPr>
          <a:xfrm>
            <a:off x="4727823" y="5339953"/>
            <a:ext cx="1647695"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54" name="Text 50"/>
          <p:cNvSpPr/>
          <p:nvPr/>
        </p:nvSpPr>
        <p:spPr>
          <a:xfrm>
            <a:off x="6375518" y="5339953"/>
            <a:ext cx="1360298"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
        <p:nvSpPr>
          <p:cNvPr id="55" name="Text 51"/>
          <p:cNvSpPr/>
          <p:nvPr/>
        </p:nvSpPr>
        <p:spPr>
          <a:xfrm>
            <a:off x="7735816" y="5339953"/>
            <a:ext cx="1118862" cy="350044"/>
          </a:xfrm>
          <a:prstGeom prst="rect">
            <a:avLst/>
          </a:prstGeom>
          <a:noFill/>
          <a:ln/>
        </p:spPr>
        <p:txBody>
          <a:bodyPr wrap="square" lIns="127508" tIns="102108" rIns="127508" bIns="102108" rtlCol="0" anchor="ctr">
            <a:spAutoFit/>
          </a:bodyPr>
          <a:lstStyle/>
          <a:p>
            <a:pPr marL="0" indent="0" algn="l">
              <a:buNone/>
            </a:pPr>
            <a:r>
              <a:rPr lang="en-US" sz="837" dirty="0">
                <a:solidFill>
                  <a:srgbClr val="4A86E8"/>
                </a:solidFill>
                <a:latin typeface="Noto Sans" pitchFamily="34" charset="0"/>
                <a:ea typeface="Noto Sans" pitchFamily="34" charset="-122"/>
                <a:cs typeface="Noto Sans" pitchFamily="34" charset="-120"/>
              </a:rPr>
              <a:t>Yes</a:t>
            </a:r>
            <a:endParaRPr lang="en-US" sz="837"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Method Selection Guide</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Selection Factors</a:t>
            </a:r>
            <a:endParaRPr lang="en-US" sz="1350" dirty="0"/>
          </a:p>
        </p:txBody>
      </p:sp>
      <p:sp>
        <p:nvSpPr>
          <p:cNvPr id="5" name="Text 2"/>
          <p:cNvSpPr/>
          <p:nvPr/>
        </p:nvSpPr>
        <p:spPr>
          <a:xfrm>
            <a:off x="285750" y="1214438"/>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Choosing the right imputation method depends on several factors including the missing data mechanism, analysis goals, and computational resources. </a:t>
            </a:r>
            <a:endParaRPr lang="en-US" sz="1046" dirty="0"/>
          </a:p>
        </p:txBody>
      </p:sp>
      <p:sp>
        <p:nvSpPr>
          <p:cNvPr id="6" name="Text 3"/>
          <p:cNvSpPr/>
          <p:nvPr/>
        </p:nvSpPr>
        <p:spPr>
          <a:xfrm>
            <a:off x="285750" y="2035969"/>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Questions to Ask</a:t>
            </a:r>
            <a:endParaRPr lang="en-US" sz="1350" dirty="0"/>
          </a:p>
        </p:txBody>
      </p:sp>
      <p:pic>
        <p:nvPicPr>
          <p:cNvPr id="7" name="Image 1" descr="preencoded.png"/>
          <p:cNvPicPr>
            <a:picLocks noChangeAspect="1"/>
          </p:cNvPicPr>
          <p:nvPr/>
        </p:nvPicPr>
        <p:blipFill>
          <a:blip r:embed="rId4"/>
          <a:stretch>
            <a:fillRect/>
          </a:stretch>
        </p:blipFill>
        <p:spPr>
          <a:xfrm>
            <a:off x="285750" y="2457450"/>
            <a:ext cx="114300" cy="114300"/>
          </a:xfrm>
          <a:prstGeom prst="rect">
            <a:avLst/>
          </a:prstGeom>
        </p:spPr>
      </p:pic>
      <p:sp>
        <p:nvSpPr>
          <p:cNvPr id="8" name="Text 4"/>
          <p:cNvSpPr/>
          <p:nvPr/>
        </p:nvSpPr>
        <p:spPr>
          <a:xfrm>
            <a:off x="471488" y="2436019"/>
            <a:ext cx="3926774"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What is the missing data mechanism? (MCAR, MAR, MNAR)</a:t>
            </a:r>
            <a:endParaRPr lang="en-US" sz="1046" dirty="0"/>
          </a:p>
        </p:txBody>
      </p:sp>
      <p:pic>
        <p:nvPicPr>
          <p:cNvPr id="9" name="Image 2" descr="preencoded.png"/>
          <p:cNvPicPr>
            <a:picLocks noChangeAspect="1"/>
          </p:cNvPicPr>
          <p:nvPr/>
        </p:nvPicPr>
        <p:blipFill>
          <a:blip r:embed="rId4"/>
          <a:stretch>
            <a:fillRect/>
          </a:stretch>
        </p:blipFill>
        <p:spPr>
          <a:xfrm>
            <a:off x="285750" y="2778919"/>
            <a:ext cx="114300" cy="114300"/>
          </a:xfrm>
          <a:prstGeom prst="rect">
            <a:avLst/>
          </a:prstGeom>
        </p:spPr>
      </p:pic>
      <p:sp>
        <p:nvSpPr>
          <p:cNvPr id="10" name="Text 5"/>
          <p:cNvSpPr/>
          <p:nvPr/>
        </p:nvSpPr>
        <p:spPr>
          <a:xfrm>
            <a:off x="471488" y="2757488"/>
            <a:ext cx="3993356"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How important is preserving relationships between variables?</a:t>
            </a:r>
            <a:endParaRPr lang="en-US" sz="1046" dirty="0"/>
          </a:p>
        </p:txBody>
      </p:sp>
      <p:pic>
        <p:nvPicPr>
          <p:cNvPr id="11" name="Image 3" descr="preencoded.png"/>
          <p:cNvPicPr>
            <a:picLocks noChangeAspect="1"/>
          </p:cNvPicPr>
          <p:nvPr/>
        </p:nvPicPr>
        <p:blipFill>
          <a:blip r:embed="rId4"/>
          <a:stretch>
            <a:fillRect/>
          </a:stretch>
        </p:blipFill>
        <p:spPr>
          <a:xfrm>
            <a:off x="285750" y="3314700"/>
            <a:ext cx="114300" cy="114300"/>
          </a:xfrm>
          <a:prstGeom prst="rect">
            <a:avLst/>
          </a:prstGeom>
        </p:spPr>
      </p:pic>
      <p:sp>
        <p:nvSpPr>
          <p:cNvPr id="12" name="Text 6"/>
          <p:cNvSpPr/>
          <p:nvPr/>
        </p:nvSpPr>
        <p:spPr>
          <a:xfrm>
            <a:off x="471488" y="3293269"/>
            <a:ext cx="3602320"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How important is preserving the variance of the data?</a:t>
            </a:r>
            <a:endParaRPr lang="en-US" sz="1046" dirty="0"/>
          </a:p>
        </p:txBody>
      </p:sp>
      <p:pic>
        <p:nvPicPr>
          <p:cNvPr id="13" name="Image 4" descr="preencoded.png"/>
          <p:cNvPicPr>
            <a:picLocks noChangeAspect="1"/>
          </p:cNvPicPr>
          <p:nvPr/>
        </p:nvPicPr>
        <p:blipFill>
          <a:blip r:embed="rId4"/>
          <a:stretch>
            <a:fillRect/>
          </a:stretch>
        </p:blipFill>
        <p:spPr>
          <a:xfrm>
            <a:off x="285750" y="3636169"/>
            <a:ext cx="114300" cy="114300"/>
          </a:xfrm>
          <a:prstGeom prst="rect">
            <a:avLst/>
          </a:prstGeom>
        </p:spPr>
      </p:pic>
      <p:sp>
        <p:nvSpPr>
          <p:cNvPr id="14" name="Text 7"/>
          <p:cNvSpPr/>
          <p:nvPr/>
        </p:nvSpPr>
        <p:spPr>
          <a:xfrm>
            <a:off x="471488" y="3614738"/>
            <a:ext cx="3002803"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What computational resources are available?</a:t>
            </a:r>
            <a:endParaRPr lang="en-US" sz="1046" dirty="0"/>
          </a:p>
        </p:txBody>
      </p:sp>
      <p:pic>
        <p:nvPicPr>
          <p:cNvPr id="15" name="Image 5" descr="preencoded.png"/>
          <p:cNvPicPr>
            <a:picLocks noChangeAspect="1"/>
          </p:cNvPicPr>
          <p:nvPr/>
        </p:nvPicPr>
        <p:blipFill>
          <a:blip r:embed="rId4"/>
          <a:stretch>
            <a:fillRect/>
          </a:stretch>
        </p:blipFill>
        <p:spPr>
          <a:xfrm>
            <a:off x="285750" y="3957638"/>
            <a:ext cx="114300" cy="114300"/>
          </a:xfrm>
          <a:prstGeom prst="rect">
            <a:avLst/>
          </a:prstGeom>
        </p:spPr>
      </p:pic>
      <p:sp>
        <p:nvSpPr>
          <p:cNvPr id="16" name="Text 8"/>
          <p:cNvSpPr/>
          <p:nvPr/>
        </p:nvSpPr>
        <p:spPr>
          <a:xfrm>
            <a:off x="471488" y="3936206"/>
            <a:ext cx="2908092"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Is the analysis exploratory or confirmatory?</a:t>
            </a:r>
            <a:endParaRPr lang="en-US" sz="1046"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69354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Conclusion: Imputation Methods Summary</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Takeaways</a:t>
            </a:r>
            <a:endParaRPr lang="en-US" sz="1350" dirty="0"/>
          </a:p>
        </p:txBody>
      </p:sp>
      <p:pic>
        <p:nvPicPr>
          <p:cNvPr id="5" name="Image 1" descr="preencoded.png"/>
          <p:cNvPicPr>
            <a:picLocks noChangeAspect="1"/>
          </p:cNvPicPr>
          <p:nvPr/>
        </p:nvPicPr>
        <p:blipFill>
          <a:blip r:embed="rId4"/>
          <a:stretch>
            <a:fillRect/>
          </a:stretch>
        </p:blipFill>
        <p:spPr>
          <a:xfrm>
            <a:off x="285750" y="1307306"/>
            <a:ext cx="114300" cy="114300"/>
          </a:xfrm>
          <a:prstGeom prst="rect">
            <a:avLst/>
          </a:prstGeom>
        </p:spPr>
      </p:pic>
      <p:sp>
        <p:nvSpPr>
          <p:cNvPr id="6" name="Text 2"/>
          <p:cNvSpPr/>
          <p:nvPr/>
        </p:nvSpPr>
        <p:spPr>
          <a:xfrm>
            <a:off x="471488" y="1285875"/>
            <a:ext cx="3993356"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The missing data mechanism (MCAR, MAR, MNAR) should guide your imputation method selection</a:t>
            </a:r>
            <a:endParaRPr lang="en-US" sz="1046" dirty="0"/>
          </a:p>
        </p:txBody>
      </p:sp>
      <p:pic>
        <p:nvPicPr>
          <p:cNvPr id="7" name="Image 2" descr="preencoded.png"/>
          <p:cNvPicPr>
            <a:picLocks noChangeAspect="1"/>
          </p:cNvPicPr>
          <p:nvPr/>
        </p:nvPicPr>
        <p:blipFill>
          <a:blip r:embed="rId4"/>
          <a:stretch>
            <a:fillRect/>
          </a:stretch>
        </p:blipFill>
        <p:spPr>
          <a:xfrm>
            <a:off x="285750" y="1843088"/>
            <a:ext cx="114300" cy="114300"/>
          </a:xfrm>
          <a:prstGeom prst="rect">
            <a:avLst/>
          </a:prstGeom>
        </p:spPr>
      </p:pic>
      <p:sp>
        <p:nvSpPr>
          <p:cNvPr id="8" name="Text 3"/>
          <p:cNvSpPr/>
          <p:nvPr/>
        </p:nvSpPr>
        <p:spPr>
          <a:xfrm>
            <a:off x="471488" y="1821656"/>
            <a:ext cx="3993356"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Simple methods work well for MCAR data but may introduce bias for MAR and MNAR</a:t>
            </a:r>
            <a:endParaRPr lang="en-US" sz="1046" dirty="0"/>
          </a:p>
        </p:txBody>
      </p:sp>
      <p:pic>
        <p:nvPicPr>
          <p:cNvPr id="9" name="Image 3" descr="preencoded.png"/>
          <p:cNvPicPr>
            <a:picLocks noChangeAspect="1"/>
          </p:cNvPicPr>
          <p:nvPr/>
        </p:nvPicPr>
        <p:blipFill>
          <a:blip r:embed="rId4"/>
          <a:stretch>
            <a:fillRect/>
          </a:stretch>
        </p:blipFill>
        <p:spPr>
          <a:xfrm>
            <a:off x="285750" y="2378869"/>
            <a:ext cx="114300" cy="114300"/>
          </a:xfrm>
          <a:prstGeom prst="rect">
            <a:avLst/>
          </a:prstGeom>
        </p:spPr>
      </p:pic>
      <p:sp>
        <p:nvSpPr>
          <p:cNvPr id="10" name="Text 4"/>
          <p:cNvSpPr/>
          <p:nvPr/>
        </p:nvSpPr>
        <p:spPr>
          <a:xfrm>
            <a:off x="471488" y="2357438"/>
            <a:ext cx="3993356"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Advanced methods like MICE and pattern-mixture models better preserve relationships and handle complex missingness</a:t>
            </a:r>
            <a:endParaRPr lang="en-US" sz="1046" dirty="0"/>
          </a:p>
        </p:txBody>
      </p:sp>
      <p:pic>
        <p:nvPicPr>
          <p:cNvPr id="11" name="Image 4" descr="preencoded.png"/>
          <p:cNvPicPr>
            <a:picLocks noChangeAspect="1"/>
          </p:cNvPicPr>
          <p:nvPr/>
        </p:nvPicPr>
        <p:blipFill>
          <a:blip r:embed="rId4"/>
          <a:stretch>
            <a:fillRect/>
          </a:stretch>
        </p:blipFill>
        <p:spPr>
          <a:xfrm>
            <a:off x="285750" y="3128963"/>
            <a:ext cx="114300" cy="114300"/>
          </a:xfrm>
          <a:prstGeom prst="rect">
            <a:avLst/>
          </a:prstGeom>
        </p:spPr>
      </p:pic>
      <p:sp>
        <p:nvSpPr>
          <p:cNvPr id="12" name="Text 5"/>
          <p:cNvSpPr/>
          <p:nvPr/>
        </p:nvSpPr>
        <p:spPr>
          <a:xfrm>
            <a:off x="471488" y="3107531"/>
            <a:ext cx="3993356"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Always validate imputation results through sensitivity analysis</a:t>
            </a:r>
            <a:endParaRPr lang="en-US" sz="1046" dirty="0"/>
          </a:p>
        </p:txBody>
      </p:sp>
      <p:sp>
        <p:nvSpPr>
          <p:cNvPr id="13" name="Text 6"/>
          <p:cNvSpPr/>
          <p:nvPr/>
        </p:nvSpPr>
        <p:spPr>
          <a:xfrm>
            <a:off x="285750" y="3714750"/>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Further Resources</a:t>
            </a:r>
            <a:endParaRPr lang="en-US" sz="1350" dirty="0"/>
          </a:p>
        </p:txBody>
      </p:sp>
      <p:pic>
        <p:nvPicPr>
          <p:cNvPr id="14" name="Image 5" descr="preencoded.png"/>
          <p:cNvPicPr>
            <a:picLocks noChangeAspect="1"/>
          </p:cNvPicPr>
          <p:nvPr/>
        </p:nvPicPr>
        <p:blipFill>
          <a:blip r:embed="rId5"/>
          <a:stretch>
            <a:fillRect/>
          </a:stretch>
        </p:blipFill>
        <p:spPr>
          <a:xfrm>
            <a:off x="285750" y="4207669"/>
            <a:ext cx="100013" cy="114300"/>
          </a:xfrm>
          <a:prstGeom prst="rect">
            <a:avLst/>
          </a:prstGeom>
        </p:spPr>
      </p:pic>
      <p:sp>
        <p:nvSpPr>
          <p:cNvPr id="15" name="Text 7"/>
          <p:cNvSpPr/>
          <p:nvPr/>
        </p:nvSpPr>
        <p:spPr>
          <a:xfrm>
            <a:off x="457200" y="4186238"/>
            <a:ext cx="4007644" cy="360034"/>
          </a:xfrm>
          <a:prstGeom prst="rect">
            <a:avLst/>
          </a:prstGeom>
          <a:noFill/>
          <a:ln/>
        </p:spPr>
        <p:txBody>
          <a:bodyPr wrap="squar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Little, R.J.A. and Rubin, D.B. (2019). Statistical Analysis with Missing Data, 3rd Edition.</a:t>
            </a:r>
            <a:endParaRPr lang="en-US" sz="942" dirty="0"/>
          </a:p>
        </p:txBody>
      </p:sp>
      <p:pic>
        <p:nvPicPr>
          <p:cNvPr id="18" name="Image 7" descr="preencoded.png"/>
          <p:cNvPicPr>
            <a:picLocks noChangeAspect="1"/>
          </p:cNvPicPr>
          <p:nvPr/>
        </p:nvPicPr>
        <p:blipFill>
          <a:blip r:embed="rId6"/>
          <a:stretch>
            <a:fillRect/>
          </a:stretch>
        </p:blipFill>
        <p:spPr>
          <a:xfrm>
            <a:off x="285750" y="4890595"/>
            <a:ext cx="142875" cy="114300"/>
          </a:xfrm>
          <a:prstGeom prst="rect">
            <a:avLst/>
          </a:prstGeom>
        </p:spPr>
      </p:pic>
      <p:sp>
        <p:nvSpPr>
          <p:cNvPr id="19" name="Text 9"/>
          <p:cNvSpPr/>
          <p:nvPr/>
        </p:nvSpPr>
        <p:spPr>
          <a:xfrm>
            <a:off x="500063" y="4869163"/>
            <a:ext cx="3964781" cy="360034"/>
          </a:xfrm>
          <a:prstGeom prst="rect">
            <a:avLst/>
          </a:prstGeom>
          <a:noFill/>
          <a:ln/>
        </p:spPr>
        <p:txBody>
          <a:bodyPr wrap="squar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Python: scikit-learn imputation modules and fancyimpute package</a:t>
            </a:r>
            <a:endParaRPr lang="en-US" sz="942" dirty="0"/>
          </a:p>
        </p:txBody>
      </p:sp>
      <p:pic>
        <p:nvPicPr>
          <p:cNvPr id="20" name="Image 8" descr="preencoded.png"/>
          <p:cNvPicPr>
            <a:picLocks noChangeAspect="1"/>
          </p:cNvPicPr>
          <p:nvPr/>
        </p:nvPicPr>
        <p:blipFill>
          <a:blip r:embed="rId7"/>
          <a:stretch>
            <a:fillRect/>
          </a:stretch>
        </p:blipFill>
        <p:spPr>
          <a:xfrm>
            <a:off x="4679156" y="1718044"/>
            <a:ext cx="4179094" cy="28575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MCAR Imputation Methods Overview</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 MCAR Methods</a:t>
            </a:r>
            <a:endParaRPr lang="en-US" sz="1350" dirty="0"/>
          </a:p>
        </p:txBody>
      </p:sp>
      <p:sp>
        <p:nvSpPr>
          <p:cNvPr id="5" name="Text 2"/>
          <p:cNvSpPr/>
          <p:nvPr/>
        </p:nvSpPr>
        <p:spPr>
          <a:xfrm>
            <a:off x="285750" y="1214438"/>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Use when missing data is completely random and not related to any observed or unobserved variables. Confirmed by Little's MCAR test (p &gt; 0.05).</a:t>
            </a:r>
            <a:endParaRPr lang="en-US" sz="1046" dirty="0"/>
          </a:p>
        </p:txBody>
      </p:sp>
      <p:sp>
        <p:nvSpPr>
          <p:cNvPr id="6" name="Text 3"/>
          <p:cNvSpPr/>
          <p:nvPr/>
        </p:nvSpPr>
        <p:spPr>
          <a:xfrm>
            <a:off x="285750" y="2035969"/>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Considerations</a:t>
            </a:r>
            <a:endParaRPr lang="en-US" sz="1350" dirty="0"/>
          </a:p>
        </p:txBody>
      </p:sp>
      <p:sp>
        <p:nvSpPr>
          <p:cNvPr id="7" name="Text 4"/>
          <p:cNvSpPr/>
          <p:nvPr/>
        </p:nvSpPr>
        <p:spPr>
          <a:xfrm>
            <a:off x="285750" y="2364581"/>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Simple methods work well under MCAR but may distort distributions and relationships between variables. Consider sample size and proportion of missing data.</a:t>
            </a:r>
            <a:endParaRPr lang="en-US" sz="1046" dirty="0"/>
          </a:p>
        </p:txBody>
      </p:sp>
      <p:sp>
        <p:nvSpPr>
          <p:cNvPr id="8" name="Text 5"/>
          <p:cNvSpPr/>
          <p:nvPr/>
        </p:nvSpPr>
        <p:spPr>
          <a:xfrm>
            <a:off x="285750" y="3186113"/>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MCAR Imputation Methods</a:t>
            </a:r>
            <a:endParaRPr lang="en-US" sz="1350" dirty="0"/>
          </a:p>
        </p:txBody>
      </p:sp>
      <p:pic>
        <p:nvPicPr>
          <p:cNvPr id="9" name="Image 1" descr="preencoded.png"/>
          <p:cNvPicPr>
            <a:picLocks noChangeAspect="1"/>
          </p:cNvPicPr>
          <p:nvPr/>
        </p:nvPicPr>
        <p:blipFill>
          <a:blip r:embed="rId4"/>
          <a:stretch>
            <a:fillRect/>
          </a:stretch>
        </p:blipFill>
        <p:spPr>
          <a:xfrm>
            <a:off x="285750" y="3564731"/>
            <a:ext cx="85725" cy="114300"/>
          </a:xfrm>
          <a:prstGeom prst="rect">
            <a:avLst/>
          </a:prstGeom>
        </p:spPr>
      </p:pic>
      <p:sp>
        <p:nvSpPr>
          <p:cNvPr id="10" name="Text 6"/>
          <p:cNvSpPr/>
          <p:nvPr/>
        </p:nvSpPr>
        <p:spPr>
          <a:xfrm>
            <a:off x="442913" y="3514725"/>
            <a:ext cx="2204712"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Mean/Median/Mode Imputation</a:t>
            </a:r>
            <a:endParaRPr lang="en-US" sz="1046" dirty="0"/>
          </a:p>
        </p:txBody>
      </p:sp>
      <p:pic>
        <p:nvPicPr>
          <p:cNvPr id="11" name="Image 2" descr="preencoded.png"/>
          <p:cNvPicPr>
            <a:picLocks noChangeAspect="1"/>
          </p:cNvPicPr>
          <p:nvPr/>
        </p:nvPicPr>
        <p:blipFill>
          <a:blip r:embed="rId5"/>
          <a:stretch>
            <a:fillRect/>
          </a:stretch>
        </p:blipFill>
        <p:spPr>
          <a:xfrm>
            <a:off x="285750" y="3850481"/>
            <a:ext cx="114300" cy="114300"/>
          </a:xfrm>
          <a:prstGeom prst="rect">
            <a:avLst/>
          </a:prstGeom>
        </p:spPr>
      </p:pic>
      <p:sp>
        <p:nvSpPr>
          <p:cNvPr id="12" name="Text 7"/>
          <p:cNvSpPr/>
          <p:nvPr/>
        </p:nvSpPr>
        <p:spPr>
          <a:xfrm>
            <a:off x="471488" y="3800475"/>
            <a:ext cx="1779938"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Random Draw Imputation</a:t>
            </a:r>
            <a:endParaRPr lang="en-US" sz="1046" dirty="0"/>
          </a:p>
        </p:txBody>
      </p:sp>
      <p:pic>
        <p:nvPicPr>
          <p:cNvPr id="13" name="Image 3" descr="preencoded.png"/>
          <p:cNvPicPr>
            <a:picLocks noChangeAspect="1"/>
          </p:cNvPicPr>
          <p:nvPr/>
        </p:nvPicPr>
        <p:blipFill>
          <a:blip r:embed="rId6"/>
          <a:stretch>
            <a:fillRect/>
          </a:stretch>
        </p:blipFill>
        <p:spPr>
          <a:xfrm>
            <a:off x="285750" y="4136231"/>
            <a:ext cx="114300" cy="114300"/>
          </a:xfrm>
          <a:prstGeom prst="rect">
            <a:avLst/>
          </a:prstGeom>
        </p:spPr>
      </p:pic>
      <p:sp>
        <p:nvSpPr>
          <p:cNvPr id="14" name="Text 8"/>
          <p:cNvSpPr/>
          <p:nvPr/>
        </p:nvSpPr>
        <p:spPr>
          <a:xfrm>
            <a:off x="471488" y="4086225"/>
            <a:ext cx="1431345"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Hot Deck Imputation</a:t>
            </a:r>
            <a:endParaRPr lang="en-US" sz="1046" dirty="0"/>
          </a:p>
        </p:txBody>
      </p:sp>
      <p:pic>
        <p:nvPicPr>
          <p:cNvPr id="15" name="Image 4" descr="preencoded.png"/>
          <p:cNvPicPr>
            <a:picLocks noChangeAspect="1"/>
          </p:cNvPicPr>
          <p:nvPr/>
        </p:nvPicPr>
        <p:blipFill>
          <a:blip r:embed="rId7"/>
          <a:stretch>
            <a:fillRect/>
          </a:stretch>
        </p:blipFill>
        <p:spPr>
          <a:xfrm>
            <a:off x="4679156" y="1085850"/>
            <a:ext cx="4179094" cy="35718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143500"/>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Mean/Median/Mode Imputation: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5" name="Text 2"/>
          <p:cNvSpPr/>
          <p:nvPr/>
        </p:nvSpPr>
        <p:spPr>
          <a:xfrm>
            <a:off x="285750" y="1214438"/>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Imagine you have a list of people's ages, but some are missing. The simplest way to fill the gaps is to calculate the average age of the people you do have information for and use that average for everyone who is missing an age.</a:t>
            </a:r>
            <a:endParaRPr lang="en-US" sz="1046" dirty="0"/>
          </a:p>
        </p:txBody>
      </p:sp>
      <p:sp>
        <p:nvSpPr>
          <p:cNvPr id="6" name="Text 3"/>
          <p:cNvSpPr/>
          <p:nvPr/>
        </p:nvSpPr>
        <p:spPr>
          <a:xfrm>
            <a:off x="285750" y="2250281"/>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7" name="Text 4"/>
          <p:cNvSpPr/>
          <p:nvPr/>
        </p:nvSpPr>
        <p:spPr>
          <a:xfrm>
            <a:off x="285750" y="2587823"/>
            <a:ext cx="361376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data is Missing Completely At Random (MCAR)</a:t>
            </a:r>
            <a:endParaRPr lang="en-US" sz="1046" dirty="0"/>
          </a:p>
        </p:txBody>
      </p:sp>
      <p:sp>
        <p:nvSpPr>
          <p:cNvPr id="8" name="Text 5"/>
          <p:cNvSpPr/>
          <p:nvPr/>
        </p:nvSpPr>
        <p:spPr>
          <a:xfrm>
            <a:off x="285750" y="2802136"/>
            <a:ext cx="3390016"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simplicity is more important than precision</a:t>
            </a:r>
            <a:endParaRPr lang="en-US" sz="1046" dirty="0"/>
          </a:p>
        </p:txBody>
      </p:sp>
      <p:sp>
        <p:nvSpPr>
          <p:cNvPr id="9" name="Text 6"/>
          <p:cNvSpPr/>
          <p:nvPr/>
        </p:nvSpPr>
        <p:spPr>
          <a:xfrm>
            <a:off x="285750" y="3016448"/>
            <a:ext cx="311526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 When missing data percentage is small (&lt;5%) </a:t>
            </a:r>
            <a:endParaRPr lang="en-US" sz="1046" dirty="0"/>
          </a:p>
        </p:txBody>
      </p:sp>
      <p:sp>
        <p:nvSpPr>
          <p:cNvPr id="10" name="Shape 7"/>
          <p:cNvSpPr/>
          <p:nvPr/>
        </p:nvSpPr>
        <p:spPr>
          <a:xfrm>
            <a:off x="285750" y="3400425"/>
            <a:ext cx="4179094" cy="1278731"/>
          </a:xfrm>
          <a:prstGeom prst="rect">
            <a:avLst/>
          </a:prstGeom>
          <a:solidFill>
            <a:srgbClr val="F8F9FA"/>
          </a:solidFill>
          <a:ln/>
        </p:spPr>
      </p:sp>
      <p:sp>
        <p:nvSpPr>
          <p:cNvPr id="11" name="Shape 8"/>
          <p:cNvSpPr/>
          <p:nvPr/>
        </p:nvSpPr>
        <p:spPr>
          <a:xfrm>
            <a:off x="285750" y="3400425"/>
            <a:ext cx="28575" cy="1278731"/>
          </a:xfrm>
          <a:prstGeom prst="rect">
            <a:avLst/>
          </a:prstGeom>
          <a:solidFill>
            <a:srgbClr val="4A86E8"/>
          </a:solidFill>
          <a:ln/>
        </p:spPr>
      </p:sp>
      <p:sp>
        <p:nvSpPr>
          <p:cNvPr id="12" name="Text 9"/>
          <p:cNvSpPr/>
          <p:nvPr/>
        </p:nvSpPr>
        <p:spPr>
          <a:xfrm>
            <a:off x="392906" y="3507581"/>
            <a:ext cx="3964781"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13" name="Text 10"/>
          <p:cNvSpPr/>
          <p:nvPr/>
        </p:nvSpPr>
        <p:spPr>
          <a:xfrm>
            <a:off x="392906" y="3714750"/>
            <a:ext cx="3964781"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estimating the average height of students in a class when some measurements are missing. You measure the heights of available students, calculate the average, and assume the missing students are also of average height.</a:t>
            </a:r>
            <a:endParaRPr lang="en-US" sz="1046"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48" name="Shape 43"/>
          <p:cNvSpPr/>
          <p:nvPr/>
        </p:nvSpPr>
        <p:spPr>
          <a:xfrm>
            <a:off x="4714875" y="1428750"/>
            <a:ext cx="4000500" cy="1363647"/>
          </a:xfrm>
          <a:prstGeom prst="rect">
            <a:avLst/>
          </a:prstGeom>
          <a:solidFill>
            <a:srgbClr val="F8F9FA"/>
          </a:solidFill>
          <a:ln/>
        </p:spPr>
      </p:sp>
      <p:sp>
        <p:nvSpPr>
          <p:cNvPr id="5" name="Shape 2"/>
          <p:cNvSpPr/>
          <p:nvPr/>
        </p:nvSpPr>
        <p:spPr>
          <a:xfrm>
            <a:off x="428625" y="1428750"/>
            <a:ext cx="4000500" cy="1508866"/>
          </a:xfrm>
          <a:prstGeom prst="rect">
            <a:avLst/>
          </a:prstGeom>
          <a:solidFill>
            <a:srgbClr val="F8F9FA"/>
          </a:solidFill>
          <a:ln/>
        </p:spPr>
      </p:sp>
      <p:pic>
        <p:nvPicPr>
          <p:cNvPr id="2" name="Image 0" descr="preencoded.png"/>
          <p:cNvPicPr>
            <a:picLocks noChangeAspect="1"/>
          </p:cNvPicPr>
          <p:nvPr/>
        </p:nvPicPr>
        <p:blipFill>
          <a:blip r:embed="rId3"/>
          <a:stretch>
            <a:fillRect/>
          </a:stretch>
        </p:blipFill>
        <p:spPr>
          <a:xfrm>
            <a:off x="0" y="157129"/>
            <a:ext cx="9144000" cy="4922891"/>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Mean/Median/Mode Imputation: Mathematical Formulation</a:t>
            </a:r>
            <a:endParaRPr lang="en-US" sz="2025" dirty="0"/>
          </a:p>
        </p:txBody>
      </p:sp>
      <p:sp>
        <p:nvSpPr>
          <p:cNvPr id="4" name="Text 1"/>
          <p:cNvSpPr/>
          <p:nvPr/>
        </p:nvSpPr>
        <p:spPr>
          <a:xfrm>
            <a:off x="428625" y="1028700"/>
            <a:ext cx="400050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Mean Imputation</a:t>
            </a:r>
            <a:endParaRPr lang="en-US" sz="1350" dirty="0"/>
          </a:p>
        </p:txBody>
      </p:sp>
      <p:sp>
        <p:nvSpPr>
          <p:cNvPr id="25" name="Text 22"/>
          <p:cNvSpPr/>
          <p:nvPr/>
        </p:nvSpPr>
        <p:spPr>
          <a:xfrm>
            <a:off x="571500" y="2413192"/>
            <a:ext cx="428095"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 Where </a:t>
            </a:r>
            <a:endParaRPr lang="en-US" sz="942" dirty="0"/>
          </a:p>
        </p:txBody>
      </p:sp>
      <p:sp>
        <p:nvSpPr>
          <p:cNvPr id="30" name="Text 27"/>
          <p:cNvSpPr/>
          <p:nvPr/>
        </p:nvSpPr>
        <p:spPr>
          <a:xfrm>
            <a:off x="1258165" y="2413192"/>
            <a:ext cx="2971409"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 is the number of observed values in the variable, </a:t>
            </a:r>
            <a:endParaRPr lang="en-US" sz="942" dirty="0"/>
          </a:p>
        </p:txBody>
      </p:sp>
      <p:sp>
        <p:nvSpPr>
          <p:cNvPr id="31" name="Text 28"/>
          <p:cNvSpPr/>
          <p:nvPr/>
        </p:nvSpPr>
        <p:spPr>
          <a:xfrm>
            <a:off x="571500" y="2606073"/>
            <a:ext cx="264123"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and </a:t>
            </a:r>
            <a:endParaRPr lang="en-US" sz="942" dirty="0"/>
          </a:p>
        </p:txBody>
      </p:sp>
      <p:sp>
        <p:nvSpPr>
          <p:cNvPr id="32" name="Text 29"/>
          <p:cNvSpPr/>
          <p:nvPr/>
        </p:nvSpPr>
        <p:spPr>
          <a:xfrm>
            <a:off x="835623" y="2525147"/>
            <a:ext cx="65" cy="188641"/>
          </a:xfrm>
          <a:prstGeom prst="rect">
            <a:avLst/>
          </a:prstGeom>
          <a:noFill/>
          <a:ln/>
        </p:spPr>
        <p:txBody>
          <a:bodyPr wrap="none" lIns="0" tIns="0" rIns="0" bIns="0" rtlCol="0" anchor="ctr">
            <a:spAutoFit/>
          </a:bodyPr>
          <a:lstStyle/>
          <a:p>
            <a:pPr marL="0" indent="0">
              <a:buNone/>
            </a:pPr>
            <a:endParaRPr lang="en-US" sz="1226" dirty="0"/>
          </a:p>
        </p:txBody>
      </p:sp>
      <p:sp>
        <p:nvSpPr>
          <p:cNvPr id="33" name="Text 30"/>
          <p:cNvSpPr/>
          <p:nvPr/>
        </p:nvSpPr>
        <p:spPr>
          <a:xfrm>
            <a:off x="905275" y="2618575"/>
            <a:ext cx="30361" cy="98227"/>
          </a:xfrm>
          <a:prstGeom prst="rect">
            <a:avLst/>
          </a:prstGeom>
          <a:noFill/>
          <a:ln/>
        </p:spPr>
        <p:txBody>
          <a:bodyPr wrap="none" lIns="0" tIns="0" rIns="0" bIns="0" rtlCol="0" anchor="ctr">
            <a:spAutoFit/>
          </a:bodyPr>
          <a:lstStyle/>
          <a:p>
            <a:pPr marL="0" indent="0">
              <a:buNone/>
            </a:pPr>
            <a:r>
              <a:rPr lang="en-US" sz="810" dirty="0">
                <a:solidFill>
                  <a:srgbClr val="555555"/>
                </a:solidFill>
                <a:latin typeface="math" pitchFamily="34" charset="0"/>
                <a:ea typeface="math" pitchFamily="34" charset="-122"/>
                <a:cs typeface="math" pitchFamily="34" charset="-120"/>
              </a:rPr>
              <a:t>j</a:t>
            </a:r>
            <a:endParaRPr lang="en-US" sz="810" dirty="0"/>
          </a:p>
        </p:txBody>
      </p:sp>
      <p:sp>
        <p:nvSpPr>
          <p:cNvPr id="34" name="Text 31"/>
          <p:cNvSpPr/>
          <p:nvPr/>
        </p:nvSpPr>
        <p:spPr>
          <a:xfrm>
            <a:off x="982935" y="2606073"/>
            <a:ext cx="1984511"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 represents each observed value. </a:t>
            </a:r>
            <a:endParaRPr lang="en-US" sz="942" dirty="0"/>
          </a:p>
        </p:txBody>
      </p:sp>
      <p:pic>
        <p:nvPicPr>
          <p:cNvPr id="35" name="Image 1" descr="preencoded.png"/>
          <p:cNvPicPr>
            <a:picLocks noChangeAspect="1"/>
          </p:cNvPicPr>
          <p:nvPr/>
        </p:nvPicPr>
        <p:blipFill>
          <a:blip r:embed="rId4"/>
          <a:stretch>
            <a:fillRect/>
          </a:stretch>
        </p:blipFill>
        <p:spPr>
          <a:xfrm>
            <a:off x="428625" y="2888669"/>
            <a:ext cx="114300" cy="114300"/>
          </a:xfrm>
          <a:prstGeom prst="rect">
            <a:avLst/>
          </a:prstGeom>
        </p:spPr>
      </p:pic>
      <p:sp>
        <p:nvSpPr>
          <p:cNvPr id="36" name="Text 32"/>
          <p:cNvSpPr/>
          <p:nvPr/>
        </p:nvSpPr>
        <p:spPr>
          <a:xfrm>
            <a:off x="614363" y="2849378"/>
            <a:ext cx="2482146"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Preserves the mean of the observed data</a:t>
            </a:r>
            <a:endParaRPr lang="en-US" sz="942" dirty="0"/>
          </a:p>
        </p:txBody>
      </p:sp>
      <p:pic>
        <p:nvPicPr>
          <p:cNvPr id="37" name="Image 2" descr="preencoded.png"/>
          <p:cNvPicPr>
            <a:picLocks noChangeAspect="1"/>
          </p:cNvPicPr>
          <p:nvPr/>
        </p:nvPicPr>
        <p:blipFill>
          <a:blip r:embed="rId5"/>
          <a:stretch>
            <a:fillRect/>
          </a:stretch>
        </p:blipFill>
        <p:spPr>
          <a:xfrm>
            <a:off x="428625" y="3163033"/>
            <a:ext cx="114300" cy="114300"/>
          </a:xfrm>
          <a:prstGeom prst="rect">
            <a:avLst/>
          </a:prstGeom>
        </p:spPr>
      </p:pic>
      <p:sp>
        <p:nvSpPr>
          <p:cNvPr id="38" name="Text 33"/>
          <p:cNvSpPr/>
          <p:nvPr/>
        </p:nvSpPr>
        <p:spPr>
          <a:xfrm>
            <a:off x="614363" y="3122626"/>
            <a:ext cx="2595944"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Underestimates the variance by a factor of </a:t>
            </a:r>
            <a:endParaRPr lang="en-US" sz="942" dirty="0"/>
          </a:p>
        </p:txBody>
      </p:sp>
      <p:sp>
        <p:nvSpPr>
          <p:cNvPr id="39" name="Text 34"/>
          <p:cNvSpPr/>
          <p:nvPr/>
        </p:nvSpPr>
        <p:spPr>
          <a:xfrm>
            <a:off x="3313388" y="3083519"/>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0" name="Text 35"/>
          <p:cNvSpPr/>
          <p:nvPr/>
        </p:nvSpPr>
        <p:spPr>
          <a:xfrm>
            <a:off x="3393337" y="3072803"/>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1" name="Text 36"/>
          <p:cNvSpPr/>
          <p:nvPr/>
        </p:nvSpPr>
        <p:spPr>
          <a:xfrm>
            <a:off x="3480262" y="3073696"/>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2" name="Text 37"/>
          <p:cNvSpPr/>
          <p:nvPr/>
        </p:nvSpPr>
        <p:spPr>
          <a:xfrm>
            <a:off x="3217450" y="3179513"/>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3" name="Text 38"/>
          <p:cNvSpPr/>
          <p:nvPr/>
        </p:nvSpPr>
        <p:spPr>
          <a:xfrm>
            <a:off x="3297399" y="3227550"/>
            <a:ext cx="62340" cy="7144"/>
          </a:xfrm>
          <a:prstGeom prst="rect">
            <a:avLst/>
          </a:prstGeom>
          <a:noFill/>
          <a:ln/>
        </p:spPr>
        <p:txBody>
          <a:bodyPr wrap="none" lIns="0" tIns="0" rIns="0" bIns="0" rtlCol="0" anchor="ctr">
            <a:spAutoFit/>
          </a:bodyPr>
          <a:lstStyle/>
          <a:p>
            <a:pPr marL="0" indent="0">
              <a:buNone/>
            </a:pPr>
            <a:r>
              <a:rPr lang="en-US" sz="810" dirty="0">
                <a:solidFill>
                  <a:srgbClr val="555555"/>
                </a:solidFill>
                <a:latin typeface="math" pitchFamily="34" charset="0"/>
                <a:ea typeface="math" pitchFamily="34" charset="-122"/>
                <a:cs typeface="math" pitchFamily="34" charset="-120"/>
              </a:rPr>
              <a:t>−</a:t>
            </a:r>
            <a:endParaRPr lang="en-US" sz="810" dirty="0"/>
          </a:p>
        </p:txBody>
      </p:sp>
      <p:sp>
        <p:nvSpPr>
          <p:cNvPr id="44" name="Text 39"/>
          <p:cNvSpPr/>
          <p:nvPr/>
        </p:nvSpPr>
        <p:spPr>
          <a:xfrm>
            <a:off x="3384324" y="3179513"/>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5" name="Text 40"/>
          <p:cNvSpPr/>
          <p:nvPr/>
        </p:nvSpPr>
        <p:spPr>
          <a:xfrm>
            <a:off x="3489275" y="3168797"/>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6" name="Text 41"/>
          <p:cNvSpPr/>
          <p:nvPr/>
        </p:nvSpPr>
        <p:spPr>
          <a:xfrm>
            <a:off x="3576200" y="3169690"/>
            <a:ext cx="65" cy="124650"/>
          </a:xfrm>
          <a:prstGeom prst="rect">
            <a:avLst/>
          </a:prstGeom>
          <a:noFill/>
          <a:ln/>
        </p:spPr>
        <p:txBody>
          <a:bodyPr wrap="none" lIns="0" tIns="0" rIns="0" bIns="0" rtlCol="0" anchor="ctr">
            <a:spAutoFit/>
          </a:bodyPr>
          <a:lstStyle/>
          <a:p>
            <a:pPr marL="0" indent="0">
              <a:buNone/>
            </a:pPr>
            <a:endParaRPr lang="en-US" sz="810" dirty="0"/>
          </a:p>
        </p:txBody>
      </p:sp>
      <p:sp>
        <p:nvSpPr>
          <p:cNvPr id="47" name="Text 42"/>
          <p:cNvSpPr/>
          <p:nvPr/>
        </p:nvSpPr>
        <p:spPr>
          <a:xfrm>
            <a:off x="4714875" y="1028700"/>
            <a:ext cx="400050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Median and Mode Imputation</a:t>
            </a:r>
            <a:endParaRPr lang="en-US" sz="1350" dirty="0"/>
          </a:p>
        </p:txBody>
      </p:sp>
      <p:sp>
        <p:nvSpPr>
          <p:cNvPr id="71" name="Text 66"/>
          <p:cNvSpPr/>
          <p:nvPr/>
        </p:nvSpPr>
        <p:spPr>
          <a:xfrm>
            <a:off x="4857750" y="2465570"/>
            <a:ext cx="428095"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 Where </a:t>
            </a:r>
            <a:endParaRPr lang="en-US" sz="942" dirty="0"/>
          </a:p>
        </p:txBody>
      </p:sp>
      <p:sp>
        <p:nvSpPr>
          <p:cNvPr id="72" name="Text 67"/>
          <p:cNvSpPr/>
          <p:nvPr/>
        </p:nvSpPr>
        <p:spPr>
          <a:xfrm>
            <a:off x="5285845" y="2384644"/>
            <a:ext cx="65" cy="188641"/>
          </a:xfrm>
          <a:prstGeom prst="rect">
            <a:avLst/>
          </a:prstGeom>
          <a:noFill/>
          <a:ln/>
        </p:spPr>
        <p:txBody>
          <a:bodyPr wrap="none" lIns="0" tIns="0" rIns="0" bIns="0" rtlCol="0" anchor="ctr">
            <a:spAutoFit/>
          </a:bodyPr>
          <a:lstStyle/>
          <a:p>
            <a:pPr marL="0" indent="0">
              <a:buNone/>
            </a:pPr>
            <a:endParaRPr lang="en-US" sz="1226" dirty="0"/>
          </a:p>
        </p:txBody>
      </p:sp>
      <p:sp>
        <p:nvSpPr>
          <p:cNvPr id="73" name="Text 68"/>
          <p:cNvSpPr/>
          <p:nvPr/>
        </p:nvSpPr>
        <p:spPr>
          <a:xfrm>
            <a:off x="5355496" y="2497717"/>
            <a:ext cx="55364" cy="55364"/>
          </a:xfrm>
          <a:prstGeom prst="rect">
            <a:avLst/>
          </a:prstGeom>
          <a:noFill/>
          <a:ln/>
        </p:spPr>
        <p:txBody>
          <a:bodyPr wrap="none" lIns="0" tIns="0" rIns="0" bIns="0" rtlCol="0" anchor="ctr">
            <a:spAutoFit/>
          </a:bodyPr>
          <a:lstStyle/>
          <a:p>
            <a:pPr marL="0" indent="0">
              <a:buNone/>
            </a:pPr>
            <a:r>
              <a:rPr lang="en-US" sz="810" dirty="0">
                <a:solidFill>
                  <a:srgbClr val="555555"/>
                </a:solidFill>
                <a:latin typeface="math" pitchFamily="34" charset="0"/>
                <a:ea typeface="math" pitchFamily="34" charset="-122"/>
                <a:cs typeface="math" pitchFamily="34" charset="-120"/>
              </a:rPr>
              <a:t>o</a:t>
            </a:r>
            <a:endParaRPr lang="en-US" sz="810" dirty="0"/>
          </a:p>
        </p:txBody>
      </p:sp>
      <p:sp>
        <p:nvSpPr>
          <p:cNvPr id="74" name="Text 69"/>
          <p:cNvSpPr/>
          <p:nvPr/>
        </p:nvSpPr>
        <p:spPr>
          <a:xfrm>
            <a:off x="5410860" y="2474500"/>
            <a:ext cx="55364" cy="78581"/>
          </a:xfrm>
          <a:prstGeom prst="rect">
            <a:avLst/>
          </a:prstGeom>
          <a:noFill/>
          <a:ln/>
        </p:spPr>
        <p:txBody>
          <a:bodyPr wrap="none" lIns="0" tIns="0" rIns="0" bIns="0" rtlCol="0" anchor="ctr">
            <a:spAutoFit/>
          </a:bodyPr>
          <a:lstStyle/>
          <a:p>
            <a:pPr marL="0" indent="0">
              <a:buNone/>
            </a:pPr>
            <a:r>
              <a:rPr lang="en-US" sz="810" dirty="0">
                <a:solidFill>
                  <a:srgbClr val="555555"/>
                </a:solidFill>
                <a:latin typeface="math" pitchFamily="34" charset="0"/>
                <a:ea typeface="math" pitchFamily="34" charset="-122"/>
                <a:cs typeface="math" pitchFamily="34" charset="-120"/>
              </a:rPr>
              <a:t>b</a:t>
            </a:r>
            <a:endParaRPr lang="en-US" sz="810" dirty="0"/>
          </a:p>
        </p:txBody>
      </p:sp>
      <p:sp>
        <p:nvSpPr>
          <p:cNvPr id="75" name="Text 70"/>
          <p:cNvSpPr/>
          <p:nvPr/>
        </p:nvSpPr>
        <p:spPr>
          <a:xfrm>
            <a:off x="5466224" y="2497717"/>
            <a:ext cx="42863" cy="55364"/>
          </a:xfrm>
          <a:prstGeom prst="rect">
            <a:avLst/>
          </a:prstGeom>
          <a:noFill/>
          <a:ln/>
        </p:spPr>
        <p:txBody>
          <a:bodyPr wrap="none" lIns="0" tIns="0" rIns="0" bIns="0" rtlCol="0" anchor="ctr">
            <a:spAutoFit/>
          </a:bodyPr>
          <a:lstStyle/>
          <a:p>
            <a:pPr marL="0" indent="0">
              <a:buNone/>
            </a:pPr>
            <a:r>
              <a:rPr lang="en-US" sz="810" dirty="0">
                <a:solidFill>
                  <a:srgbClr val="555555"/>
                </a:solidFill>
                <a:latin typeface="math" pitchFamily="34" charset="0"/>
                <a:ea typeface="math" pitchFamily="34" charset="-122"/>
                <a:cs typeface="math" pitchFamily="34" charset="-120"/>
              </a:rPr>
              <a:t>s</a:t>
            </a:r>
            <a:endParaRPr lang="en-US" sz="810" dirty="0"/>
          </a:p>
        </p:txBody>
      </p:sp>
      <p:sp>
        <p:nvSpPr>
          <p:cNvPr id="76" name="Text 71"/>
          <p:cNvSpPr/>
          <p:nvPr/>
        </p:nvSpPr>
        <p:spPr>
          <a:xfrm>
            <a:off x="5540034" y="2465570"/>
            <a:ext cx="2668079"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 is the set of observed values in the variable. </a:t>
            </a:r>
            <a:endParaRPr lang="en-US" sz="942" dirty="0"/>
          </a:p>
        </p:txBody>
      </p:sp>
      <p:pic>
        <p:nvPicPr>
          <p:cNvPr id="77" name="Image 3" descr="preencoded.png"/>
          <p:cNvPicPr>
            <a:picLocks noChangeAspect="1"/>
          </p:cNvPicPr>
          <p:nvPr/>
        </p:nvPicPr>
        <p:blipFill>
          <a:blip r:embed="rId6"/>
          <a:stretch>
            <a:fillRect/>
          </a:stretch>
        </p:blipFill>
        <p:spPr>
          <a:xfrm>
            <a:off x="4714875" y="2743450"/>
            <a:ext cx="114300" cy="114300"/>
          </a:xfrm>
          <a:prstGeom prst="rect">
            <a:avLst/>
          </a:prstGeom>
        </p:spPr>
      </p:pic>
      <p:sp>
        <p:nvSpPr>
          <p:cNvPr id="78" name="Text 72"/>
          <p:cNvSpPr/>
          <p:nvPr/>
        </p:nvSpPr>
        <p:spPr>
          <a:xfrm>
            <a:off x="4900613" y="2704159"/>
            <a:ext cx="2869192"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Median: Robust to outliers in the observed data</a:t>
            </a:r>
            <a:endParaRPr lang="en-US" sz="942" dirty="0"/>
          </a:p>
        </p:txBody>
      </p:sp>
      <p:pic>
        <p:nvPicPr>
          <p:cNvPr id="79" name="Image 4" descr="preencoded.png"/>
          <p:cNvPicPr>
            <a:picLocks noChangeAspect="1"/>
          </p:cNvPicPr>
          <p:nvPr/>
        </p:nvPicPr>
        <p:blipFill>
          <a:blip r:embed="rId6"/>
          <a:stretch>
            <a:fillRect/>
          </a:stretch>
        </p:blipFill>
        <p:spPr>
          <a:xfrm>
            <a:off x="4714875" y="3007768"/>
            <a:ext cx="114300" cy="114300"/>
          </a:xfrm>
          <a:prstGeom prst="rect">
            <a:avLst/>
          </a:prstGeom>
        </p:spPr>
      </p:pic>
      <p:sp>
        <p:nvSpPr>
          <p:cNvPr id="80" name="Text 73"/>
          <p:cNvSpPr/>
          <p:nvPr/>
        </p:nvSpPr>
        <p:spPr>
          <a:xfrm>
            <a:off x="4900613" y="2968478"/>
            <a:ext cx="2619719"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Mode: Appropriate for categorical variables</a:t>
            </a:r>
            <a:endParaRPr lang="en-US" sz="942" dirty="0"/>
          </a:p>
        </p:txBody>
      </p:sp>
      <p:pic>
        <p:nvPicPr>
          <p:cNvPr id="81" name="Image 5" descr="preencoded.png"/>
          <p:cNvPicPr>
            <a:picLocks noChangeAspect="1"/>
          </p:cNvPicPr>
          <p:nvPr/>
        </p:nvPicPr>
        <p:blipFill>
          <a:blip r:embed="rId7"/>
          <a:stretch>
            <a:fillRect/>
          </a:stretch>
        </p:blipFill>
        <p:spPr>
          <a:xfrm>
            <a:off x="4714875" y="3272087"/>
            <a:ext cx="114300" cy="114300"/>
          </a:xfrm>
          <a:prstGeom prst="rect">
            <a:avLst/>
          </a:prstGeom>
        </p:spPr>
      </p:pic>
      <p:sp>
        <p:nvSpPr>
          <p:cNvPr id="82" name="Text 74"/>
          <p:cNvSpPr/>
          <p:nvPr/>
        </p:nvSpPr>
        <p:spPr>
          <a:xfrm>
            <a:off x="4900613" y="3232796"/>
            <a:ext cx="2180099"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Both distort the original distribution</a:t>
            </a:r>
            <a:endParaRPr lang="en-US" sz="942" dirty="0"/>
          </a:p>
        </p:txBody>
      </p:sp>
      <p:sp>
        <p:nvSpPr>
          <p:cNvPr id="83" name="Text 75"/>
          <p:cNvSpPr/>
          <p:nvPr/>
        </p:nvSpPr>
        <p:spPr>
          <a:xfrm>
            <a:off x="285750" y="3868590"/>
            <a:ext cx="857250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Statistical Properties Under MCAR</a:t>
            </a:r>
            <a:endParaRPr lang="en-US" sz="1350" dirty="0"/>
          </a:p>
        </p:txBody>
      </p:sp>
      <p:pic>
        <p:nvPicPr>
          <p:cNvPr id="84" name="Image 6" descr="preencoded.png"/>
          <p:cNvPicPr>
            <a:picLocks noChangeAspect="1"/>
          </p:cNvPicPr>
          <p:nvPr/>
        </p:nvPicPr>
        <p:blipFill>
          <a:blip r:embed="rId6"/>
          <a:stretch>
            <a:fillRect/>
          </a:stretch>
        </p:blipFill>
        <p:spPr>
          <a:xfrm>
            <a:off x="285750" y="4307931"/>
            <a:ext cx="114300" cy="114300"/>
          </a:xfrm>
          <a:prstGeom prst="rect">
            <a:avLst/>
          </a:prstGeom>
        </p:spPr>
      </p:pic>
      <p:sp>
        <p:nvSpPr>
          <p:cNvPr id="85" name="Text 76"/>
          <p:cNvSpPr/>
          <p:nvPr/>
        </p:nvSpPr>
        <p:spPr>
          <a:xfrm>
            <a:off x="471488" y="4268640"/>
            <a:ext cx="2644025"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Unbiased estimator of the population mean</a:t>
            </a:r>
            <a:endParaRPr lang="en-US" sz="942" dirty="0"/>
          </a:p>
        </p:txBody>
      </p:sp>
      <p:pic>
        <p:nvPicPr>
          <p:cNvPr id="86" name="Image 7" descr="preencoded.png"/>
          <p:cNvPicPr>
            <a:picLocks noChangeAspect="1"/>
          </p:cNvPicPr>
          <p:nvPr/>
        </p:nvPicPr>
        <p:blipFill>
          <a:blip r:embed="rId6"/>
          <a:stretch>
            <a:fillRect/>
          </a:stretch>
        </p:blipFill>
        <p:spPr>
          <a:xfrm>
            <a:off x="285750" y="4572250"/>
            <a:ext cx="114300" cy="114300"/>
          </a:xfrm>
          <a:prstGeom prst="rect">
            <a:avLst/>
          </a:prstGeom>
        </p:spPr>
      </p:pic>
      <p:sp>
        <p:nvSpPr>
          <p:cNvPr id="87" name="Text 77"/>
          <p:cNvSpPr/>
          <p:nvPr/>
        </p:nvSpPr>
        <p:spPr>
          <a:xfrm>
            <a:off x="471488" y="4532959"/>
            <a:ext cx="2138939"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Consistent as sample size increases</a:t>
            </a:r>
            <a:endParaRPr lang="en-US" sz="942" dirty="0"/>
          </a:p>
        </p:txBody>
      </p:sp>
      <p:pic>
        <p:nvPicPr>
          <p:cNvPr id="88" name="Image 8" descr="preencoded.png"/>
          <p:cNvPicPr>
            <a:picLocks noChangeAspect="1"/>
          </p:cNvPicPr>
          <p:nvPr/>
        </p:nvPicPr>
        <p:blipFill>
          <a:blip r:embed="rId7"/>
          <a:stretch>
            <a:fillRect/>
          </a:stretch>
        </p:blipFill>
        <p:spPr>
          <a:xfrm>
            <a:off x="4629150" y="4307931"/>
            <a:ext cx="114300" cy="114300"/>
          </a:xfrm>
          <a:prstGeom prst="rect">
            <a:avLst/>
          </a:prstGeom>
        </p:spPr>
      </p:pic>
      <p:sp>
        <p:nvSpPr>
          <p:cNvPr id="89" name="Text 78"/>
          <p:cNvSpPr/>
          <p:nvPr/>
        </p:nvSpPr>
        <p:spPr>
          <a:xfrm>
            <a:off x="4814888" y="4268640"/>
            <a:ext cx="2661521"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Biased estimator of variance and covariance</a:t>
            </a:r>
            <a:endParaRPr lang="en-US" sz="942" dirty="0"/>
          </a:p>
        </p:txBody>
      </p:sp>
      <p:pic>
        <p:nvPicPr>
          <p:cNvPr id="90" name="Image 9" descr="preencoded.png"/>
          <p:cNvPicPr>
            <a:picLocks noChangeAspect="1"/>
          </p:cNvPicPr>
          <p:nvPr/>
        </p:nvPicPr>
        <p:blipFill>
          <a:blip r:embed="rId7"/>
          <a:stretch>
            <a:fillRect/>
          </a:stretch>
        </p:blipFill>
        <p:spPr>
          <a:xfrm>
            <a:off x="4629150" y="4572250"/>
            <a:ext cx="114300" cy="114300"/>
          </a:xfrm>
          <a:prstGeom prst="rect">
            <a:avLst/>
          </a:prstGeom>
        </p:spPr>
      </p:pic>
      <p:sp>
        <p:nvSpPr>
          <p:cNvPr id="91" name="Text 79"/>
          <p:cNvSpPr/>
          <p:nvPr/>
        </p:nvSpPr>
        <p:spPr>
          <a:xfrm>
            <a:off x="4814888" y="4532959"/>
            <a:ext cx="2473663"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Creates artificial peaks in the distribution</a:t>
            </a:r>
            <a:endParaRPr lang="en-US" sz="942"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Random Draw Imputation: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Hat Analogy</a:t>
            </a:r>
            <a:endParaRPr lang="en-US" sz="1350" dirty="0"/>
          </a:p>
        </p:txBody>
      </p:sp>
      <p:sp>
        <p:nvSpPr>
          <p:cNvPr id="5" name="Text 2"/>
          <p:cNvSpPr/>
          <p:nvPr/>
        </p:nvSpPr>
        <p:spPr>
          <a:xfrm>
            <a:off x="285750" y="1214438"/>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Instead of using the average age, you write down all the known ages on pieces of paper, put them in a hat, and for each missing age, you draw one piece of paper from the hat and use that age. This keeps the variety of ages more realistic. </a:t>
            </a:r>
            <a:endParaRPr lang="en-US" sz="1046" dirty="0"/>
          </a:p>
        </p:txBody>
      </p:sp>
      <p:sp>
        <p:nvSpPr>
          <p:cNvPr id="6" name="Text 3"/>
          <p:cNvSpPr/>
          <p:nvPr/>
        </p:nvSpPr>
        <p:spPr>
          <a:xfrm>
            <a:off x="285750" y="2250281"/>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Why It Works</a:t>
            </a:r>
            <a:endParaRPr lang="en-US" sz="1350" dirty="0"/>
          </a:p>
        </p:txBody>
      </p:sp>
      <p:sp>
        <p:nvSpPr>
          <p:cNvPr id="7" name="Text 4"/>
          <p:cNvSpPr/>
          <p:nvPr/>
        </p:nvSpPr>
        <p:spPr>
          <a:xfrm>
            <a:off x="285750" y="2578894"/>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Random draw preserves the natural distribution of your data, including its variance and shape. Unlike mean imputation, which creates an artificial spike at the mean value, random draw maintains the original data pattern. </a:t>
            </a:r>
            <a:endParaRPr lang="en-US" sz="1046" dirty="0"/>
          </a:p>
        </p:txBody>
      </p:sp>
      <p:sp>
        <p:nvSpPr>
          <p:cNvPr id="8" name="Text 5"/>
          <p:cNvSpPr/>
          <p:nvPr/>
        </p:nvSpPr>
        <p:spPr>
          <a:xfrm>
            <a:off x="285750" y="3614738"/>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When To Use</a:t>
            </a:r>
            <a:endParaRPr lang="en-US" sz="1350" dirty="0"/>
          </a:p>
        </p:txBody>
      </p:sp>
      <p:sp>
        <p:nvSpPr>
          <p:cNvPr id="9" name="Text 6"/>
          <p:cNvSpPr/>
          <p:nvPr/>
        </p:nvSpPr>
        <p:spPr>
          <a:xfrm>
            <a:off x="285750" y="3943350"/>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 Best for MCAR data when preserving the distribution is important, but relationships between variables are not critical. Particularly useful for categorical variables where mean imputation isn't applicable. </a:t>
            </a:r>
            <a:endParaRPr lang="en-US" sz="1046" dirty="0"/>
          </a:p>
        </p:txBody>
      </p:sp>
      <p:sp>
        <p:nvSpPr>
          <p:cNvPr id="10" name="Shape 7"/>
          <p:cNvSpPr/>
          <p:nvPr/>
        </p:nvSpPr>
        <p:spPr>
          <a:xfrm>
            <a:off x="4802033" y="2314913"/>
            <a:ext cx="4179094" cy="971550"/>
          </a:xfrm>
          <a:prstGeom prst="rect">
            <a:avLst/>
          </a:prstGeom>
          <a:solidFill>
            <a:srgbClr val="F8F9FA"/>
          </a:solidFill>
          <a:ln/>
        </p:spPr>
      </p:sp>
      <p:sp>
        <p:nvSpPr>
          <p:cNvPr id="11" name="Shape 8"/>
          <p:cNvSpPr/>
          <p:nvPr/>
        </p:nvSpPr>
        <p:spPr>
          <a:xfrm>
            <a:off x="4802033" y="2314913"/>
            <a:ext cx="28575" cy="971550"/>
          </a:xfrm>
          <a:prstGeom prst="rect">
            <a:avLst/>
          </a:prstGeom>
          <a:solidFill>
            <a:srgbClr val="4A86E8"/>
          </a:solidFill>
          <a:ln/>
        </p:spPr>
      </p:sp>
      <p:sp>
        <p:nvSpPr>
          <p:cNvPr id="12" name="Text 9"/>
          <p:cNvSpPr/>
          <p:nvPr/>
        </p:nvSpPr>
        <p:spPr>
          <a:xfrm>
            <a:off x="4909189" y="2422069"/>
            <a:ext cx="3964781" cy="171450"/>
          </a:xfrm>
          <a:prstGeom prst="rect">
            <a:avLst/>
          </a:prstGeom>
          <a:noFill/>
          <a:ln/>
        </p:spPr>
        <p:txBody>
          <a:bodyPr wrap="none" lIns="0" tIns="0" rIns="0" bIns="0" rtlCol="0" anchor="ctr">
            <a:spAutoFit/>
          </a:bodyPr>
          <a:lstStyle/>
          <a:p>
            <a:pPr marL="0" indent="0">
              <a:buNone/>
            </a:pPr>
            <a:r>
              <a:rPr lang="en-US" sz="837" b="1" dirty="0">
                <a:solidFill>
                  <a:srgbClr val="555555"/>
                </a:solidFill>
                <a:latin typeface="Noto Sans" pitchFamily="34" charset="0"/>
                <a:ea typeface="Noto Sans" pitchFamily="34" charset="-122"/>
                <a:cs typeface="Noto Sans" pitchFamily="34" charset="-120"/>
              </a:rPr>
              <a:t>Real-world Example:</a:t>
            </a:r>
            <a:endParaRPr lang="en-US" sz="837" dirty="0"/>
          </a:p>
        </p:txBody>
      </p:sp>
      <p:sp>
        <p:nvSpPr>
          <p:cNvPr id="13" name="Text 10"/>
          <p:cNvSpPr/>
          <p:nvPr/>
        </p:nvSpPr>
        <p:spPr>
          <a:xfrm>
            <a:off x="4909189" y="2664957"/>
            <a:ext cx="3964781" cy="514350"/>
          </a:xfrm>
          <a:prstGeom prst="rect">
            <a:avLst/>
          </a:prstGeom>
          <a:noFill/>
          <a:ln/>
        </p:spPr>
        <p:txBody>
          <a:bodyPr wrap="squar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In a survey about favorite colors, some responses are missing. Instead of using the most common color for all missing values, randomly select from the observed colors to maintain the natural variety in preferences.</a:t>
            </a:r>
            <a:endParaRPr lang="en-US" sz="83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5" name="Shape 2"/>
          <p:cNvSpPr/>
          <p:nvPr/>
        </p:nvSpPr>
        <p:spPr>
          <a:xfrm>
            <a:off x="428625" y="1393031"/>
            <a:ext cx="8286750" cy="1731578"/>
          </a:xfrm>
          <a:prstGeom prst="rect">
            <a:avLst/>
          </a:prstGeom>
          <a:solidFill>
            <a:srgbClr val="F8F9FA"/>
          </a:solidFill>
          <a:ln/>
        </p:spPr>
      </p:sp>
      <p:pic>
        <p:nvPicPr>
          <p:cNvPr id="2" name="Image 0" descr="preencoded.png"/>
          <p:cNvPicPr>
            <a:picLocks noChangeAspect="1"/>
          </p:cNvPicPr>
          <p:nvPr/>
        </p:nvPicPr>
        <p:blipFill>
          <a:blip r:embed="rId3"/>
          <a:stretch>
            <a:fillRect/>
          </a:stretch>
        </p:blipFill>
        <p:spPr>
          <a:xfrm>
            <a:off x="0" y="0"/>
            <a:ext cx="9144000" cy="6392568"/>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Random Draw Imputation: Mathematical Formulation</a:t>
            </a:r>
            <a:endParaRPr lang="en-US" sz="2025" dirty="0"/>
          </a:p>
        </p:txBody>
      </p:sp>
      <p:sp>
        <p:nvSpPr>
          <p:cNvPr id="4" name="Text 1"/>
          <p:cNvSpPr/>
          <p:nvPr/>
        </p:nvSpPr>
        <p:spPr>
          <a:xfrm>
            <a:off x="428625" y="1028700"/>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Mathematical Definition</a:t>
            </a:r>
            <a:endParaRPr lang="en-US" sz="1350" dirty="0"/>
          </a:p>
        </p:txBody>
      </p:sp>
      <p:sp>
        <p:nvSpPr>
          <p:cNvPr id="6" name="Text 3"/>
          <p:cNvSpPr/>
          <p:nvPr/>
        </p:nvSpPr>
        <p:spPr>
          <a:xfrm>
            <a:off x="535781" y="1507331"/>
            <a:ext cx="1061740"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For a missing value </a:t>
            </a:r>
            <a:endParaRPr lang="en-US" sz="837" dirty="0"/>
          </a:p>
        </p:txBody>
      </p:sp>
      <p:sp>
        <p:nvSpPr>
          <p:cNvPr id="9" name="Text 6"/>
          <p:cNvSpPr/>
          <p:nvPr/>
        </p:nvSpPr>
        <p:spPr>
          <a:xfrm>
            <a:off x="1710426" y="1507331"/>
            <a:ext cx="616539"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in variable </a:t>
            </a:r>
            <a:endParaRPr lang="en-US" sz="837" dirty="0"/>
          </a:p>
        </p:txBody>
      </p:sp>
      <p:sp>
        <p:nvSpPr>
          <p:cNvPr id="11" name="Text 8"/>
          <p:cNvSpPr/>
          <p:nvPr/>
        </p:nvSpPr>
        <p:spPr>
          <a:xfrm>
            <a:off x="2444893" y="1507331"/>
            <a:ext cx="3084509"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draw a value at random from the set of observed values </a:t>
            </a:r>
            <a:endParaRPr lang="en-US" sz="837" dirty="0"/>
          </a:p>
        </p:txBody>
      </p:sp>
      <p:sp>
        <p:nvSpPr>
          <p:cNvPr id="28" name="Text 25"/>
          <p:cNvSpPr/>
          <p:nvPr/>
        </p:nvSpPr>
        <p:spPr>
          <a:xfrm>
            <a:off x="535781" y="2095156"/>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Probability of selecting any observed value:</a:t>
            </a:r>
            <a:endParaRPr lang="en-US" sz="837" dirty="0"/>
          </a:p>
        </p:txBody>
      </p:sp>
      <p:sp>
        <p:nvSpPr>
          <p:cNvPr id="40" name="Text 37"/>
          <p:cNvSpPr/>
          <p:nvPr/>
        </p:nvSpPr>
        <p:spPr>
          <a:xfrm>
            <a:off x="535781" y="2853147"/>
            <a:ext cx="38051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Where </a:t>
            </a:r>
            <a:endParaRPr lang="en-US" sz="837" dirty="0"/>
          </a:p>
        </p:txBody>
      </p:sp>
      <p:sp>
        <p:nvSpPr>
          <p:cNvPr id="45" name="Text 42"/>
          <p:cNvSpPr/>
          <p:nvPr/>
        </p:nvSpPr>
        <p:spPr>
          <a:xfrm>
            <a:off x="1134628" y="2853147"/>
            <a:ext cx="1977284"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is the number of observed values in </a:t>
            </a:r>
            <a:endParaRPr lang="en-US" sz="837" dirty="0"/>
          </a:p>
        </p:txBody>
      </p:sp>
      <p:sp>
        <p:nvSpPr>
          <p:cNvPr id="47" name="Text 44"/>
          <p:cNvSpPr/>
          <p:nvPr/>
        </p:nvSpPr>
        <p:spPr>
          <a:xfrm>
            <a:off x="3229840" y="2853147"/>
            <a:ext cx="30640"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a:t>
            </a:r>
            <a:endParaRPr lang="en-US" sz="837" dirty="0"/>
          </a:p>
        </p:txBody>
      </p:sp>
      <p:sp>
        <p:nvSpPr>
          <p:cNvPr id="48" name="Text 45"/>
          <p:cNvSpPr/>
          <p:nvPr/>
        </p:nvSpPr>
        <p:spPr>
          <a:xfrm>
            <a:off x="428625" y="3338922"/>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Statistical Properties</a:t>
            </a:r>
            <a:endParaRPr lang="en-US" sz="1350" dirty="0"/>
          </a:p>
        </p:txBody>
      </p:sp>
      <p:pic>
        <p:nvPicPr>
          <p:cNvPr id="49" name="Image 1" descr="preencoded.png"/>
          <p:cNvPicPr>
            <a:picLocks noChangeAspect="1"/>
          </p:cNvPicPr>
          <p:nvPr/>
        </p:nvPicPr>
        <p:blipFill>
          <a:blip r:embed="rId4"/>
          <a:stretch>
            <a:fillRect/>
          </a:stretch>
        </p:blipFill>
        <p:spPr>
          <a:xfrm>
            <a:off x="428625" y="3760403"/>
            <a:ext cx="114300" cy="114300"/>
          </a:xfrm>
          <a:prstGeom prst="rect">
            <a:avLst/>
          </a:prstGeom>
        </p:spPr>
      </p:pic>
      <p:sp>
        <p:nvSpPr>
          <p:cNvPr id="50" name="Text 46"/>
          <p:cNvSpPr/>
          <p:nvPr/>
        </p:nvSpPr>
        <p:spPr>
          <a:xfrm>
            <a:off x="614363" y="3738972"/>
            <a:ext cx="3812781" cy="214313"/>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Preserves the empirical distribution of the observed data</a:t>
            </a:r>
            <a:endParaRPr lang="en-US" sz="1046" dirty="0"/>
          </a:p>
        </p:txBody>
      </p:sp>
      <p:pic>
        <p:nvPicPr>
          <p:cNvPr id="51" name="Image 2" descr="preencoded.png"/>
          <p:cNvPicPr>
            <a:picLocks noChangeAspect="1"/>
          </p:cNvPicPr>
          <p:nvPr/>
        </p:nvPicPr>
        <p:blipFill>
          <a:blip r:embed="rId4"/>
          <a:stretch>
            <a:fillRect/>
          </a:stretch>
        </p:blipFill>
        <p:spPr>
          <a:xfrm>
            <a:off x="428625" y="4081872"/>
            <a:ext cx="114300" cy="114300"/>
          </a:xfrm>
          <a:prstGeom prst="rect">
            <a:avLst/>
          </a:prstGeom>
        </p:spPr>
      </p:pic>
      <p:sp>
        <p:nvSpPr>
          <p:cNvPr id="52" name="Text 47"/>
          <p:cNvSpPr/>
          <p:nvPr/>
        </p:nvSpPr>
        <p:spPr>
          <a:xfrm>
            <a:off x="614363" y="4097443"/>
            <a:ext cx="4523445"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Expected value of imputed data equals the mean of observed data: </a:t>
            </a:r>
            <a:endParaRPr lang="en-US" sz="1046" dirty="0"/>
          </a:p>
        </p:txBody>
      </p:sp>
      <p:pic>
        <p:nvPicPr>
          <p:cNvPr id="64" name="Image 3" descr="preencoded.png"/>
          <p:cNvPicPr>
            <a:picLocks noChangeAspect="1"/>
          </p:cNvPicPr>
          <p:nvPr/>
        </p:nvPicPr>
        <p:blipFill>
          <a:blip r:embed="rId5"/>
          <a:stretch>
            <a:fillRect/>
          </a:stretch>
        </p:blipFill>
        <p:spPr>
          <a:xfrm>
            <a:off x="428625" y="4431413"/>
            <a:ext cx="114300" cy="114300"/>
          </a:xfrm>
          <a:prstGeom prst="rect">
            <a:avLst/>
          </a:prstGeom>
        </p:spPr>
      </p:pic>
      <p:sp>
        <p:nvSpPr>
          <p:cNvPr id="65" name="Text 59"/>
          <p:cNvSpPr/>
          <p:nvPr/>
        </p:nvSpPr>
        <p:spPr>
          <a:xfrm>
            <a:off x="614363" y="4446984"/>
            <a:ext cx="4275841" cy="194667"/>
          </a:xfrm>
          <a:prstGeom prst="rect">
            <a:avLst/>
          </a:prstGeom>
          <a:noFill/>
          <a:ln/>
        </p:spPr>
        <p:txBody>
          <a:bodyPr wrap="non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Variance of imputed data equals the variance of observed data: </a:t>
            </a:r>
            <a:endParaRPr lang="en-US" sz="1046" dirty="0"/>
          </a:p>
        </p:txBody>
      </p:sp>
      <p:sp>
        <p:nvSpPr>
          <p:cNvPr id="83" name="Text 77"/>
          <p:cNvSpPr/>
          <p:nvPr/>
        </p:nvSpPr>
        <p:spPr>
          <a:xfrm>
            <a:off x="428625" y="4866680"/>
            <a:ext cx="4143375" cy="235744"/>
          </a:xfrm>
          <a:prstGeom prst="rect">
            <a:avLst/>
          </a:prstGeom>
          <a:noFill/>
          <a:ln/>
        </p:spPr>
        <p:txBody>
          <a:bodyPr wrap="none" lIns="0" tIns="0" rIns="0" bIns="0" rtlCol="0" anchor="ctr">
            <a:spAutoFit/>
          </a:bodyPr>
          <a:lstStyle/>
          <a:p>
            <a:pPr marL="0" indent="0">
              <a:buNone/>
            </a:pPr>
            <a:r>
              <a:rPr lang="en-US" sz="1238" b="1" dirty="0">
                <a:solidFill>
                  <a:srgbClr val="4A86E8"/>
                </a:solidFill>
                <a:latin typeface="Noto Sans" pitchFamily="34" charset="0"/>
                <a:ea typeface="Noto Sans" pitchFamily="34" charset="-122"/>
                <a:cs typeface="Noto Sans" pitchFamily="34" charset="-120"/>
              </a:rPr>
              <a:t>Advantages</a:t>
            </a:r>
            <a:endParaRPr lang="en-US" sz="1238" dirty="0"/>
          </a:p>
        </p:txBody>
      </p:sp>
      <p:pic>
        <p:nvPicPr>
          <p:cNvPr id="84" name="Image 4" descr="preencoded.png"/>
          <p:cNvPicPr>
            <a:picLocks noChangeAspect="1"/>
          </p:cNvPicPr>
          <p:nvPr/>
        </p:nvPicPr>
        <p:blipFill>
          <a:blip r:embed="rId6"/>
          <a:stretch>
            <a:fillRect/>
          </a:stretch>
        </p:blipFill>
        <p:spPr>
          <a:xfrm>
            <a:off x="428625" y="5231011"/>
            <a:ext cx="114300" cy="114300"/>
          </a:xfrm>
          <a:prstGeom prst="rect">
            <a:avLst/>
          </a:prstGeom>
        </p:spPr>
      </p:pic>
      <p:sp>
        <p:nvSpPr>
          <p:cNvPr id="85" name="Text 78"/>
          <p:cNvSpPr/>
          <p:nvPr/>
        </p:nvSpPr>
        <p:spPr>
          <a:xfrm>
            <a:off x="614363" y="5209580"/>
            <a:ext cx="365896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Preserves distribution variance better than mean imputation</a:t>
            </a:r>
            <a:endParaRPr lang="en-US" sz="942" dirty="0"/>
          </a:p>
        </p:txBody>
      </p:sp>
      <p:pic>
        <p:nvPicPr>
          <p:cNvPr id="86" name="Image 5" descr="preencoded.png"/>
          <p:cNvPicPr>
            <a:picLocks noChangeAspect="1"/>
          </p:cNvPicPr>
          <p:nvPr/>
        </p:nvPicPr>
        <p:blipFill>
          <a:blip r:embed="rId7"/>
          <a:stretch>
            <a:fillRect/>
          </a:stretch>
        </p:blipFill>
        <p:spPr>
          <a:xfrm>
            <a:off x="428625" y="5482465"/>
            <a:ext cx="114300" cy="114300"/>
          </a:xfrm>
          <a:prstGeom prst="rect">
            <a:avLst/>
          </a:prstGeom>
        </p:spPr>
      </p:pic>
      <p:sp>
        <p:nvSpPr>
          <p:cNvPr id="87" name="Text 79"/>
          <p:cNvSpPr/>
          <p:nvPr/>
        </p:nvSpPr>
        <p:spPr>
          <a:xfrm>
            <a:off x="614363" y="5478554"/>
            <a:ext cx="3230051" cy="144976"/>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Maintains the shape of the original observed distribution</a:t>
            </a:r>
            <a:endParaRPr lang="en-US" sz="942" dirty="0"/>
          </a:p>
        </p:txBody>
      </p:sp>
      <p:pic>
        <p:nvPicPr>
          <p:cNvPr id="88" name="Image 6" descr="preencoded.png"/>
          <p:cNvPicPr>
            <a:picLocks noChangeAspect="1"/>
          </p:cNvPicPr>
          <p:nvPr/>
        </p:nvPicPr>
        <p:blipFill>
          <a:blip r:embed="rId8"/>
          <a:stretch>
            <a:fillRect/>
          </a:stretch>
        </p:blipFill>
        <p:spPr>
          <a:xfrm>
            <a:off x="428625" y="5733920"/>
            <a:ext cx="114300" cy="114300"/>
          </a:xfrm>
          <a:prstGeom prst="rect">
            <a:avLst/>
          </a:prstGeom>
        </p:spPr>
      </p:pic>
      <p:sp>
        <p:nvSpPr>
          <p:cNvPr id="89" name="Text 80"/>
          <p:cNvSpPr/>
          <p:nvPr/>
        </p:nvSpPr>
        <p:spPr>
          <a:xfrm>
            <a:off x="614363" y="5712489"/>
            <a:ext cx="3052949"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Simple to implement and computationally efficient</a:t>
            </a:r>
            <a:endParaRPr lang="en-US" sz="942" dirty="0"/>
          </a:p>
        </p:txBody>
      </p:sp>
      <p:sp>
        <p:nvSpPr>
          <p:cNvPr id="90" name="Text 81"/>
          <p:cNvSpPr/>
          <p:nvPr/>
        </p:nvSpPr>
        <p:spPr>
          <a:xfrm>
            <a:off x="4572000" y="4866680"/>
            <a:ext cx="4143375" cy="235744"/>
          </a:xfrm>
          <a:prstGeom prst="rect">
            <a:avLst/>
          </a:prstGeom>
          <a:noFill/>
          <a:ln/>
        </p:spPr>
        <p:txBody>
          <a:bodyPr wrap="none" lIns="0" tIns="0" rIns="0" bIns="0" rtlCol="0" anchor="ctr">
            <a:spAutoFit/>
          </a:bodyPr>
          <a:lstStyle/>
          <a:p>
            <a:pPr marL="0" indent="0">
              <a:buNone/>
            </a:pPr>
            <a:r>
              <a:rPr lang="en-US" sz="1238" b="1" dirty="0">
                <a:solidFill>
                  <a:srgbClr val="555555"/>
                </a:solidFill>
                <a:latin typeface="Noto Sans" pitchFamily="34" charset="0"/>
                <a:ea typeface="Noto Sans" pitchFamily="34" charset="-122"/>
                <a:cs typeface="Noto Sans" pitchFamily="34" charset="-120"/>
              </a:rPr>
              <a:t>Limitations</a:t>
            </a:r>
            <a:endParaRPr lang="en-US" sz="1238" dirty="0"/>
          </a:p>
        </p:txBody>
      </p:sp>
      <p:pic>
        <p:nvPicPr>
          <p:cNvPr id="91" name="Image 7" descr="preencoded.png"/>
          <p:cNvPicPr>
            <a:picLocks noChangeAspect="1"/>
          </p:cNvPicPr>
          <p:nvPr/>
        </p:nvPicPr>
        <p:blipFill>
          <a:blip r:embed="rId9"/>
          <a:stretch>
            <a:fillRect/>
          </a:stretch>
        </p:blipFill>
        <p:spPr>
          <a:xfrm>
            <a:off x="4572000" y="5231011"/>
            <a:ext cx="114300" cy="114300"/>
          </a:xfrm>
          <a:prstGeom prst="rect">
            <a:avLst/>
          </a:prstGeom>
        </p:spPr>
      </p:pic>
      <p:sp>
        <p:nvSpPr>
          <p:cNvPr id="92" name="Text 82"/>
          <p:cNvSpPr/>
          <p:nvPr/>
        </p:nvSpPr>
        <p:spPr>
          <a:xfrm>
            <a:off x="4757738" y="5209580"/>
            <a:ext cx="2410904"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Ignores relationships between variables</a:t>
            </a:r>
            <a:endParaRPr lang="en-US" sz="942" dirty="0"/>
          </a:p>
        </p:txBody>
      </p:sp>
      <p:pic>
        <p:nvPicPr>
          <p:cNvPr id="93" name="Image 8" descr="preencoded.png"/>
          <p:cNvPicPr>
            <a:picLocks noChangeAspect="1"/>
          </p:cNvPicPr>
          <p:nvPr/>
        </p:nvPicPr>
        <p:blipFill>
          <a:blip r:embed="rId10"/>
          <a:stretch>
            <a:fillRect/>
          </a:stretch>
        </p:blipFill>
        <p:spPr>
          <a:xfrm>
            <a:off x="4572000" y="5482465"/>
            <a:ext cx="114300" cy="114300"/>
          </a:xfrm>
          <a:prstGeom prst="rect">
            <a:avLst/>
          </a:prstGeom>
        </p:spPr>
      </p:pic>
      <p:sp>
        <p:nvSpPr>
          <p:cNvPr id="94" name="Text 83"/>
          <p:cNvSpPr/>
          <p:nvPr/>
        </p:nvSpPr>
        <p:spPr>
          <a:xfrm>
            <a:off x="4757738" y="5461034"/>
            <a:ext cx="3204028"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May introduce additional noise in the imputed values</a:t>
            </a:r>
            <a:endParaRPr lang="en-US" sz="942" dirty="0"/>
          </a:p>
        </p:txBody>
      </p:sp>
      <p:pic>
        <p:nvPicPr>
          <p:cNvPr id="95" name="Image 9" descr="preencoded.png"/>
          <p:cNvPicPr>
            <a:picLocks noChangeAspect="1"/>
          </p:cNvPicPr>
          <p:nvPr/>
        </p:nvPicPr>
        <p:blipFill>
          <a:blip r:embed="rId11"/>
          <a:stretch>
            <a:fillRect/>
          </a:stretch>
        </p:blipFill>
        <p:spPr>
          <a:xfrm>
            <a:off x="4572000" y="5733920"/>
            <a:ext cx="114300" cy="114300"/>
          </a:xfrm>
          <a:prstGeom prst="rect">
            <a:avLst/>
          </a:prstGeom>
        </p:spPr>
      </p:pic>
      <p:sp>
        <p:nvSpPr>
          <p:cNvPr id="96" name="Text 84"/>
          <p:cNvSpPr/>
          <p:nvPr/>
        </p:nvSpPr>
        <p:spPr>
          <a:xfrm>
            <a:off x="4757738" y="5712489"/>
            <a:ext cx="3644568"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Not suitable for small sample sizes with few observed values</a:t>
            </a:r>
            <a:endParaRPr lang="en-US" sz="942"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9144000" cy="5686425"/>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Hot Deck Imputation: Intuitive Explanation</a:t>
            </a:r>
            <a:endParaRPr lang="en-US" sz="2025" dirty="0"/>
          </a:p>
        </p:txBody>
      </p:sp>
      <p:sp>
        <p:nvSpPr>
          <p:cNvPr id="4" name="Text 1"/>
          <p:cNvSpPr/>
          <p:nvPr/>
        </p:nvSpPr>
        <p:spPr>
          <a:xfrm>
            <a:off x="285750" y="885825"/>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What is Hot Deck Imputation?</a:t>
            </a:r>
            <a:endParaRPr lang="en-US" sz="1350" dirty="0"/>
          </a:p>
        </p:txBody>
      </p:sp>
      <p:sp>
        <p:nvSpPr>
          <p:cNvPr id="5" name="Text 2"/>
          <p:cNvSpPr/>
          <p:nvPr/>
        </p:nvSpPr>
        <p:spPr>
          <a:xfrm>
            <a:off x="285750" y="1214438"/>
            <a:ext cx="4179094" cy="428625"/>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Hot deck imputation replaces missing values with observed values from similar records ("donors") in the same dataset.</a:t>
            </a:r>
            <a:endParaRPr lang="en-US" sz="1046" dirty="0"/>
          </a:p>
        </p:txBody>
      </p:sp>
      <p:sp>
        <p:nvSpPr>
          <p:cNvPr id="6" name="Text 3"/>
          <p:cNvSpPr/>
          <p:nvPr/>
        </p:nvSpPr>
        <p:spPr>
          <a:xfrm>
            <a:off x="285750" y="1821656"/>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The Concept</a:t>
            </a:r>
            <a:endParaRPr lang="en-US" sz="1350" dirty="0"/>
          </a:p>
        </p:txBody>
      </p:sp>
      <p:sp>
        <p:nvSpPr>
          <p:cNvPr id="7" name="Text 4"/>
          <p:cNvSpPr/>
          <p:nvPr/>
        </p:nvSpPr>
        <p:spPr>
          <a:xfrm>
            <a:off x="285750" y="2150269"/>
            <a:ext cx="4179094" cy="857250"/>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You find a person in your dataset who is very similar to the person with the missing value (e.g., same gender, similar education level). You then "borrow" the value from that similar person (the "donor") to fill in the missing value.</a:t>
            </a:r>
            <a:endParaRPr lang="en-US" sz="1046" dirty="0"/>
          </a:p>
        </p:txBody>
      </p:sp>
      <p:sp>
        <p:nvSpPr>
          <p:cNvPr id="8" name="Shape 5"/>
          <p:cNvSpPr/>
          <p:nvPr/>
        </p:nvSpPr>
        <p:spPr>
          <a:xfrm>
            <a:off x="285750" y="3186113"/>
            <a:ext cx="4179094" cy="1064419"/>
          </a:xfrm>
          <a:prstGeom prst="rect">
            <a:avLst/>
          </a:prstGeom>
          <a:solidFill>
            <a:srgbClr val="F8F9FA"/>
          </a:solidFill>
          <a:ln/>
        </p:spPr>
      </p:sp>
      <p:sp>
        <p:nvSpPr>
          <p:cNvPr id="9" name="Shape 6"/>
          <p:cNvSpPr/>
          <p:nvPr/>
        </p:nvSpPr>
        <p:spPr>
          <a:xfrm>
            <a:off x="285750" y="3186113"/>
            <a:ext cx="28575" cy="1064419"/>
          </a:xfrm>
          <a:prstGeom prst="rect">
            <a:avLst/>
          </a:prstGeom>
          <a:solidFill>
            <a:srgbClr val="4A86E8"/>
          </a:solidFill>
          <a:ln/>
        </p:spPr>
      </p:sp>
      <p:sp>
        <p:nvSpPr>
          <p:cNvPr id="10" name="Text 7"/>
          <p:cNvSpPr/>
          <p:nvPr/>
        </p:nvSpPr>
        <p:spPr>
          <a:xfrm>
            <a:off x="392906" y="3293269"/>
            <a:ext cx="3964781" cy="171450"/>
          </a:xfrm>
          <a:prstGeom prst="rect">
            <a:avLst/>
          </a:prstGeom>
          <a:noFill/>
          <a:ln/>
        </p:spPr>
        <p:txBody>
          <a:bodyPr wrap="none" lIns="0" tIns="0" rIns="0" bIns="0" rtlCol="0" anchor="ctr">
            <a:spAutoFit/>
          </a:bodyPr>
          <a:lstStyle/>
          <a:p>
            <a:pPr marL="0" indent="0">
              <a:buNone/>
            </a:pPr>
            <a:r>
              <a:rPr lang="en-US" sz="837" b="1" dirty="0">
                <a:solidFill>
                  <a:srgbClr val="333333"/>
                </a:solidFill>
                <a:latin typeface="Noto Sans" pitchFamily="34" charset="0"/>
                <a:ea typeface="Noto Sans" pitchFamily="34" charset="-122"/>
                <a:cs typeface="Noto Sans" pitchFamily="34" charset="-120"/>
              </a:rPr>
              <a:t>Real-World Analogy</a:t>
            </a:r>
            <a:endParaRPr lang="en-US" sz="837" dirty="0"/>
          </a:p>
        </p:txBody>
      </p:sp>
      <p:sp>
        <p:nvSpPr>
          <p:cNvPr id="11" name="Text 8"/>
          <p:cNvSpPr/>
          <p:nvPr/>
        </p:nvSpPr>
        <p:spPr>
          <a:xfrm>
            <a:off x="392906" y="3500438"/>
            <a:ext cx="3964781"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Like asking a friend with a similar background for advice when you don't know something. You trust their answer because they're similar to you in relevant ways.</a:t>
            </a:r>
            <a:endParaRPr lang="en-US" sz="1046" dirty="0"/>
          </a:p>
        </p:txBody>
      </p:sp>
      <p:sp>
        <p:nvSpPr>
          <p:cNvPr id="12" name="Text 9"/>
          <p:cNvSpPr/>
          <p:nvPr/>
        </p:nvSpPr>
        <p:spPr>
          <a:xfrm>
            <a:off x="285750" y="4250531"/>
            <a:ext cx="4179094"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Key Benefits</a:t>
            </a:r>
            <a:endParaRPr lang="en-US" sz="1350" dirty="0"/>
          </a:p>
        </p:txBody>
      </p:sp>
      <p:sp>
        <p:nvSpPr>
          <p:cNvPr id="13" name="Text 10"/>
          <p:cNvSpPr/>
          <p:nvPr/>
        </p:nvSpPr>
        <p:spPr>
          <a:xfrm>
            <a:off x="285750" y="4579144"/>
            <a:ext cx="4179094" cy="642938"/>
          </a:xfrm>
          <a:prstGeom prst="rect">
            <a:avLst/>
          </a:prstGeom>
          <a:noFill/>
          <a:ln/>
        </p:spPr>
        <p:txBody>
          <a:bodyPr wrap="square" lIns="0" tIns="0" rIns="0" bIns="0" rtlCol="0" anchor="ctr">
            <a:spAutoFit/>
          </a:bodyPr>
          <a:lstStyle/>
          <a:p>
            <a:pPr marL="0" indent="0">
              <a:buNone/>
            </a:pPr>
            <a:r>
              <a:rPr lang="en-US" sz="1046" dirty="0">
                <a:solidFill>
                  <a:srgbClr val="555555"/>
                </a:solidFill>
                <a:latin typeface="Noto Sans" pitchFamily="34" charset="0"/>
                <a:ea typeface="Noto Sans" pitchFamily="34" charset="-122"/>
                <a:cs typeface="Noto Sans" pitchFamily="34" charset="-120"/>
              </a:rPr>
              <a:t>Maintains realistic values and preserves the natural distribution of the data. Uses actual observed values rather than calculated ones.</a:t>
            </a:r>
            <a:endParaRPr lang="en-US" sz="1046"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5" name="Shape 2"/>
          <p:cNvSpPr/>
          <p:nvPr/>
        </p:nvSpPr>
        <p:spPr>
          <a:xfrm>
            <a:off x="428625" y="1393031"/>
            <a:ext cx="8286750" cy="1665498"/>
          </a:xfrm>
          <a:prstGeom prst="rect">
            <a:avLst/>
          </a:prstGeom>
          <a:solidFill>
            <a:srgbClr val="F8F9FA"/>
          </a:solidFill>
          <a:ln/>
        </p:spPr>
      </p:sp>
      <p:pic>
        <p:nvPicPr>
          <p:cNvPr id="2" name="Image 0" descr="preencoded.png"/>
          <p:cNvPicPr>
            <a:picLocks noChangeAspect="1"/>
          </p:cNvPicPr>
          <p:nvPr/>
        </p:nvPicPr>
        <p:blipFill>
          <a:blip r:embed="rId3"/>
          <a:stretch>
            <a:fillRect/>
          </a:stretch>
        </p:blipFill>
        <p:spPr>
          <a:xfrm>
            <a:off x="0" y="0"/>
            <a:ext cx="9144000" cy="9093687"/>
          </a:xfrm>
          <a:prstGeom prst="rect">
            <a:avLst/>
          </a:prstGeom>
        </p:spPr>
      </p:pic>
      <p:sp>
        <p:nvSpPr>
          <p:cNvPr id="3" name="Text 0"/>
          <p:cNvSpPr/>
          <p:nvPr/>
        </p:nvSpPr>
        <p:spPr>
          <a:xfrm>
            <a:off x="285750" y="285750"/>
            <a:ext cx="8572500" cy="385763"/>
          </a:xfrm>
          <a:prstGeom prst="rect">
            <a:avLst/>
          </a:prstGeom>
          <a:noFill/>
          <a:ln/>
        </p:spPr>
        <p:txBody>
          <a:bodyPr wrap="none" lIns="0" tIns="0" rIns="0" bIns="0" rtlCol="0" anchor="ctr">
            <a:spAutoFit/>
          </a:bodyPr>
          <a:lstStyle/>
          <a:p>
            <a:pPr marL="0" indent="0">
              <a:buNone/>
            </a:pPr>
            <a:r>
              <a:rPr lang="en-US" sz="2025" b="1" dirty="0">
                <a:solidFill>
                  <a:srgbClr val="333333"/>
                </a:solidFill>
                <a:latin typeface="Noto Sans" pitchFamily="34" charset="0"/>
                <a:ea typeface="Noto Sans" pitchFamily="34" charset="-122"/>
                <a:cs typeface="Noto Sans" pitchFamily="34" charset="-120"/>
              </a:rPr>
              <a:t>Hot Deck Imputation: Mathematical Formulation</a:t>
            </a:r>
            <a:endParaRPr lang="en-US" sz="2025" dirty="0"/>
          </a:p>
        </p:txBody>
      </p:sp>
      <p:sp>
        <p:nvSpPr>
          <p:cNvPr id="4" name="Text 1"/>
          <p:cNvSpPr/>
          <p:nvPr/>
        </p:nvSpPr>
        <p:spPr>
          <a:xfrm>
            <a:off x="428625" y="1028700"/>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Mathematical Definition</a:t>
            </a:r>
            <a:endParaRPr lang="en-US" sz="1350" dirty="0"/>
          </a:p>
        </p:txBody>
      </p:sp>
      <p:sp>
        <p:nvSpPr>
          <p:cNvPr id="6" name="Text 3"/>
          <p:cNvSpPr/>
          <p:nvPr/>
        </p:nvSpPr>
        <p:spPr>
          <a:xfrm>
            <a:off x="535781" y="1507331"/>
            <a:ext cx="67759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For a record </a:t>
            </a:r>
            <a:endParaRPr lang="en-US" sz="837" dirty="0"/>
          </a:p>
        </p:txBody>
      </p:sp>
      <p:sp>
        <p:nvSpPr>
          <p:cNvPr id="8" name="Text 5"/>
          <p:cNvSpPr/>
          <p:nvPr/>
        </p:nvSpPr>
        <p:spPr>
          <a:xfrm>
            <a:off x="1261123" y="1507331"/>
            <a:ext cx="2057763"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with missing value, find donor record </a:t>
            </a:r>
            <a:endParaRPr lang="en-US" sz="837" dirty="0"/>
          </a:p>
        </p:txBody>
      </p:sp>
      <p:sp>
        <p:nvSpPr>
          <p:cNvPr id="10" name="Text 7"/>
          <p:cNvSpPr/>
          <p:nvPr/>
        </p:nvSpPr>
        <p:spPr>
          <a:xfrm>
            <a:off x="3375896" y="1507331"/>
            <a:ext cx="133275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that minimizes distance:</a:t>
            </a:r>
            <a:endParaRPr lang="en-US" sz="837" dirty="0"/>
          </a:p>
        </p:txBody>
      </p:sp>
      <p:sp>
        <p:nvSpPr>
          <p:cNvPr id="25" name="Text 22"/>
          <p:cNvSpPr/>
          <p:nvPr/>
        </p:nvSpPr>
        <p:spPr>
          <a:xfrm>
            <a:off x="535781" y="2173849"/>
            <a:ext cx="8072438" cy="171450"/>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Then impute the missing value with the corresponding value from the donor:</a:t>
            </a:r>
            <a:endParaRPr lang="en-US" sz="837" dirty="0"/>
          </a:p>
        </p:txBody>
      </p:sp>
      <p:sp>
        <p:nvSpPr>
          <p:cNvPr id="33" name="Text 30"/>
          <p:cNvSpPr/>
          <p:nvPr/>
        </p:nvSpPr>
        <p:spPr>
          <a:xfrm>
            <a:off x="535781" y="2782072"/>
            <a:ext cx="38051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Where </a:t>
            </a:r>
            <a:endParaRPr lang="en-US" sz="837" dirty="0"/>
          </a:p>
        </p:txBody>
      </p:sp>
      <p:sp>
        <p:nvSpPr>
          <p:cNvPr id="42" name="Text 39"/>
          <p:cNvSpPr/>
          <p:nvPr/>
        </p:nvSpPr>
        <p:spPr>
          <a:xfrm>
            <a:off x="1483668" y="2782072"/>
            <a:ext cx="2019226"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is a distance metric between records </a:t>
            </a:r>
            <a:endParaRPr lang="en-US" sz="837" dirty="0"/>
          </a:p>
        </p:txBody>
      </p:sp>
      <p:sp>
        <p:nvSpPr>
          <p:cNvPr id="44" name="Text 41"/>
          <p:cNvSpPr/>
          <p:nvPr/>
        </p:nvSpPr>
        <p:spPr>
          <a:xfrm>
            <a:off x="3550639" y="2782072"/>
            <a:ext cx="264514"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and </a:t>
            </a:r>
            <a:endParaRPr lang="en-US" sz="837" dirty="0"/>
          </a:p>
        </p:txBody>
      </p:sp>
      <p:sp>
        <p:nvSpPr>
          <p:cNvPr id="46" name="Text 43"/>
          <p:cNvSpPr/>
          <p:nvPr/>
        </p:nvSpPr>
        <p:spPr>
          <a:xfrm>
            <a:off x="3872164" y="2782072"/>
            <a:ext cx="1593921" cy="155377"/>
          </a:xfrm>
          <a:prstGeom prst="rect">
            <a:avLst/>
          </a:prstGeom>
          <a:noFill/>
          <a:ln/>
        </p:spPr>
        <p:txBody>
          <a:bodyPr wrap="none" lIns="0" tIns="0" rIns="0" bIns="0" rtlCol="0" anchor="ctr">
            <a:spAutoFit/>
          </a:bodyPr>
          <a:lstStyle/>
          <a:p>
            <a:pPr marL="0" indent="0">
              <a:buNone/>
            </a:pPr>
            <a:r>
              <a:rPr lang="en-US" sz="837" dirty="0">
                <a:solidFill>
                  <a:srgbClr val="555555"/>
                </a:solidFill>
                <a:latin typeface="Noto Sans" pitchFamily="34" charset="0"/>
                <a:ea typeface="Noto Sans" pitchFamily="34" charset="-122"/>
                <a:cs typeface="Noto Sans" pitchFamily="34" charset="-120"/>
              </a:rPr>
              <a:t> based on observed variables.</a:t>
            </a:r>
            <a:endParaRPr lang="en-US" sz="837" dirty="0"/>
          </a:p>
        </p:txBody>
      </p:sp>
      <p:sp>
        <p:nvSpPr>
          <p:cNvPr id="47" name="Text 44"/>
          <p:cNvSpPr/>
          <p:nvPr/>
        </p:nvSpPr>
        <p:spPr>
          <a:xfrm>
            <a:off x="428625" y="3272842"/>
            <a:ext cx="8286750" cy="257175"/>
          </a:xfrm>
          <a:prstGeom prst="rect">
            <a:avLst/>
          </a:prstGeom>
          <a:noFill/>
          <a:ln/>
        </p:spPr>
        <p:txBody>
          <a:bodyPr wrap="none" lIns="0" tIns="0" rIns="0" bIns="0" rtlCol="0" anchor="ctr">
            <a:spAutoFit/>
          </a:bodyPr>
          <a:lstStyle/>
          <a:p>
            <a:pPr marL="0" indent="0">
              <a:buNone/>
            </a:pPr>
            <a:r>
              <a:rPr lang="en-US" sz="1350" b="1" dirty="0">
                <a:solidFill>
                  <a:srgbClr val="4A86E8"/>
                </a:solidFill>
                <a:latin typeface="Noto Sans" pitchFamily="34" charset="0"/>
                <a:ea typeface="Noto Sans" pitchFamily="34" charset="-122"/>
                <a:cs typeface="Noto Sans" pitchFamily="34" charset="-120"/>
              </a:rPr>
              <a:t>Common Distance Metrics</a:t>
            </a:r>
            <a:endParaRPr lang="en-US" sz="1350" dirty="0"/>
          </a:p>
        </p:txBody>
      </p:sp>
      <p:sp>
        <p:nvSpPr>
          <p:cNvPr id="48" name="Text 45"/>
          <p:cNvSpPr/>
          <p:nvPr/>
        </p:nvSpPr>
        <p:spPr>
          <a:xfrm>
            <a:off x="428625" y="3672892"/>
            <a:ext cx="8286750"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Euclidean Distance</a:t>
            </a:r>
            <a:endParaRPr lang="en-US" sz="1046" dirty="0"/>
          </a:p>
        </p:txBody>
      </p:sp>
      <p:sp>
        <p:nvSpPr>
          <p:cNvPr id="73" name="Text 70"/>
          <p:cNvSpPr/>
          <p:nvPr/>
        </p:nvSpPr>
        <p:spPr>
          <a:xfrm>
            <a:off x="428625" y="4770100"/>
            <a:ext cx="8286750"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Straight-line distance between two points in Euclidean space</a:t>
            </a:r>
            <a:endParaRPr lang="en-US" sz="942" dirty="0"/>
          </a:p>
        </p:txBody>
      </p:sp>
      <p:sp>
        <p:nvSpPr>
          <p:cNvPr id="74" name="Text 71"/>
          <p:cNvSpPr/>
          <p:nvPr/>
        </p:nvSpPr>
        <p:spPr>
          <a:xfrm>
            <a:off x="428625" y="5070137"/>
            <a:ext cx="8286750"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Manhattan Distance</a:t>
            </a:r>
            <a:endParaRPr lang="en-US" sz="1046" dirty="0"/>
          </a:p>
        </p:txBody>
      </p:sp>
      <p:sp>
        <p:nvSpPr>
          <p:cNvPr id="98" name="Text 95"/>
          <p:cNvSpPr/>
          <p:nvPr/>
        </p:nvSpPr>
        <p:spPr>
          <a:xfrm>
            <a:off x="428625" y="6043668"/>
            <a:ext cx="8286750" cy="192881"/>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Sum of absolute differences between coordinates</a:t>
            </a:r>
            <a:endParaRPr lang="en-US" sz="942" dirty="0"/>
          </a:p>
        </p:txBody>
      </p:sp>
      <p:sp>
        <p:nvSpPr>
          <p:cNvPr id="99" name="Text 96"/>
          <p:cNvSpPr/>
          <p:nvPr/>
        </p:nvSpPr>
        <p:spPr>
          <a:xfrm>
            <a:off x="428625" y="6343706"/>
            <a:ext cx="8286750" cy="214313"/>
          </a:xfrm>
          <a:prstGeom prst="rect">
            <a:avLst/>
          </a:prstGeom>
          <a:noFill/>
          <a:ln/>
        </p:spPr>
        <p:txBody>
          <a:bodyPr wrap="none" lIns="0" tIns="0" rIns="0" bIns="0" rtlCol="0" anchor="ctr">
            <a:spAutoFit/>
          </a:bodyPr>
          <a:lstStyle/>
          <a:p>
            <a:pPr marL="0" indent="0">
              <a:buNone/>
            </a:pPr>
            <a:r>
              <a:rPr lang="en-US" sz="1046" b="1" dirty="0">
                <a:solidFill>
                  <a:srgbClr val="555555"/>
                </a:solidFill>
                <a:latin typeface="Noto Sans" pitchFamily="34" charset="0"/>
                <a:ea typeface="Noto Sans" pitchFamily="34" charset="-122"/>
                <a:cs typeface="Noto Sans" pitchFamily="34" charset="-120"/>
              </a:rPr>
              <a:t>Mahalanobis Distance</a:t>
            </a:r>
            <a:endParaRPr lang="en-US" sz="1046" dirty="0"/>
          </a:p>
        </p:txBody>
      </p:sp>
      <p:sp>
        <p:nvSpPr>
          <p:cNvPr id="127" name="Text 124"/>
          <p:cNvSpPr/>
          <p:nvPr/>
        </p:nvSpPr>
        <p:spPr>
          <a:xfrm>
            <a:off x="428625" y="7169534"/>
            <a:ext cx="4382523" cy="175022"/>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Accounts for correlations between variables using the covariance matrix </a:t>
            </a:r>
            <a:endParaRPr lang="en-US" sz="942" dirty="0"/>
          </a:p>
        </p:txBody>
      </p:sp>
      <p:sp>
        <p:nvSpPr>
          <p:cNvPr id="129" name="Text 126"/>
          <p:cNvSpPr/>
          <p:nvPr/>
        </p:nvSpPr>
        <p:spPr>
          <a:xfrm>
            <a:off x="428625" y="7567799"/>
            <a:ext cx="4143375" cy="235744"/>
          </a:xfrm>
          <a:prstGeom prst="rect">
            <a:avLst/>
          </a:prstGeom>
          <a:noFill/>
          <a:ln/>
        </p:spPr>
        <p:txBody>
          <a:bodyPr wrap="none" lIns="0" tIns="0" rIns="0" bIns="0" rtlCol="0" anchor="ctr">
            <a:spAutoFit/>
          </a:bodyPr>
          <a:lstStyle/>
          <a:p>
            <a:pPr marL="0" indent="0">
              <a:buNone/>
            </a:pPr>
            <a:r>
              <a:rPr lang="en-US" sz="1238" b="1" dirty="0">
                <a:solidFill>
                  <a:srgbClr val="4A86E8"/>
                </a:solidFill>
                <a:latin typeface="Noto Sans" pitchFamily="34" charset="0"/>
                <a:ea typeface="Noto Sans" pitchFamily="34" charset="-122"/>
                <a:cs typeface="Noto Sans" pitchFamily="34" charset="-120"/>
              </a:rPr>
              <a:t>Advantages</a:t>
            </a:r>
            <a:endParaRPr lang="en-US" sz="1238" dirty="0"/>
          </a:p>
        </p:txBody>
      </p:sp>
      <p:pic>
        <p:nvPicPr>
          <p:cNvPr id="130" name="Image 1" descr="preencoded.png"/>
          <p:cNvPicPr>
            <a:picLocks noChangeAspect="1"/>
          </p:cNvPicPr>
          <p:nvPr/>
        </p:nvPicPr>
        <p:blipFill>
          <a:blip r:embed="rId4"/>
          <a:stretch>
            <a:fillRect/>
          </a:stretch>
        </p:blipFill>
        <p:spPr>
          <a:xfrm>
            <a:off x="428625" y="7932130"/>
            <a:ext cx="114300" cy="114300"/>
          </a:xfrm>
          <a:prstGeom prst="rect">
            <a:avLst/>
          </a:prstGeom>
        </p:spPr>
      </p:pic>
      <p:sp>
        <p:nvSpPr>
          <p:cNvPr id="131" name="Text 127"/>
          <p:cNvSpPr/>
          <p:nvPr/>
        </p:nvSpPr>
        <p:spPr>
          <a:xfrm>
            <a:off x="614363" y="7910699"/>
            <a:ext cx="3047926"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Maintains realistic values from actual observations</a:t>
            </a:r>
            <a:endParaRPr lang="en-US" sz="942" dirty="0"/>
          </a:p>
        </p:txBody>
      </p:sp>
      <p:pic>
        <p:nvPicPr>
          <p:cNvPr id="132" name="Image 2" descr="preencoded.png"/>
          <p:cNvPicPr>
            <a:picLocks noChangeAspect="1"/>
          </p:cNvPicPr>
          <p:nvPr/>
        </p:nvPicPr>
        <p:blipFill>
          <a:blip r:embed="rId5"/>
          <a:stretch>
            <a:fillRect/>
          </a:stretch>
        </p:blipFill>
        <p:spPr>
          <a:xfrm>
            <a:off x="428625" y="8183584"/>
            <a:ext cx="114300" cy="114300"/>
          </a:xfrm>
          <a:prstGeom prst="rect">
            <a:avLst/>
          </a:prstGeom>
        </p:spPr>
      </p:pic>
      <p:sp>
        <p:nvSpPr>
          <p:cNvPr id="133" name="Text 128"/>
          <p:cNvSpPr/>
          <p:nvPr/>
        </p:nvSpPr>
        <p:spPr>
          <a:xfrm>
            <a:off x="614363" y="8162153"/>
            <a:ext cx="3594925"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Preserves distributions and relationships between variables</a:t>
            </a:r>
            <a:endParaRPr lang="en-US" sz="942" dirty="0"/>
          </a:p>
        </p:txBody>
      </p:sp>
      <p:pic>
        <p:nvPicPr>
          <p:cNvPr id="134" name="Image 3" descr="preencoded.png"/>
          <p:cNvPicPr>
            <a:picLocks noChangeAspect="1"/>
          </p:cNvPicPr>
          <p:nvPr/>
        </p:nvPicPr>
        <p:blipFill>
          <a:blip r:embed="rId6"/>
          <a:stretch>
            <a:fillRect/>
          </a:stretch>
        </p:blipFill>
        <p:spPr>
          <a:xfrm>
            <a:off x="428625" y="8435039"/>
            <a:ext cx="114300" cy="114300"/>
          </a:xfrm>
          <a:prstGeom prst="rect">
            <a:avLst/>
          </a:prstGeom>
        </p:spPr>
      </p:pic>
      <p:sp>
        <p:nvSpPr>
          <p:cNvPr id="135" name="Text 129"/>
          <p:cNvSpPr/>
          <p:nvPr/>
        </p:nvSpPr>
        <p:spPr>
          <a:xfrm>
            <a:off x="614363" y="8413607"/>
            <a:ext cx="3422359"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Works well for both continuous and categorical variables</a:t>
            </a:r>
            <a:endParaRPr lang="en-US" sz="942" dirty="0"/>
          </a:p>
        </p:txBody>
      </p:sp>
      <p:sp>
        <p:nvSpPr>
          <p:cNvPr id="136" name="Text 130"/>
          <p:cNvSpPr/>
          <p:nvPr/>
        </p:nvSpPr>
        <p:spPr>
          <a:xfrm>
            <a:off x="4572000" y="7567799"/>
            <a:ext cx="4143375" cy="235744"/>
          </a:xfrm>
          <a:prstGeom prst="rect">
            <a:avLst/>
          </a:prstGeom>
          <a:noFill/>
          <a:ln/>
        </p:spPr>
        <p:txBody>
          <a:bodyPr wrap="none" lIns="0" tIns="0" rIns="0" bIns="0" rtlCol="0" anchor="ctr">
            <a:spAutoFit/>
          </a:bodyPr>
          <a:lstStyle/>
          <a:p>
            <a:pPr marL="0" indent="0">
              <a:buNone/>
            </a:pPr>
            <a:r>
              <a:rPr lang="en-US" sz="1238" b="1" dirty="0">
                <a:solidFill>
                  <a:srgbClr val="555555"/>
                </a:solidFill>
                <a:latin typeface="Noto Sans" pitchFamily="34" charset="0"/>
                <a:ea typeface="Noto Sans" pitchFamily="34" charset="-122"/>
                <a:cs typeface="Noto Sans" pitchFamily="34" charset="-120"/>
              </a:rPr>
              <a:t>Limitations</a:t>
            </a:r>
            <a:endParaRPr lang="en-US" sz="1238" dirty="0"/>
          </a:p>
        </p:txBody>
      </p:sp>
      <p:pic>
        <p:nvPicPr>
          <p:cNvPr id="137" name="Image 4" descr="preencoded.png"/>
          <p:cNvPicPr>
            <a:picLocks noChangeAspect="1"/>
          </p:cNvPicPr>
          <p:nvPr/>
        </p:nvPicPr>
        <p:blipFill>
          <a:blip r:embed="rId7"/>
          <a:stretch>
            <a:fillRect/>
          </a:stretch>
        </p:blipFill>
        <p:spPr>
          <a:xfrm>
            <a:off x="4572000" y="7932130"/>
            <a:ext cx="114300" cy="114300"/>
          </a:xfrm>
          <a:prstGeom prst="rect">
            <a:avLst/>
          </a:prstGeom>
        </p:spPr>
      </p:pic>
      <p:sp>
        <p:nvSpPr>
          <p:cNvPr id="138" name="Text 131"/>
          <p:cNvSpPr/>
          <p:nvPr/>
        </p:nvSpPr>
        <p:spPr>
          <a:xfrm>
            <a:off x="4757738" y="7910699"/>
            <a:ext cx="2492694"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Complexity in finding appropriate donors</a:t>
            </a:r>
            <a:endParaRPr lang="en-US" sz="942" dirty="0"/>
          </a:p>
        </p:txBody>
      </p:sp>
      <p:pic>
        <p:nvPicPr>
          <p:cNvPr id="139" name="Image 5" descr="preencoded.png"/>
          <p:cNvPicPr>
            <a:picLocks noChangeAspect="1"/>
          </p:cNvPicPr>
          <p:nvPr/>
        </p:nvPicPr>
        <p:blipFill>
          <a:blip r:embed="rId8"/>
          <a:stretch>
            <a:fillRect/>
          </a:stretch>
        </p:blipFill>
        <p:spPr>
          <a:xfrm>
            <a:off x="4572000" y="8183584"/>
            <a:ext cx="114300" cy="114300"/>
          </a:xfrm>
          <a:prstGeom prst="rect">
            <a:avLst/>
          </a:prstGeom>
        </p:spPr>
      </p:pic>
      <p:sp>
        <p:nvSpPr>
          <p:cNvPr id="140" name="Text 132"/>
          <p:cNvSpPr/>
          <p:nvPr/>
        </p:nvSpPr>
        <p:spPr>
          <a:xfrm>
            <a:off x="4757738" y="8162153"/>
            <a:ext cx="2227929"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Sensitive to choice of distance metric</a:t>
            </a:r>
            <a:endParaRPr lang="en-US" sz="942" dirty="0"/>
          </a:p>
        </p:txBody>
      </p:sp>
      <p:pic>
        <p:nvPicPr>
          <p:cNvPr id="141" name="Image 6" descr="preencoded.png"/>
          <p:cNvPicPr>
            <a:picLocks noChangeAspect="1"/>
          </p:cNvPicPr>
          <p:nvPr/>
        </p:nvPicPr>
        <p:blipFill>
          <a:blip r:embed="rId9"/>
          <a:stretch>
            <a:fillRect/>
          </a:stretch>
        </p:blipFill>
        <p:spPr>
          <a:xfrm>
            <a:off x="4572000" y="8435039"/>
            <a:ext cx="114300" cy="114300"/>
          </a:xfrm>
          <a:prstGeom prst="rect">
            <a:avLst/>
          </a:prstGeom>
        </p:spPr>
      </p:pic>
      <p:sp>
        <p:nvSpPr>
          <p:cNvPr id="142" name="Text 133"/>
          <p:cNvSpPr/>
          <p:nvPr/>
        </p:nvSpPr>
        <p:spPr>
          <a:xfrm>
            <a:off x="4757738" y="8413607"/>
            <a:ext cx="2670507" cy="180017"/>
          </a:xfrm>
          <a:prstGeom prst="rect">
            <a:avLst/>
          </a:prstGeom>
          <a:noFill/>
          <a:ln/>
        </p:spPr>
        <p:txBody>
          <a:bodyPr wrap="none" lIns="0" tIns="0" rIns="0" bIns="0" rtlCol="0" anchor="ctr">
            <a:spAutoFit/>
          </a:bodyPr>
          <a:lstStyle/>
          <a:p>
            <a:pPr marL="0" indent="0">
              <a:buNone/>
            </a:pPr>
            <a:r>
              <a:rPr lang="en-US" sz="942" dirty="0">
                <a:solidFill>
                  <a:srgbClr val="555555"/>
                </a:solidFill>
                <a:latin typeface="Noto Sans" pitchFamily="34" charset="0"/>
                <a:ea typeface="Noto Sans" pitchFamily="34" charset="-122"/>
                <a:cs typeface="Noto Sans" pitchFamily="34" charset="-120"/>
              </a:rPr>
              <a:t>Computationally intensive for large datasets</a:t>
            </a:r>
            <a:endParaRPr lang="en-US" sz="942"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238</TotalTime>
  <Words>2917</Words>
  <Application>Microsoft Office PowerPoint</Application>
  <PresentationFormat>On-screen Show (16:9)</PresentationFormat>
  <Paragraphs>467</Paragraphs>
  <Slides>24</Slides>
  <Notes>24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Cambria Math</vt:lpstr>
      <vt:lpstr>math</vt:lpstr>
      <vt:lpstr>Noto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Arun Ayyar</cp:lastModifiedBy>
  <cp:revision>29</cp:revision>
  <dcterms:created xsi:type="dcterms:W3CDTF">2025-09-18T07:10:11Z</dcterms:created>
  <dcterms:modified xsi:type="dcterms:W3CDTF">2025-09-23T07:43:06Z</dcterms:modified>
</cp:coreProperties>
</file>