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62" r:id="rId6"/>
    <p:sldId id="263" r:id="rId7"/>
    <p:sldId id="264" r:id="rId8"/>
    <p:sldId id="268" r:id="rId9"/>
    <p:sldId id="269" r:id="rId10"/>
    <p:sldId id="270" r:id="rId11"/>
    <p:sldId id="271" r:id="rId12"/>
    <p:sldId id="272" r:id="rId13"/>
    <p:sldId id="267" r:id="rId14"/>
    <p:sldId id="266" r:id="rId15"/>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est Onyshchenko" initials="OO" lastIdx="2" clrIdx="0">
    <p:extLst>
      <p:ext uri="{19B8F6BF-5375-455C-9EA6-DF929625EA0E}">
        <p15:presenceInfo xmlns:p15="http://schemas.microsoft.com/office/powerpoint/2012/main" userId="c4a2d878b74535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1B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p:restoredTop sz="72222"/>
  </p:normalViewPr>
  <p:slideViewPr>
    <p:cSldViewPr snapToGrid="0">
      <p:cViewPr varScale="1">
        <p:scale>
          <a:sx n="115" d="100"/>
          <a:sy n="115" d="100"/>
        </p:scale>
        <p:origin x="11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D8FAC-CA05-B949-8E5F-8BAFBBC6DD5F}" type="datetimeFigureOut">
              <a:rPr lang="en-UA" smtClean="0"/>
              <a:t>01.05.2023</a:t>
            </a:fld>
            <a:endParaRPr lang="en-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30538-E508-AA47-8A15-B077B91F47AF}" type="slidenum">
              <a:rPr lang="en-UA" smtClean="0"/>
              <a:t>‹#›</a:t>
            </a:fld>
            <a:endParaRPr lang="en-UA"/>
          </a:p>
        </p:txBody>
      </p:sp>
    </p:spTree>
    <p:extLst>
      <p:ext uri="{BB962C8B-B14F-4D97-AF65-F5344CB8AC3E}">
        <p14:creationId xmlns:p14="http://schemas.microsoft.com/office/powerpoint/2010/main" val="179071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fld id="{D5730538-E508-AA47-8A15-B077B91F47AF}" type="slidenum">
              <a:rPr lang="en-UA" smtClean="0"/>
              <a:t>1</a:t>
            </a:fld>
            <a:endParaRPr lang="en-UA"/>
          </a:p>
        </p:txBody>
      </p:sp>
    </p:spTree>
    <p:extLst>
      <p:ext uri="{BB962C8B-B14F-4D97-AF65-F5344CB8AC3E}">
        <p14:creationId xmlns:p14="http://schemas.microsoft.com/office/powerpoint/2010/main" val="333738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10</a:t>
            </a:fld>
            <a:endParaRPr lang="en-UA"/>
          </a:p>
        </p:txBody>
      </p:sp>
    </p:spTree>
    <p:extLst>
      <p:ext uri="{BB962C8B-B14F-4D97-AF65-F5344CB8AC3E}">
        <p14:creationId xmlns:p14="http://schemas.microsoft.com/office/powerpoint/2010/main" val="65567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11</a:t>
            </a:fld>
            <a:endParaRPr lang="en-UA"/>
          </a:p>
        </p:txBody>
      </p:sp>
    </p:spTree>
    <p:extLst>
      <p:ext uri="{BB962C8B-B14F-4D97-AF65-F5344CB8AC3E}">
        <p14:creationId xmlns:p14="http://schemas.microsoft.com/office/powerpoint/2010/main" val="361357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2</a:t>
            </a:fld>
            <a:endParaRPr lang="en-UA"/>
          </a:p>
        </p:txBody>
      </p:sp>
    </p:spTree>
    <p:extLst>
      <p:ext uri="{BB962C8B-B14F-4D97-AF65-F5344CB8AC3E}">
        <p14:creationId xmlns:p14="http://schemas.microsoft.com/office/powerpoint/2010/main" val="386066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3</a:t>
            </a:fld>
            <a:endParaRPr lang="en-UA"/>
          </a:p>
        </p:txBody>
      </p:sp>
    </p:spTree>
    <p:extLst>
      <p:ext uri="{BB962C8B-B14F-4D97-AF65-F5344CB8AC3E}">
        <p14:creationId xmlns:p14="http://schemas.microsoft.com/office/powerpoint/2010/main" val="1940256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4</a:t>
            </a:fld>
            <a:endParaRPr lang="en-UA"/>
          </a:p>
        </p:txBody>
      </p:sp>
    </p:spTree>
    <p:extLst>
      <p:ext uri="{BB962C8B-B14F-4D97-AF65-F5344CB8AC3E}">
        <p14:creationId xmlns:p14="http://schemas.microsoft.com/office/powerpoint/2010/main" val="315787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5</a:t>
            </a:fld>
            <a:endParaRPr lang="en-UA"/>
          </a:p>
        </p:txBody>
      </p:sp>
    </p:spTree>
    <p:extLst>
      <p:ext uri="{BB962C8B-B14F-4D97-AF65-F5344CB8AC3E}">
        <p14:creationId xmlns:p14="http://schemas.microsoft.com/office/powerpoint/2010/main" val="109714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6</a:t>
            </a:fld>
            <a:endParaRPr lang="en-UA"/>
          </a:p>
        </p:txBody>
      </p:sp>
    </p:spTree>
    <p:extLst>
      <p:ext uri="{BB962C8B-B14F-4D97-AF65-F5344CB8AC3E}">
        <p14:creationId xmlns:p14="http://schemas.microsoft.com/office/powerpoint/2010/main" val="195116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7</a:t>
            </a:fld>
            <a:endParaRPr lang="en-UA"/>
          </a:p>
        </p:txBody>
      </p:sp>
    </p:spTree>
    <p:extLst>
      <p:ext uri="{BB962C8B-B14F-4D97-AF65-F5344CB8AC3E}">
        <p14:creationId xmlns:p14="http://schemas.microsoft.com/office/powerpoint/2010/main" val="3938839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8</a:t>
            </a:fld>
            <a:endParaRPr lang="en-UA"/>
          </a:p>
        </p:txBody>
      </p:sp>
    </p:spTree>
    <p:extLst>
      <p:ext uri="{BB962C8B-B14F-4D97-AF65-F5344CB8AC3E}">
        <p14:creationId xmlns:p14="http://schemas.microsoft.com/office/powerpoint/2010/main" val="62793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A" sz="1400" dirty="0">
                <a:latin typeface="Century Gothic" panose="020B0502020202020204" pitchFamily="34" charset="0"/>
              </a:rPr>
              <a:t>Lets have a glance on what we will talk about.</a:t>
            </a:r>
          </a:p>
        </p:txBody>
      </p:sp>
      <p:sp>
        <p:nvSpPr>
          <p:cNvPr id="4" name="Slide Number Placeholder 3"/>
          <p:cNvSpPr>
            <a:spLocks noGrp="1"/>
          </p:cNvSpPr>
          <p:nvPr>
            <p:ph type="sldNum" sz="quarter" idx="5"/>
          </p:nvPr>
        </p:nvSpPr>
        <p:spPr/>
        <p:txBody>
          <a:bodyPr/>
          <a:lstStyle/>
          <a:p>
            <a:fld id="{D5730538-E508-AA47-8A15-B077B91F47AF}" type="slidenum">
              <a:rPr lang="en-UA" smtClean="0"/>
              <a:t>9</a:t>
            </a:fld>
            <a:endParaRPr lang="en-UA"/>
          </a:p>
        </p:txBody>
      </p:sp>
    </p:spTree>
    <p:extLst>
      <p:ext uri="{BB962C8B-B14F-4D97-AF65-F5344CB8AC3E}">
        <p14:creationId xmlns:p14="http://schemas.microsoft.com/office/powerpoint/2010/main" val="1637749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8C01-C537-CBA0-A081-ED4EFF028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A"/>
          </a:p>
        </p:txBody>
      </p:sp>
      <p:sp>
        <p:nvSpPr>
          <p:cNvPr id="3" name="Subtitle 2">
            <a:extLst>
              <a:ext uri="{FF2B5EF4-FFF2-40B4-BE49-F238E27FC236}">
                <a16:creationId xmlns:a16="http://schemas.microsoft.com/office/drawing/2014/main" id="{78CB52BC-FB99-7F1C-8001-6CA95B102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A"/>
          </a:p>
        </p:txBody>
      </p:sp>
      <p:sp>
        <p:nvSpPr>
          <p:cNvPr id="4" name="Date Placeholder 3">
            <a:extLst>
              <a:ext uri="{FF2B5EF4-FFF2-40B4-BE49-F238E27FC236}">
                <a16:creationId xmlns:a16="http://schemas.microsoft.com/office/drawing/2014/main" id="{CA50C128-4DC0-D802-E18E-B90917CB4A9A}"/>
              </a:ext>
            </a:extLst>
          </p:cNvPr>
          <p:cNvSpPr>
            <a:spLocks noGrp="1"/>
          </p:cNvSpPr>
          <p:nvPr>
            <p:ph type="dt" sz="half" idx="10"/>
          </p:nvPr>
        </p:nvSpPr>
        <p:spPr/>
        <p:txBody>
          <a:bodyPr/>
          <a:lstStyle/>
          <a:p>
            <a:fld id="{DD823C3D-CAFD-3D4F-B164-06B104048945}" type="datetime1">
              <a:rPr lang="en-US" smtClean="0"/>
              <a:t>5/1/23</a:t>
            </a:fld>
            <a:endParaRPr lang="en-UA"/>
          </a:p>
        </p:txBody>
      </p:sp>
      <p:sp>
        <p:nvSpPr>
          <p:cNvPr id="5" name="Footer Placeholder 4">
            <a:extLst>
              <a:ext uri="{FF2B5EF4-FFF2-40B4-BE49-F238E27FC236}">
                <a16:creationId xmlns:a16="http://schemas.microsoft.com/office/drawing/2014/main" id="{CB254729-B83D-6E5C-B81C-22C2A9252F37}"/>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56161E50-2CA7-4496-CB41-9519D3A08685}"/>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34243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E05F-12EF-9CA7-087B-FF47E5771ED4}"/>
              </a:ext>
            </a:extLst>
          </p:cNvPr>
          <p:cNvSpPr>
            <a:spLocks noGrp="1"/>
          </p:cNvSpPr>
          <p:nvPr>
            <p:ph type="title"/>
          </p:nvPr>
        </p:nvSpPr>
        <p:spPr/>
        <p:txBody>
          <a:bodyPr/>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D0818DF5-1B73-7896-CF93-A88C022A9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D22BAADB-8F77-EEBA-35CC-68A867482957}"/>
              </a:ext>
            </a:extLst>
          </p:cNvPr>
          <p:cNvSpPr>
            <a:spLocks noGrp="1"/>
          </p:cNvSpPr>
          <p:nvPr>
            <p:ph type="dt" sz="half" idx="10"/>
          </p:nvPr>
        </p:nvSpPr>
        <p:spPr/>
        <p:txBody>
          <a:bodyPr/>
          <a:lstStyle/>
          <a:p>
            <a:fld id="{425B3E6D-5DFB-0D40-A92C-D12944788CE4}" type="datetime1">
              <a:rPr lang="en-US" smtClean="0"/>
              <a:t>5/1/23</a:t>
            </a:fld>
            <a:endParaRPr lang="en-UA"/>
          </a:p>
        </p:txBody>
      </p:sp>
      <p:sp>
        <p:nvSpPr>
          <p:cNvPr id="5" name="Footer Placeholder 4">
            <a:extLst>
              <a:ext uri="{FF2B5EF4-FFF2-40B4-BE49-F238E27FC236}">
                <a16:creationId xmlns:a16="http://schemas.microsoft.com/office/drawing/2014/main" id="{6DEEC63A-9987-FC6C-69DC-E60DFC3A3208}"/>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AE1D714D-C848-B40C-7246-383D02214B11}"/>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334215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E898F-B762-5861-030B-08A3881F9D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466F8BBF-BADD-0361-A41B-D28639BEB6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F73CA3C7-6175-D8C4-EB97-255147CF6E1E}"/>
              </a:ext>
            </a:extLst>
          </p:cNvPr>
          <p:cNvSpPr>
            <a:spLocks noGrp="1"/>
          </p:cNvSpPr>
          <p:nvPr>
            <p:ph type="dt" sz="half" idx="10"/>
          </p:nvPr>
        </p:nvSpPr>
        <p:spPr/>
        <p:txBody>
          <a:bodyPr/>
          <a:lstStyle/>
          <a:p>
            <a:fld id="{1C644117-F71E-5048-A23E-D71DDF755124}" type="datetime1">
              <a:rPr lang="en-US" smtClean="0"/>
              <a:t>5/1/23</a:t>
            </a:fld>
            <a:endParaRPr lang="en-UA"/>
          </a:p>
        </p:txBody>
      </p:sp>
      <p:sp>
        <p:nvSpPr>
          <p:cNvPr id="5" name="Footer Placeholder 4">
            <a:extLst>
              <a:ext uri="{FF2B5EF4-FFF2-40B4-BE49-F238E27FC236}">
                <a16:creationId xmlns:a16="http://schemas.microsoft.com/office/drawing/2014/main" id="{5639FA1A-A85A-AF57-69F0-93EDB44943BB}"/>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D9BD618E-A3C5-A411-5BE9-E871E4F7D1F1}"/>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268019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25ED-3B3A-23A0-B54B-F44C7BD3A00D}"/>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303E6DE6-7CA7-5632-36A8-B840E8E85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9C0A0904-D05C-0AA6-C49A-97536129D51C}"/>
              </a:ext>
            </a:extLst>
          </p:cNvPr>
          <p:cNvSpPr>
            <a:spLocks noGrp="1"/>
          </p:cNvSpPr>
          <p:nvPr>
            <p:ph type="dt" sz="half" idx="10"/>
          </p:nvPr>
        </p:nvSpPr>
        <p:spPr/>
        <p:txBody>
          <a:bodyPr/>
          <a:lstStyle/>
          <a:p>
            <a:fld id="{18FF085A-5938-CE4B-9DF4-CF315E93FC1E}" type="datetime1">
              <a:rPr lang="en-US" smtClean="0"/>
              <a:t>5/1/23</a:t>
            </a:fld>
            <a:endParaRPr lang="en-UA"/>
          </a:p>
        </p:txBody>
      </p:sp>
      <p:sp>
        <p:nvSpPr>
          <p:cNvPr id="5" name="Footer Placeholder 4">
            <a:extLst>
              <a:ext uri="{FF2B5EF4-FFF2-40B4-BE49-F238E27FC236}">
                <a16:creationId xmlns:a16="http://schemas.microsoft.com/office/drawing/2014/main" id="{9F76859E-3DE3-DF55-1F6A-86C3AE552E14}"/>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24E45522-42A5-41A2-FB3C-6CC8FCE8DA20}"/>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224763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8F1D-9CD4-39D8-9913-79D452A26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A"/>
          </a:p>
        </p:txBody>
      </p:sp>
      <p:sp>
        <p:nvSpPr>
          <p:cNvPr id="3" name="Text Placeholder 2">
            <a:extLst>
              <a:ext uri="{FF2B5EF4-FFF2-40B4-BE49-F238E27FC236}">
                <a16:creationId xmlns:a16="http://schemas.microsoft.com/office/drawing/2014/main" id="{1FAED8C9-776D-2DE5-5597-515E48FCF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71395F-435D-23E0-85F2-74319CFC7199}"/>
              </a:ext>
            </a:extLst>
          </p:cNvPr>
          <p:cNvSpPr>
            <a:spLocks noGrp="1"/>
          </p:cNvSpPr>
          <p:nvPr>
            <p:ph type="dt" sz="half" idx="10"/>
          </p:nvPr>
        </p:nvSpPr>
        <p:spPr/>
        <p:txBody>
          <a:bodyPr/>
          <a:lstStyle/>
          <a:p>
            <a:fld id="{B6ABB565-B15F-284C-917B-D03BDAFB25D0}" type="datetime1">
              <a:rPr lang="en-US" smtClean="0"/>
              <a:t>5/1/23</a:t>
            </a:fld>
            <a:endParaRPr lang="en-UA"/>
          </a:p>
        </p:txBody>
      </p:sp>
      <p:sp>
        <p:nvSpPr>
          <p:cNvPr id="5" name="Footer Placeholder 4">
            <a:extLst>
              <a:ext uri="{FF2B5EF4-FFF2-40B4-BE49-F238E27FC236}">
                <a16:creationId xmlns:a16="http://schemas.microsoft.com/office/drawing/2014/main" id="{BD1C1888-8C2A-E741-DA04-1797B0195E36}"/>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1160A543-1617-D8B9-5779-8B7C82B860DC}"/>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6676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FDC2-ADAE-6DE7-8C6B-FB3F63F88FDF}"/>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DCE9B919-D8D8-DAE8-D427-2D8087BE4D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Content Placeholder 3">
            <a:extLst>
              <a:ext uri="{FF2B5EF4-FFF2-40B4-BE49-F238E27FC236}">
                <a16:creationId xmlns:a16="http://schemas.microsoft.com/office/drawing/2014/main" id="{530BBBF0-648A-1E51-8C28-FE2EA6BBCD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Date Placeholder 4">
            <a:extLst>
              <a:ext uri="{FF2B5EF4-FFF2-40B4-BE49-F238E27FC236}">
                <a16:creationId xmlns:a16="http://schemas.microsoft.com/office/drawing/2014/main" id="{7C16486F-C461-ECB9-78AE-1CBA3E04A8F0}"/>
              </a:ext>
            </a:extLst>
          </p:cNvPr>
          <p:cNvSpPr>
            <a:spLocks noGrp="1"/>
          </p:cNvSpPr>
          <p:nvPr>
            <p:ph type="dt" sz="half" idx="10"/>
          </p:nvPr>
        </p:nvSpPr>
        <p:spPr/>
        <p:txBody>
          <a:bodyPr/>
          <a:lstStyle/>
          <a:p>
            <a:fld id="{59EA2025-B6A1-9A42-B0F8-54D8E9CA33F0}" type="datetime1">
              <a:rPr lang="en-US" smtClean="0"/>
              <a:t>5/1/23</a:t>
            </a:fld>
            <a:endParaRPr lang="en-UA"/>
          </a:p>
        </p:txBody>
      </p:sp>
      <p:sp>
        <p:nvSpPr>
          <p:cNvPr id="6" name="Footer Placeholder 5">
            <a:extLst>
              <a:ext uri="{FF2B5EF4-FFF2-40B4-BE49-F238E27FC236}">
                <a16:creationId xmlns:a16="http://schemas.microsoft.com/office/drawing/2014/main" id="{34CE57A9-DE4E-65AA-2309-EC6B762178EE}"/>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9D718506-BA1E-A381-C15F-D9105B4F4C79}"/>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4783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E089-4385-EE25-CD1F-69CDB384AA60}"/>
              </a:ext>
            </a:extLst>
          </p:cNvPr>
          <p:cNvSpPr>
            <a:spLocks noGrp="1"/>
          </p:cNvSpPr>
          <p:nvPr>
            <p:ph type="title"/>
          </p:nvPr>
        </p:nvSpPr>
        <p:spPr>
          <a:xfrm>
            <a:off x="839788" y="365125"/>
            <a:ext cx="10515600" cy="1325563"/>
          </a:xfrm>
        </p:spPr>
        <p:txBody>
          <a:bodyPr/>
          <a:lstStyle/>
          <a:p>
            <a:r>
              <a:rPr lang="en-US"/>
              <a:t>Click to edit Master title style</a:t>
            </a:r>
            <a:endParaRPr lang="en-UA"/>
          </a:p>
        </p:txBody>
      </p:sp>
      <p:sp>
        <p:nvSpPr>
          <p:cNvPr id="3" name="Text Placeholder 2">
            <a:extLst>
              <a:ext uri="{FF2B5EF4-FFF2-40B4-BE49-F238E27FC236}">
                <a16:creationId xmlns:a16="http://schemas.microsoft.com/office/drawing/2014/main" id="{BCE301C7-DC9E-A5EF-5568-FC862234B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F2522-3D41-A899-530F-ACAAA9F9DC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Text Placeholder 4">
            <a:extLst>
              <a:ext uri="{FF2B5EF4-FFF2-40B4-BE49-F238E27FC236}">
                <a16:creationId xmlns:a16="http://schemas.microsoft.com/office/drawing/2014/main" id="{C077D045-2CE3-B158-56D7-1DDEF30AC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C2A4E-DCD8-69CF-3E9A-AD85E5654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7" name="Date Placeholder 6">
            <a:extLst>
              <a:ext uri="{FF2B5EF4-FFF2-40B4-BE49-F238E27FC236}">
                <a16:creationId xmlns:a16="http://schemas.microsoft.com/office/drawing/2014/main" id="{A626D8E9-F351-D4A9-2445-A7C9BC4032E3}"/>
              </a:ext>
            </a:extLst>
          </p:cNvPr>
          <p:cNvSpPr>
            <a:spLocks noGrp="1"/>
          </p:cNvSpPr>
          <p:nvPr>
            <p:ph type="dt" sz="half" idx="10"/>
          </p:nvPr>
        </p:nvSpPr>
        <p:spPr/>
        <p:txBody>
          <a:bodyPr/>
          <a:lstStyle/>
          <a:p>
            <a:fld id="{89771047-CBD3-5D46-8C70-BACF11EDAC19}" type="datetime1">
              <a:rPr lang="en-US" smtClean="0"/>
              <a:t>5/1/23</a:t>
            </a:fld>
            <a:endParaRPr lang="en-UA"/>
          </a:p>
        </p:txBody>
      </p:sp>
      <p:sp>
        <p:nvSpPr>
          <p:cNvPr id="8" name="Footer Placeholder 7">
            <a:extLst>
              <a:ext uri="{FF2B5EF4-FFF2-40B4-BE49-F238E27FC236}">
                <a16:creationId xmlns:a16="http://schemas.microsoft.com/office/drawing/2014/main" id="{3EA469BB-0FB8-1E63-C96F-1E58E9C8792B}"/>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77BFBB5F-D214-D2E4-8203-E46EBF596D54}"/>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216937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6BA2-1F26-AC79-05BA-2A268A11B12B}"/>
              </a:ext>
            </a:extLst>
          </p:cNvPr>
          <p:cNvSpPr>
            <a:spLocks noGrp="1"/>
          </p:cNvSpPr>
          <p:nvPr>
            <p:ph type="title"/>
          </p:nvPr>
        </p:nvSpPr>
        <p:spPr/>
        <p:txBody>
          <a:bodyPr/>
          <a:lstStyle/>
          <a:p>
            <a:r>
              <a:rPr lang="en-US"/>
              <a:t>Click to edit Master title style</a:t>
            </a:r>
            <a:endParaRPr lang="en-UA"/>
          </a:p>
        </p:txBody>
      </p:sp>
      <p:sp>
        <p:nvSpPr>
          <p:cNvPr id="3" name="Date Placeholder 2">
            <a:extLst>
              <a:ext uri="{FF2B5EF4-FFF2-40B4-BE49-F238E27FC236}">
                <a16:creationId xmlns:a16="http://schemas.microsoft.com/office/drawing/2014/main" id="{7ECD1EE5-65EB-56B6-6E8D-55E6DD2D4B53}"/>
              </a:ext>
            </a:extLst>
          </p:cNvPr>
          <p:cNvSpPr>
            <a:spLocks noGrp="1"/>
          </p:cNvSpPr>
          <p:nvPr>
            <p:ph type="dt" sz="half" idx="10"/>
          </p:nvPr>
        </p:nvSpPr>
        <p:spPr/>
        <p:txBody>
          <a:bodyPr/>
          <a:lstStyle/>
          <a:p>
            <a:fld id="{AA69BE73-5F61-BF4E-A2AA-B0D4E0CA154F}" type="datetime1">
              <a:rPr lang="en-US" smtClean="0"/>
              <a:t>5/1/23</a:t>
            </a:fld>
            <a:endParaRPr lang="en-UA"/>
          </a:p>
        </p:txBody>
      </p:sp>
      <p:sp>
        <p:nvSpPr>
          <p:cNvPr id="4" name="Footer Placeholder 3">
            <a:extLst>
              <a:ext uri="{FF2B5EF4-FFF2-40B4-BE49-F238E27FC236}">
                <a16:creationId xmlns:a16="http://schemas.microsoft.com/office/drawing/2014/main" id="{E59D8161-A087-21E6-4803-8EFD88D57A8B}"/>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8D8DE6DA-62D2-3B4C-B330-4FADC5531797}"/>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48761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7ED26-3B72-B03E-3F68-435E4E7E2E4C}"/>
              </a:ext>
            </a:extLst>
          </p:cNvPr>
          <p:cNvSpPr>
            <a:spLocks noGrp="1"/>
          </p:cNvSpPr>
          <p:nvPr>
            <p:ph type="dt" sz="half" idx="10"/>
          </p:nvPr>
        </p:nvSpPr>
        <p:spPr/>
        <p:txBody>
          <a:bodyPr/>
          <a:lstStyle/>
          <a:p>
            <a:fld id="{A1BD9CC5-2BD8-044A-99D8-C593C8281B02}" type="datetime1">
              <a:rPr lang="en-US" smtClean="0"/>
              <a:t>5/1/23</a:t>
            </a:fld>
            <a:endParaRPr lang="en-UA"/>
          </a:p>
        </p:txBody>
      </p:sp>
      <p:sp>
        <p:nvSpPr>
          <p:cNvPr id="3" name="Footer Placeholder 2">
            <a:extLst>
              <a:ext uri="{FF2B5EF4-FFF2-40B4-BE49-F238E27FC236}">
                <a16:creationId xmlns:a16="http://schemas.microsoft.com/office/drawing/2014/main" id="{7A278B6E-051C-9F02-EC68-B0C58F73D520}"/>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5A9CC148-7C52-505E-25EB-BA68B9BB81C4}"/>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239062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8571-9CEF-EF34-C125-0B3AD19929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Content Placeholder 2">
            <a:extLst>
              <a:ext uri="{FF2B5EF4-FFF2-40B4-BE49-F238E27FC236}">
                <a16:creationId xmlns:a16="http://schemas.microsoft.com/office/drawing/2014/main" id="{A00C2483-46A7-77A6-675B-5B5BA300A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Text Placeholder 3">
            <a:extLst>
              <a:ext uri="{FF2B5EF4-FFF2-40B4-BE49-F238E27FC236}">
                <a16:creationId xmlns:a16="http://schemas.microsoft.com/office/drawing/2014/main" id="{4FD638D8-AAB1-0068-F7A3-A611A1E40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11A91-3ED2-8427-A331-2EDE597744F9}"/>
              </a:ext>
            </a:extLst>
          </p:cNvPr>
          <p:cNvSpPr>
            <a:spLocks noGrp="1"/>
          </p:cNvSpPr>
          <p:nvPr>
            <p:ph type="dt" sz="half" idx="10"/>
          </p:nvPr>
        </p:nvSpPr>
        <p:spPr/>
        <p:txBody>
          <a:bodyPr/>
          <a:lstStyle/>
          <a:p>
            <a:fld id="{5ADD8E76-BC7F-524A-A345-2A48A76CADCF}" type="datetime1">
              <a:rPr lang="en-US" smtClean="0"/>
              <a:t>5/1/23</a:t>
            </a:fld>
            <a:endParaRPr lang="en-UA"/>
          </a:p>
        </p:txBody>
      </p:sp>
      <p:sp>
        <p:nvSpPr>
          <p:cNvPr id="6" name="Footer Placeholder 5">
            <a:extLst>
              <a:ext uri="{FF2B5EF4-FFF2-40B4-BE49-F238E27FC236}">
                <a16:creationId xmlns:a16="http://schemas.microsoft.com/office/drawing/2014/main" id="{2F9A088A-4BD8-B9FB-B8A2-6A20BCED3BFC}"/>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333F12D4-8946-36CB-FCA6-564D6EDA41DF}"/>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247379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D3961-C38B-E36F-4575-DDABF6727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Picture Placeholder 2">
            <a:extLst>
              <a:ext uri="{FF2B5EF4-FFF2-40B4-BE49-F238E27FC236}">
                <a16:creationId xmlns:a16="http://schemas.microsoft.com/office/drawing/2014/main" id="{A8A2C4FF-53AD-5261-33A1-273CD419A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585639EF-1831-4AD8-9D6E-50D896C29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8694D-7DAE-5229-CFD2-2E790AE1C8D2}"/>
              </a:ext>
            </a:extLst>
          </p:cNvPr>
          <p:cNvSpPr>
            <a:spLocks noGrp="1"/>
          </p:cNvSpPr>
          <p:nvPr>
            <p:ph type="dt" sz="half" idx="10"/>
          </p:nvPr>
        </p:nvSpPr>
        <p:spPr/>
        <p:txBody>
          <a:bodyPr/>
          <a:lstStyle/>
          <a:p>
            <a:fld id="{E0A3B7C3-7324-CC42-89F0-693CC2798C1F}" type="datetime1">
              <a:rPr lang="en-US" smtClean="0"/>
              <a:t>5/1/23</a:t>
            </a:fld>
            <a:endParaRPr lang="en-UA"/>
          </a:p>
        </p:txBody>
      </p:sp>
      <p:sp>
        <p:nvSpPr>
          <p:cNvPr id="6" name="Footer Placeholder 5">
            <a:extLst>
              <a:ext uri="{FF2B5EF4-FFF2-40B4-BE49-F238E27FC236}">
                <a16:creationId xmlns:a16="http://schemas.microsoft.com/office/drawing/2014/main" id="{09039055-AC9C-5AB2-7BFF-6C3DD72FF6CF}"/>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7E7B0EDB-46AB-BFEA-DC00-46E1BA59EC33}"/>
              </a:ext>
            </a:extLst>
          </p:cNvPr>
          <p:cNvSpPr>
            <a:spLocks noGrp="1"/>
          </p:cNvSpPr>
          <p:nvPr>
            <p:ph type="sldNum" sz="quarter" idx="12"/>
          </p:nvPr>
        </p:nvSpPr>
        <p:spPr/>
        <p:txBody>
          <a:bodyPr/>
          <a:lstStyle/>
          <a:p>
            <a:fld id="{E338C330-7236-984E-91CE-11EC7AD9038C}" type="slidenum">
              <a:rPr lang="en-UA" smtClean="0"/>
              <a:t>‹#›</a:t>
            </a:fld>
            <a:endParaRPr lang="en-UA"/>
          </a:p>
        </p:txBody>
      </p:sp>
    </p:spTree>
    <p:extLst>
      <p:ext uri="{BB962C8B-B14F-4D97-AF65-F5344CB8AC3E}">
        <p14:creationId xmlns:p14="http://schemas.microsoft.com/office/powerpoint/2010/main" val="20166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E8BD0-45EB-29FE-3F01-E0953497C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A"/>
          </a:p>
        </p:txBody>
      </p:sp>
      <p:sp>
        <p:nvSpPr>
          <p:cNvPr id="3" name="Text Placeholder 2">
            <a:extLst>
              <a:ext uri="{FF2B5EF4-FFF2-40B4-BE49-F238E27FC236}">
                <a16:creationId xmlns:a16="http://schemas.microsoft.com/office/drawing/2014/main" id="{53A12B60-92A6-5D3C-73A3-955A9F96B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D00E7ED2-1692-1E41-C7FC-B8C2935EDC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25BD5-9148-6841-BAD7-3A240BDC256D}" type="datetime1">
              <a:rPr lang="en-US" smtClean="0"/>
              <a:t>5/1/23</a:t>
            </a:fld>
            <a:endParaRPr lang="en-UA"/>
          </a:p>
        </p:txBody>
      </p:sp>
      <p:sp>
        <p:nvSpPr>
          <p:cNvPr id="5" name="Footer Placeholder 4">
            <a:extLst>
              <a:ext uri="{FF2B5EF4-FFF2-40B4-BE49-F238E27FC236}">
                <a16:creationId xmlns:a16="http://schemas.microsoft.com/office/drawing/2014/main" id="{91A3E31E-86DE-E102-1D79-5CD1C2D51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121B78FE-8BE8-75E7-1610-755174104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8C330-7236-984E-91CE-11EC7AD9038C}" type="slidenum">
              <a:rPr lang="en-UA" smtClean="0"/>
              <a:t>‹#›</a:t>
            </a:fld>
            <a:endParaRPr lang="en-UA"/>
          </a:p>
        </p:txBody>
      </p:sp>
    </p:spTree>
    <p:extLst>
      <p:ext uri="{BB962C8B-B14F-4D97-AF65-F5344CB8AC3E}">
        <p14:creationId xmlns:p14="http://schemas.microsoft.com/office/powerpoint/2010/main" val="204249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B4D"/>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571FE8-C6F3-F315-6DA1-C68CCCFAB397}"/>
              </a:ext>
            </a:extLst>
          </p:cNvPr>
          <p:cNvPicPr>
            <a:picLocks noChangeAspect="1"/>
          </p:cNvPicPr>
          <p:nvPr/>
        </p:nvPicPr>
        <p:blipFill>
          <a:blip r:embed="rId3"/>
          <a:stretch>
            <a:fillRect/>
          </a:stretch>
        </p:blipFill>
        <p:spPr>
          <a:xfrm>
            <a:off x="2276763" y="1768921"/>
            <a:ext cx="7638473" cy="3320158"/>
          </a:xfrm>
          <a:prstGeom prst="rect">
            <a:avLst/>
          </a:prstGeom>
        </p:spPr>
      </p:pic>
    </p:spTree>
    <p:extLst>
      <p:ext uri="{BB962C8B-B14F-4D97-AF65-F5344CB8AC3E}">
        <p14:creationId xmlns:p14="http://schemas.microsoft.com/office/powerpoint/2010/main" val="3718617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10</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557749" y="1811753"/>
            <a:ext cx="8741228" cy="2862322"/>
          </a:xfrm>
          <a:prstGeom prst="rect">
            <a:avLst/>
          </a:prstGeom>
          <a:noFill/>
        </p:spPr>
        <p:txBody>
          <a:bodyPr wrap="square" rtlCol="0">
            <a:spAutoFit/>
          </a:bodyPr>
          <a:lstStyle/>
          <a:p>
            <a:pPr algn="just"/>
            <a:r>
              <a:rPr lang="uk-UA" b="0" i="0" u="none" strike="noStrike" dirty="0">
                <a:solidFill>
                  <a:srgbClr val="141B4D"/>
                </a:solidFill>
                <a:effectLst/>
                <a:latin typeface="Century Gothic" panose="020B0502020202020204" pitchFamily="34" charset="0"/>
              </a:rPr>
              <a:t>	Для навчання випадкового лісу необхідно мати набір даних, де кожен рядок представляє об'єкт, а кожен стовпчик представляє ознаку. Кожен об'єкт повинен бути позначений значенням цільової змінної, яку модель має прогнозувати. Дані повинні бути розділені на тренувальні та тестові дані, щоб перевірити якість моделі.</a:t>
            </a:r>
          </a:p>
          <a:p>
            <a:pPr algn="just"/>
            <a:endParaRPr lang="uk-UA" b="0" i="0" u="none" strike="noStrike" dirty="0">
              <a:solidFill>
                <a:srgbClr val="141B4D"/>
              </a:solidFill>
              <a:effectLst/>
              <a:latin typeface="Century Gothic" panose="020B0502020202020204" pitchFamily="34" charset="0"/>
            </a:endParaRPr>
          </a:p>
          <a:p>
            <a:pPr algn="just"/>
            <a:r>
              <a:rPr lang="uk-UA" b="0" i="0" u="none" strike="noStrike" dirty="0">
                <a:solidFill>
                  <a:srgbClr val="141B4D"/>
                </a:solidFill>
                <a:effectLst/>
                <a:latin typeface="Century Gothic" panose="020B0502020202020204" pitchFamily="34" charset="0"/>
              </a:rPr>
              <a:t>	Для навчання випадкового лісу можна використовувати різні бібліотеки програмного забезпечення, такі як </a:t>
            </a:r>
            <a:r>
              <a:rPr lang="en-US" b="0" i="0" u="none" strike="noStrike" dirty="0">
                <a:solidFill>
                  <a:srgbClr val="141B4D"/>
                </a:solidFill>
                <a:effectLst/>
                <a:latin typeface="Century Gothic" panose="020B0502020202020204" pitchFamily="34" charset="0"/>
              </a:rPr>
              <a:t>Scikit-learn, TensorFlow </a:t>
            </a:r>
            <a:r>
              <a:rPr lang="uk-UA" b="0" i="0" u="none" strike="noStrike" dirty="0">
                <a:solidFill>
                  <a:srgbClr val="141B4D"/>
                </a:solidFill>
                <a:effectLst/>
                <a:latin typeface="Century Gothic" panose="020B0502020202020204" pitchFamily="34" charset="0"/>
              </a:rPr>
              <a:t>та </a:t>
            </a:r>
            <a:r>
              <a:rPr lang="en-US" b="0" i="0" u="none" strike="noStrike" dirty="0">
                <a:solidFill>
                  <a:srgbClr val="141B4D"/>
                </a:solidFill>
                <a:effectLst/>
                <a:latin typeface="Century Gothic" panose="020B0502020202020204" pitchFamily="34" charset="0"/>
              </a:rPr>
              <a:t>Keras. </a:t>
            </a:r>
            <a:r>
              <a:rPr lang="uk-UA" b="0" i="0" u="none" strike="noStrike" dirty="0">
                <a:solidFill>
                  <a:srgbClr val="141B4D"/>
                </a:solidFill>
                <a:effectLst/>
                <a:latin typeface="Century Gothic" panose="020B0502020202020204" pitchFamily="34" charset="0"/>
              </a:rPr>
              <a:t>Ці бібліотеки дозволяють легко створювати, навчати та оцінювати моделі випадкового лісу.</a:t>
            </a:r>
          </a:p>
        </p:txBody>
      </p:sp>
    </p:spTree>
    <p:extLst>
      <p:ext uri="{BB962C8B-B14F-4D97-AF65-F5344CB8AC3E}">
        <p14:creationId xmlns:p14="http://schemas.microsoft.com/office/powerpoint/2010/main" val="722043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11</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825378" y="2828835"/>
            <a:ext cx="8741228" cy="1200329"/>
          </a:xfrm>
          <a:prstGeom prst="rect">
            <a:avLst/>
          </a:prstGeom>
          <a:noFill/>
        </p:spPr>
        <p:txBody>
          <a:bodyPr wrap="square" rtlCol="0">
            <a:spAutoFit/>
          </a:bodyPr>
          <a:lstStyle/>
          <a:p>
            <a:pPr algn="just"/>
            <a:r>
              <a:rPr lang="uk-UA" b="0" i="0" u="none" strike="noStrike" dirty="0">
                <a:solidFill>
                  <a:srgbClr val="141B4D"/>
                </a:solidFill>
                <a:effectLst/>
                <a:latin typeface="Century Gothic" panose="020B0502020202020204" pitchFamily="34" charset="0"/>
              </a:rPr>
              <a:t>	Випадковий ліс - це ефективний інструмент машинного навчання для прогнозування значень цільової змінної на основі даних. Цей алгоритм може бути використаний для різних завдань, він стійкий до перенавчання та може працювати з великими обсягами даних та ознак.</a:t>
            </a:r>
          </a:p>
        </p:txBody>
      </p:sp>
    </p:spTree>
    <p:extLst>
      <p:ext uri="{BB962C8B-B14F-4D97-AF65-F5344CB8AC3E}">
        <p14:creationId xmlns:p14="http://schemas.microsoft.com/office/powerpoint/2010/main" val="2033387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C0C7-437D-CC26-CAC4-C7FBC7455DF7}"/>
              </a:ext>
            </a:extLst>
          </p:cNvPr>
          <p:cNvSpPr>
            <a:spLocks noGrp="1"/>
          </p:cNvSpPr>
          <p:nvPr>
            <p:ph type="title"/>
          </p:nvPr>
        </p:nvSpPr>
        <p:spPr>
          <a:xfrm>
            <a:off x="5163126" y="175491"/>
            <a:ext cx="6190673" cy="785091"/>
          </a:xfrm>
        </p:spPr>
        <p:txBody>
          <a:bodyPr>
            <a:normAutofit/>
          </a:bodyPr>
          <a:lstStyle/>
          <a:p>
            <a:pPr algn="r"/>
            <a:r>
              <a:rPr lang="uk-UA" sz="4000" dirty="0">
                <a:solidFill>
                  <a:srgbClr val="141B4D"/>
                </a:solidFill>
                <a:latin typeface="Century Gothic" panose="020B0502020202020204" pitchFamily="34" charset="0"/>
              </a:rPr>
              <a:t>ВИПАДКОВИЙ ЛІС</a:t>
            </a:r>
            <a:endParaRPr lang="en-UA" sz="4000" dirty="0">
              <a:solidFill>
                <a:srgbClr val="141B4D"/>
              </a:solidFill>
              <a:latin typeface="Century Gothic" panose="020B0502020202020204" pitchFamily="34" charset="0"/>
            </a:endParaRPr>
          </a:p>
        </p:txBody>
      </p:sp>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2</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530830" y="1673253"/>
            <a:ext cx="8741228" cy="2308324"/>
          </a:xfrm>
          <a:prstGeom prst="rect">
            <a:avLst/>
          </a:prstGeom>
          <a:noFill/>
        </p:spPr>
        <p:txBody>
          <a:bodyPr wrap="square" rtlCol="0">
            <a:spAutoFit/>
          </a:bodyPr>
          <a:lstStyle/>
          <a:p>
            <a:pPr algn="just">
              <a:buSzPts val="1800"/>
            </a:pPr>
            <a:r>
              <a:rPr lang="uk-UA" b="0" i="0" u="none" strike="noStrike" dirty="0">
                <a:solidFill>
                  <a:srgbClr val="141B4D"/>
                </a:solidFill>
                <a:effectLst/>
                <a:latin typeface="Century Gothic" panose="020B0502020202020204" pitchFamily="34" charset="0"/>
              </a:rPr>
              <a:t>	Випадковий ліс є одним з найпоширеніших алгоритмів навчання на основі дерев прийняття рішень. Він працює за принципом "об'єднання думок багатьох". Замість того, щоб використовувати одне дерево прийняття рішень, випадковий ліс використовує кілька дерев, що працюють паралельно. Кожне з цих дерев випадково вибирає підмножину ознак та навчається на цих даних. Після навчання дерева об'єднуються, і їх результати узагальнюються.</a:t>
            </a:r>
          </a:p>
          <a:p>
            <a:pPr algn="just">
              <a:buSzPts val="1800"/>
            </a:pPr>
            <a:r>
              <a:rPr lang="uk-UA" dirty="0">
                <a:solidFill>
                  <a:srgbClr val="141B4D"/>
                </a:solidFill>
                <a:effectLst/>
                <a:latin typeface="Century Gothic" panose="020B0502020202020204" pitchFamily="34" charset="0"/>
              </a:rPr>
              <a:t>	</a:t>
            </a:r>
            <a:endParaRPr lang="en-UA" dirty="0">
              <a:solidFill>
                <a:srgbClr val="141B4D"/>
              </a:solidFill>
              <a:effectLst/>
              <a:latin typeface="Century Gothic" panose="020B0502020202020204" pitchFamily="34" charset="0"/>
            </a:endParaRPr>
          </a:p>
        </p:txBody>
      </p:sp>
    </p:spTree>
    <p:extLst>
      <p:ext uri="{BB962C8B-B14F-4D97-AF65-F5344CB8AC3E}">
        <p14:creationId xmlns:p14="http://schemas.microsoft.com/office/powerpoint/2010/main" val="4206127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3</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576204" y="1809077"/>
            <a:ext cx="8741228" cy="2308324"/>
          </a:xfrm>
          <a:prstGeom prst="rect">
            <a:avLst/>
          </a:prstGeom>
          <a:noFill/>
        </p:spPr>
        <p:txBody>
          <a:bodyPr wrap="square" rtlCol="0">
            <a:spAutoFit/>
          </a:bodyPr>
          <a:lstStyle/>
          <a:p>
            <a:pPr algn="just"/>
            <a:r>
              <a:rPr lang="uk-UA" b="0" i="0" u="none" strike="noStrike" dirty="0">
                <a:solidFill>
                  <a:srgbClr val="141B4D"/>
                </a:solidFill>
                <a:effectLst/>
                <a:latin typeface="Century Gothic" panose="020B0502020202020204" pitchFamily="34" charset="0"/>
              </a:rPr>
              <a:t>	Один з головних переваг випадкового лісу полягає у його здатності працювати з великими обсягами даних та ознак. Він також є стійким до перенавчання, що означає, що він не буде перенавчатися на тренувальних даних та буде давати добрі результати на тестових даних.</a:t>
            </a:r>
          </a:p>
          <a:p>
            <a:pPr algn="just"/>
            <a:endParaRPr lang="uk-UA" b="0" i="0" u="none" strike="noStrike" dirty="0">
              <a:solidFill>
                <a:srgbClr val="141B4D"/>
              </a:solidFill>
              <a:effectLst/>
              <a:latin typeface="Century Gothic" panose="020B0502020202020204" pitchFamily="34" charset="0"/>
            </a:endParaRPr>
          </a:p>
          <a:p>
            <a:pPr algn="just"/>
            <a:r>
              <a:rPr lang="uk-UA" b="0" i="0" u="none" strike="noStrike" dirty="0">
                <a:solidFill>
                  <a:srgbClr val="141B4D"/>
                </a:solidFill>
                <a:effectLst/>
                <a:latin typeface="Century Gothic" panose="020B0502020202020204" pitchFamily="34" charset="0"/>
              </a:rPr>
              <a:t>	Одним з недоліків випадкового лісу є те, що він може бути менш інтерпретованим, ніж одне дерево прийняття рішень. Тому, якщо потрібна чітка інтерпретація моделі, краще використовувати одне дерево.</a:t>
            </a:r>
          </a:p>
        </p:txBody>
      </p:sp>
      <p:sp>
        <p:nvSpPr>
          <p:cNvPr id="2" name="Title 1">
            <a:extLst>
              <a:ext uri="{FF2B5EF4-FFF2-40B4-BE49-F238E27FC236}">
                <a16:creationId xmlns:a16="http://schemas.microsoft.com/office/drawing/2014/main" id="{E6D84D01-47F1-A879-B602-92F716B371A5}"/>
              </a:ext>
            </a:extLst>
          </p:cNvPr>
          <p:cNvSpPr>
            <a:spLocks noGrp="1"/>
          </p:cNvSpPr>
          <p:nvPr>
            <p:ph type="title"/>
          </p:nvPr>
        </p:nvSpPr>
        <p:spPr>
          <a:xfrm>
            <a:off x="5163126" y="175491"/>
            <a:ext cx="6190673" cy="785091"/>
          </a:xfrm>
        </p:spPr>
        <p:txBody>
          <a:bodyPr>
            <a:normAutofit/>
          </a:bodyPr>
          <a:lstStyle/>
          <a:p>
            <a:pPr algn="r"/>
            <a:r>
              <a:rPr lang="uk-UA" sz="4000" dirty="0">
                <a:solidFill>
                  <a:srgbClr val="141B4D"/>
                </a:solidFill>
                <a:latin typeface="Century Gothic" panose="020B0502020202020204" pitchFamily="34" charset="0"/>
              </a:rPr>
              <a:t>ПЕРЕВАГИ</a:t>
            </a:r>
            <a:r>
              <a:rPr lang="en-US" sz="4000" dirty="0">
                <a:solidFill>
                  <a:srgbClr val="141B4D"/>
                </a:solidFill>
                <a:latin typeface="Century Gothic" panose="020B0502020202020204" pitchFamily="34" charset="0"/>
              </a:rPr>
              <a:t>/</a:t>
            </a:r>
            <a:r>
              <a:rPr lang="uk-UA" sz="4000" dirty="0">
                <a:solidFill>
                  <a:srgbClr val="141B4D"/>
                </a:solidFill>
                <a:latin typeface="Century Gothic" panose="020B0502020202020204" pitchFamily="34" charset="0"/>
              </a:rPr>
              <a:t>НЕДОЛІКИ</a:t>
            </a:r>
            <a:endParaRPr lang="en-UA" sz="4000" dirty="0">
              <a:solidFill>
                <a:srgbClr val="141B4D"/>
              </a:solidFill>
              <a:latin typeface="Century Gothic" panose="020B0502020202020204" pitchFamily="34" charset="0"/>
            </a:endParaRPr>
          </a:p>
        </p:txBody>
      </p:sp>
    </p:spTree>
    <p:extLst>
      <p:ext uri="{BB962C8B-B14F-4D97-AF65-F5344CB8AC3E}">
        <p14:creationId xmlns:p14="http://schemas.microsoft.com/office/powerpoint/2010/main" val="306313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4</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612571" y="2645419"/>
            <a:ext cx="8741228" cy="1754326"/>
          </a:xfrm>
          <a:prstGeom prst="rect">
            <a:avLst/>
          </a:prstGeom>
          <a:noFill/>
        </p:spPr>
        <p:txBody>
          <a:bodyPr wrap="square" rtlCol="0">
            <a:spAutoFit/>
          </a:bodyPr>
          <a:lstStyle/>
          <a:p>
            <a:pPr algn="just"/>
            <a:r>
              <a:rPr lang="uk-UA" b="0" i="0" u="none" strike="noStrike" dirty="0">
                <a:solidFill>
                  <a:srgbClr val="141B4D"/>
                </a:solidFill>
                <a:effectLst/>
                <a:latin typeface="Century Gothic" panose="020B0502020202020204" pitchFamily="34" charset="0"/>
              </a:rPr>
              <a:t>	Випадковий ліс може бути використаний для багатьох завдань машинного навчання, зокрема для класифікації, регресії та кластеризації. Він також може бути використаний для вирішення проблеми відбору ознак, оскільки він може допомогти виявити найважливіші ознаки для прогнозування цільової змінної.</a:t>
            </a:r>
          </a:p>
          <a:p>
            <a:pPr algn="just"/>
            <a:r>
              <a:rPr lang="uk-UA" b="0" i="0" u="none" strike="noStrike" dirty="0">
                <a:solidFill>
                  <a:srgbClr val="141B4D"/>
                </a:solidFill>
                <a:effectLst/>
                <a:latin typeface="Century Gothic" panose="020B0502020202020204" pitchFamily="34" charset="0"/>
              </a:rPr>
              <a:t>	</a:t>
            </a:r>
            <a:endParaRPr lang="en-UA" sz="1800" dirty="0">
              <a:solidFill>
                <a:srgbClr val="141B4D"/>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3D2E299-8FE7-2AD2-966F-BEEBA598BA6C}"/>
              </a:ext>
            </a:extLst>
          </p:cNvPr>
          <p:cNvSpPr>
            <a:spLocks noGrp="1"/>
          </p:cNvSpPr>
          <p:nvPr>
            <p:ph type="title"/>
          </p:nvPr>
        </p:nvSpPr>
        <p:spPr>
          <a:xfrm>
            <a:off x="5163126" y="175491"/>
            <a:ext cx="6190673" cy="785091"/>
          </a:xfrm>
        </p:spPr>
        <p:txBody>
          <a:bodyPr>
            <a:normAutofit fontScale="90000"/>
          </a:bodyPr>
          <a:lstStyle/>
          <a:p>
            <a:pPr algn="r"/>
            <a:r>
              <a:rPr lang="uk-UA" sz="4000" dirty="0">
                <a:solidFill>
                  <a:srgbClr val="141B4D"/>
                </a:solidFill>
                <a:latin typeface="Century Gothic" panose="020B0502020202020204" pitchFamily="34" charset="0"/>
              </a:rPr>
              <a:t>Практичне застосування</a:t>
            </a:r>
            <a:endParaRPr lang="en-UA" sz="4000" dirty="0">
              <a:solidFill>
                <a:srgbClr val="141B4D"/>
              </a:solidFill>
              <a:latin typeface="Century Gothic" panose="020B0502020202020204" pitchFamily="34" charset="0"/>
            </a:endParaRPr>
          </a:p>
        </p:txBody>
      </p:sp>
    </p:spTree>
    <p:extLst>
      <p:ext uri="{BB962C8B-B14F-4D97-AF65-F5344CB8AC3E}">
        <p14:creationId xmlns:p14="http://schemas.microsoft.com/office/powerpoint/2010/main" val="581444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5</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612571" y="2645419"/>
            <a:ext cx="8741228" cy="1754326"/>
          </a:xfrm>
          <a:prstGeom prst="rect">
            <a:avLst/>
          </a:prstGeom>
          <a:noFill/>
        </p:spPr>
        <p:txBody>
          <a:bodyPr wrap="square" rtlCol="0">
            <a:spAutoFit/>
          </a:bodyPr>
          <a:lstStyle/>
          <a:p>
            <a:pPr algn="just"/>
            <a:r>
              <a:rPr lang="uk-UA" b="0" i="0" u="none" strike="noStrike" dirty="0">
                <a:solidFill>
                  <a:srgbClr val="141B4D"/>
                </a:solidFill>
                <a:effectLst/>
                <a:latin typeface="Century Gothic" panose="020B0502020202020204" pitchFamily="34" charset="0"/>
              </a:rPr>
              <a:t>Один з </a:t>
            </a:r>
            <a:r>
              <a:rPr lang="uk-UA" b="0" i="0" u="none" strike="noStrike" dirty="0" err="1">
                <a:solidFill>
                  <a:srgbClr val="141B4D"/>
                </a:solidFill>
                <a:effectLst/>
                <a:latin typeface="Century Gothic" panose="020B0502020202020204" pitchFamily="34" charset="0"/>
              </a:rPr>
              <a:t>використань</a:t>
            </a:r>
            <a:r>
              <a:rPr lang="uk-UA" b="0" i="0" u="none" strike="noStrike" dirty="0">
                <a:solidFill>
                  <a:srgbClr val="141B4D"/>
                </a:solidFill>
                <a:effectLst/>
                <a:latin typeface="Century Gothic" panose="020B0502020202020204" pitchFamily="34" charset="0"/>
              </a:rPr>
              <a:t> випадкового лісу полягає у класифікації зображень. Наприклад, випадковий ліс може бути навчений класифікувати зображення на зображення з котиками та зображення без котиків. Модель може бути навчена на великій кількості зображень, щоб визначити, які ознаки відрізняють зображення з котиками від зображень без котиків.</a:t>
            </a:r>
            <a:endParaRPr lang="en-UA" sz="1800" dirty="0">
              <a:solidFill>
                <a:srgbClr val="141B4D"/>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3D2E299-8FE7-2AD2-966F-BEEBA598BA6C}"/>
              </a:ext>
            </a:extLst>
          </p:cNvPr>
          <p:cNvSpPr>
            <a:spLocks noGrp="1"/>
          </p:cNvSpPr>
          <p:nvPr>
            <p:ph type="title"/>
          </p:nvPr>
        </p:nvSpPr>
        <p:spPr>
          <a:xfrm>
            <a:off x="5163126" y="175491"/>
            <a:ext cx="6190673" cy="785091"/>
          </a:xfrm>
        </p:spPr>
        <p:txBody>
          <a:bodyPr>
            <a:normAutofit fontScale="90000"/>
          </a:bodyPr>
          <a:lstStyle/>
          <a:p>
            <a:pPr algn="r"/>
            <a:r>
              <a:rPr lang="uk-UA" sz="4000" dirty="0">
                <a:solidFill>
                  <a:srgbClr val="141B4D"/>
                </a:solidFill>
                <a:latin typeface="Century Gothic" panose="020B0502020202020204" pitchFamily="34" charset="0"/>
              </a:rPr>
              <a:t>Класифікація зображень</a:t>
            </a:r>
            <a:endParaRPr lang="en-UA" sz="4000" dirty="0">
              <a:solidFill>
                <a:srgbClr val="141B4D"/>
              </a:solidFill>
              <a:latin typeface="Century Gothic" panose="020B0502020202020204" pitchFamily="34" charset="0"/>
            </a:endParaRPr>
          </a:p>
        </p:txBody>
      </p:sp>
    </p:spTree>
    <p:extLst>
      <p:ext uri="{BB962C8B-B14F-4D97-AF65-F5344CB8AC3E}">
        <p14:creationId xmlns:p14="http://schemas.microsoft.com/office/powerpoint/2010/main" val="2206914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6</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612571" y="2645419"/>
            <a:ext cx="8741228" cy="1477328"/>
          </a:xfrm>
          <a:prstGeom prst="rect">
            <a:avLst/>
          </a:prstGeom>
          <a:noFill/>
        </p:spPr>
        <p:txBody>
          <a:bodyPr wrap="square" rtlCol="0">
            <a:spAutoFit/>
          </a:bodyPr>
          <a:lstStyle/>
          <a:p>
            <a:pPr algn="just"/>
            <a:r>
              <a:rPr lang="uk-UA" b="0" i="0" u="none" strike="noStrike" dirty="0">
                <a:solidFill>
                  <a:srgbClr val="141B4D"/>
                </a:solidFill>
                <a:effectLst/>
                <a:latin typeface="Century Gothic" panose="020B0502020202020204" pitchFamily="34" charset="0"/>
              </a:rPr>
              <a:t>Інший приклад використання випадкового лісу - прогнозування цін на нерухомість. Модель може бути навчена на даних про ціни на нерухомість, щоб визначити, які фактори найбільше впливають на ціни. Наприклад, модель може враховувати такі ознаки, як площа, кількість кімнат, розташування тощо.</a:t>
            </a:r>
            <a:endParaRPr lang="en-UA" sz="1800" dirty="0">
              <a:solidFill>
                <a:srgbClr val="141B4D"/>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3D2E299-8FE7-2AD2-966F-BEEBA598BA6C}"/>
              </a:ext>
            </a:extLst>
          </p:cNvPr>
          <p:cNvSpPr>
            <a:spLocks noGrp="1"/>
          </p:cNvSpPr>
          <p:nvPr>
            <p:ph type="title"/>
          </p:nvPr>
        </p:nvSpPr>
        <p:spPr>
          <a:xfrm>
            <a:off x="5163126" y="175491"/>
            <a:ext cx="6190673" cy="785091"/>
          </a:xfrm>
        </p:spPr>
        <p:txBody>
          <a:bodyPr>
            <a:normAutofit fontScale="90000"/>
          </a:bodyPr>
          <a:lstStyle/>
          <a:p>
            <a:pPr algn="r"/>
            <a:r>
              <a:rPr lang="uk-UA" sz="4000" dirty="0">
                <a:solidFill>
                  <a:srgbClr val="141B4D"/>
                </a:solidFill>
                <a:latin typeface="Century Gothic" panose="020B0502020202020204" pitchFamily="34" charset="0"/>
              </a:rPr>
              <a:t>Прогнозування цін на нерухомість</a:t>
            </a:r>
            <a:endParaRPr lang="en-UA" sz="4000" dirty="0">
              <a:solidFill>
                <a:srgbClr val="141B4D"/>
              </a:solidFill>
              <a:latin typeface="Century Gothic" panose="020B0502020202020204" pitchFamily="34" charset="0"/>
            </a:endParaRPr>
          </a:p>
        </p:txBody>
      </p:sp>
    </p:spTree>
    <p:extLst>
      <p:ext uri="{BB962C8B-B14F-4D97-AF65-F5344CB8AC3E}">
        <p14:creationId xmlns:p14="http://schemas.microsoft.com/office/powerpoint/2010/main" val="282915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7</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612571" y="2645419"/>
            <a:ext cx="8741228" cy="1477328"/>
          </a:xfrm>
          <a:prstGeom prst="rect">
            <a:avLst/>
          </a:prstGeom>
          <a:noFill/>
        </p:spPr>
        <p:txBody>
          <a:bodyPr wrap="square" rtlCol="0">
            <a:spAutoFit/>
          </a:bodyPr>
          <a:lstStyle/>
          <a:p>
            <a:pPr algn="just"/>
            <a:r>
              <a:rPr lang="uk-UA" b="0" i="0" u="none" strike="noStrike" dirty="0">
                <a:solidFill>
                  <a:srgbClr val="141B4D"/>
                </a:solidFill>
                <a:effectLst/>
                <a:latin typeface="Century Gothic" panose="020B0502020202020204" pitchFamily="34" charset="0"/>
              </a:rPr>
              <a:t>Також випадковий ліс може бути використаний для виявлення шахрайства з кредитними картками. Модель може бути навчена на даних про кредитні картки, щоб визначити, які транзакції є шахрайськими. Наприклад, модель може враховувати такі ознаки, як час, місцезнаходження та суму транзакції.</a:t>
            </a:r>
            <a:endParaRPr lang="en-UA" sz="1800" dirty="0">
              <a:solidFill>
                <a:srgbClr val="141B4D"/>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3D2E299-8FE7-2AD2-966F-BEEBA598BA6C}"/>
              </a:ext>
            </a:extLst>
          </p:cNvPr>
          <p:cNvSpPr>
            <a:spLocks noGrp="1"/>
          </p:cNvSpPr>
          <p:nvPr>
            <p:ph type="title"/>
          </p:nvPr>
        </p:nvSpPr>
        <p:spPr>
          <a:xfrm>
            <a:off x="5163126" y="175491"/>
            <a:ext cx="6190673" cy="785091"/>
          </a:xfrm>
        </p:spPr>
        <p:txBody>
          <a:bodyPr>
            <a:normAutofit fontScale="90000"/>
          </a:bodyPr>
          <a:lstStyle/>
          <a:p>
            <a:pPr algn="r"/>
            <a:r>
              <a:rPr lang="uk-UA" sz="4000" dirty="0">
                <a:solidFill>
                  <a:srgbClr val="141B4D"/>
                </a:solidFill>
                <a:latin typeface="Century Gothic" panose="020B0502020202020204" pitchFamily="34" charset="0"/>
              </a:rPr>
              <a:t>Виявлення шахрайства з кредитними картками</a:t>
            </a:r>
            <a:endParaRPr lang="en-UA" sz="4000" dirty="0">
              <a:solidFill>
                <a:srgbClr val="141B4D"/>
              </a:solidFill>
              <a:latin typeface="Century Gothic" panose="020B0502020202020204" pitchFamily="34" charset="0"/>
            </a:endParaRPr>
          </a:p>
        </p:txBody>
      </p:sp>
    </p:spTree>
    <p:extLst>
      <p:ext uri="{BB962C8B-B14F-4D97-AF65-F5344CB8AC3E}">
        <p14:creationId xmlns:p14="http://schemas.microsoft.com/office/powerpoint/2010/main" val="1800526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8</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612571" y="2645419"/>
            <a:ext cx="8741228" cy="1754326"/>
          </a:xfrm>
          <a:prstGeom prst="rect">
            <a:avLst/>
          </a:prstGeom>
          <a:noFill/>
        </p:spPr>
        <p:txBody>
          <a:bodyPr wrap="square" rtlCol="0">
            <a:spAutoFit/>
          </a:bodyPr>
          <a:lstStyle/>
          <a:p>
            <a:pPr algn="just"/>
            <a:r>
              <a:rPr lang="uk-UA" b="0" i="0" u="none" strike="noStrike" dirty="0">
                <a:solidFill>
                  <a:srgbClr val="141B4D"/>
                </a:solidFill>
                <a:effectLst/>
                <a:latin typeface="Century Gothic" panose="020B0502020202020204" pitchFamily="34" charset="0"/>
              </a:rPr>
              <a:t>Один з </a:t>
            </a:r>
            <a:r>
              <a:rPr lang="uk-UA" b="0" i="0" u="none" strike="noStrike" dirty="0" err="1">
                <a:solidFill>
                  <a:srgbClr val="141B4D"/>
                </a:solidFill>
                <a:effectLst/>
                <a:latin typeface="Century Gothic" panose="020B0502020202020204" pitchFamily="34" charset="0"/>
              </a:rPr>
              <a:t>використань</a:t>
            </a:r>
            <a:r>
              <a:rPr lang="uk-UA" b="0" i="0" u="none" strike="noStrike" dirty="0">
                <a:solidFill>
                  <a:srgbClr val="141B4D"/>
                </a:solidFill>
                <a:effectLst/>
                <a:latin typeface="Century Gothic" panose="020B0502020202020204" pitchFamily="34" charset="0"/>
              </a:rPr>
              <a:t> випадкового лісу - кластеризація даних. Модель може бути навчена на даних про клієнтів, щоб визначити, які клієнти належать до різних груп. Наприклад, модель може враховувати такі ознаки, як вік, стать, рівень доходів, інтереси та інші. В результаті модель може виділити групи клієнтів з подібними характеристиками, що може допомогти в плануванні маркетингових кампаній та інших дій.</a:t>
            </a:r>
            <a:endParaRPr lang="en-UA" sz="1800" dirty="0">
              <a:solidFill>
                <a:srgbClr val="141B4D"/>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3D2E299-8FE7-2AD2-966F-BEEBA598BA6C}"/>
              </a:ext>
            </a:extLst>
          </p:cNvPr>
          <p:cNvSpPr>
            <a:spLocks noGrp="1"/>
          </p:cNvSpPr>
          <p:nvPr>
            <p:ph type="title"/>
          </p:nvPr>
        </p:nvSpPr>
        <p:spPr>
          <a:xfrm>
            <a:off x="5163126" y="175491"/>
            <a:ext cx="6190673" cy="785091"/>
          </a:xfrm>
        </p:spPr>
        <p:txBody>
          <a:bodyPr>
            <a:normAutofit/>
          </a:bodyPr>
          <a:lstStyle/>
          <a:p>
            <a:pPr algn="r"/>
            <a:r>
              <a:rPr lang="uk-UA" sz="3600" b="0" i="0" u="none" strike="noStrike" dirty="0">
                <a:solidFill>
                  <a:srgbClr val="141B4D"/>
                </a:solidFill>
                <a:effectLst/>
                <a:latin typeface="Century Gothic" panose="020B0502020202020204" pitchFamily="34" charset="0"/>
              </a:rPr>
              <a:t>Кластеризація даних</a:t>
            </a:r>
            <a:endParaRPr lang="en-UA" sz="3600" dirty="0">
              <a:solidFill>
                <a:srgbClr val="141B4D"/>
              </a:solidFill>
              <a:latin typeface="Century Gothic" panose="020B0502020202020204" pitchFamily="34" charset="0"/>
            </a:endParaRPr>
          </a:p>
        </p:txBody>
      </p:sp>
    </p:spTree>
    <p:extLst>
      <p:ext uri="{BB962C8B-B14F-4D97-AF65-F5344CB8AC3E}">
        <p14:creationId xmlns:p14="http://schemas.microsoft.com/office/powerpoint/2010/main" val="4293966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4C2A80-E1B8-5D76-AAB7-257C3904E7C7}"/>
              </a:ext>
            </a:extLst>
          </p:cNvPr>
          <p:cNvSpPr/>
          <p:nvPr/>
        </p:nvSpPr>
        <p:spPr>
          <a:xfrm>
            <a:off x="0" y="0"/>
            <a:ext cx="1593273" cy="6858000"/>
          </a:xfrm>
          <a:prstGeom prst="rect">
            <a:avLst/>
          </a:prstGeom>
          <a:solidFill>
            <a:srgbClr val="141B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4" name="Picture 3">
            <a:extLst>
              <a:ext uri="{FF2B5EF4-FFF2-40B4-BE49-F238E27FC236}">
                <a16:creationId xmlns:a16="http://schemas.microsoft.com/office/drawing/2014/main" id="{68858F17-80CE-0A02-5AFC-5020E8FCB3FE}"/>
              </a:ext>
            </a:extLst>
          </p:cNvPr>
          <p:cNvPicPr>
            <a:picLocks noChangeAspect="1"/>
          </p:cNvPicPr>
          <p:nvPr/>
        </p:nvPicPr>
        <p:blipFill rotWithShape="1">
          <a:blip r:embed="rId3"/>
          <a:srcRect l="7799" t="12374" r="62576" b="11957"/>
          <a:stretch/>
        </p:blipFill>
        <p:spPr>
          <a:xfrm>
            <a:off x="214745" y="233211"/>
            <a:ext cx="1163782" cy="1292036"/>
          </a:xfrm>
          <a:prstGeom prst="rect">
            <a:avLst/>
          </a:prstGeom>
        </p:spPr>
      </p:pic>
      <p:sp>
        <p:nvSpPr>
          <p:cNvPr id="6" name="Slide Number Placeholder 5">
            <a:extLst>
              <a:ext uri="{FF2B5EF4-FFF2-40B4-BE49-F238E27FC236}">
                <a16:creationId xmlns:a16="http://schemas.microsoft.com/office/drawing/2014/main" id="{557EAB22-7279-E388-CAA3-B83ABE0EF2C4}"/>
              </a:ext>
            </a:extLst>
          </p:cNvPr>
          <p:cNvSpPr>
            <a:spLocks noGrp="1"/>
          </p:cNvSpPr>
          <p:nvPr>
            <p:ph type="sldNum" sz="quarter" idx="12"/>
          </p:nvPr>
        </p:nvSpPr>
        <p:spPr>
          <a:xfrm>
            <a:off x="591127" y="6054594"/>
            <a:ext cx="411018" cy="674570"/>
          </a:xfrm>
        </p:spPr>
        <p:txBody>
          <a:bodyPr/>
          <a:lstStyle/>
          <a:p>
            <a:pPr algn="ctr"/>
            <a:fld id="{E338C330-7236-984E-91CE-11EC7AD9038C}" type="slidenum">
              <a:rPr lang="en-UA" smtClean="0">
                <a:solidFill>
                  <a:schemeClr val="bg1"/>
                </a:solidFill>
                <a:latin typeface="Century Gothic" panose="020B0502020202020204" pitchFamily="34" charset="0"/>
              </a:rPr>
              <a:pPr algn="ctr"/>
              <a:t>9</a:t>
            </a:fld>
            <a:endParaRPr lang="en-UA" dirty="0">
              <a:solidFill>
                <a:schemeClr val="bg1"/>
              </a:solidFill>
              <a:latin typeface="Century Gothic" panose="020B0502020202020204" pitchFamily="34" charset="0"/>
            </a:endParaRPr>
          </a:p>
        </p:txBody>
      </p:sp>
      <p:pic>
        <p:nvPicPr>
          <p:cNvPr id="8" name="Content Placeholder 7">
            <a:extLst>
              <a:ext uri="{FF2B5EF4-FFF2-40B4-BE49-F238E27FC236}">
                <a16:creationId xmlns:a16="http://schemas.microsoft.com/office/drawing/2014/main" id="{AE5CA709-91E9-30A2-D149-AC93E450D42F}"/>
              </a:ext>
            </a:extLst>
          </p:cNvPr>
          <p:cNvPicPr>
            <a:picLocks noGrp="1" noChangeAspect="1"/>
          </p:cNvPicPr>
          <p:nvPr>
            <p:ph idx="1"/>
          </p:nvPr>
        </p:nvPicPr>
        <p:blipFill rotWithShape="1">
          <a:blip r:embed="rId3"/>
          <a:srcRect l="15658" t="32831" r="77671" b="33006"/>
          <a:stretch/>
        </p:blipFill>
        <p:spPr>
          <a:xfrm>
            <a:off x="26584" y="1391316"/>
            <a:ext cx="1593274" cy="3703197"/>
          </a:xfrm>
        </p:spPr>
      </p:pic>
      <p:sp>
        <p:nvSpPr>
          <p:cNvPr id="9" name="TextBox 8">
            <a:extLst>
              <a:ext uri="{FF2B5EF4-FFF2-40B4-BE49-F238E27FC236}">
                <a16:creationId xmlns:a16="http://schemas.microsoft.com/office/drawing/2014/main" id="{6CE9DDC4-320D-B077-9F17-72BE367EBC03}"/>
              </a:ext>
            </a:extLst>
          </p:cNvPr>
          <p:cNvSpPr txBox="1"/>
          <p:nvPr/>
        </p:nvSpPr>
        <p:spPr>
          <a:xfrm>
            <a:off x="2612571" y="2645419"/>
            <a:ext cx="8741228" cy="1754326"/>
          </a:xfrm>
          <a:prstGeom prst="rect">
            <a:avLst/>
          </a:prstGeom>
          <a:noFill/>
        </p:spPr>
        <p:txBody>
          <a:bodyPr wrap="square" rtlCol="0">
            <a:spAutoFit/>
          </a:bodyPr>
          <a:lstStyle/>
          <a:p>
            <a:pPr algn="just"/>
            <a:r>
              <a:rPr lang="uk-UA" b="0" i="0" u="none" strike="noStrike" dirty="0">
                <a:solidFill>
                  <a:srgbClr val="141B4D"/>
                </a:solidFill>
                <a:effectLst/>
                <a:latin typeface="Century Gothic" panose="020B0502020202020204" pitchFamily="34" charset="0"/>
              </a:rPr>
              <a:t>Інший приклад використання випадкового лісу - прогнозування виборів. Модель може бути навчена на даних про попередні вибори, щоб визначити, які фактори впливають на результати виборів. Наприклад, модель може враховувати такі ознаки, як кандидати, партії, вік та стать виборців, виборчі округи та інші. В результаті модель може зробити прогноз результатів майбутніх виборів з високою точністю.</a:t>
            </a:r>
            <a:endParaRPr lang="en-UA" sz="1800" dirty="0">
              <a:solidFill>
                <a:srgbClr val="141B4D"/>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3D2E299-8FE7-2AD2-966F-BEEBA598BA6C}"/>
              </a:ext>
            </a:extLst>
          </p:cNvPr>
          <p:cNvSpPr>
            <a:spLocks noGrp="1"/>
          </p:cNvSpPr>
          <p:nvPr>
            <p:ph type="title"/>
          </p:nvPr>
        </p:nvSpPr>
        <p:spPr>
          <a:xfrm>
            <a:off x="5163126" y="175491"/>
            <a:ext cx="6190673" cy="785091"/>
          </a:xfrm>
        </p:spPr>
        <p:txBody>
          <a:bodyPr>
            <a:normAutofit/>
          </a:bodyPr>
          <a:lstStyle/>
          <a:p>
            <a:pPr algn="r"/>
            <a:r>
              <a:rPr lang="uk-UA" sz="3600" b="0" i="0" u="none" strike="noStrike" dirty="0">
                <a:solidFill>
                  <a:srgbClr val="141B4D"/>
                </a:solidFill>
                <a:effectLst/>
                <a:latin typeface="Century Gothic" panose="020B0502020202020204" pitchFamily="34" charset="0"/>
              </a:rPr>
              <a:t>Прогнозування виборів</a:t>
            </a:r>
            <a:endParaRPr lang="en-UA" sz="3600" dirty="0">
              <a:solidFill>
                <a:srgbClr val="141B4D"/>
              </a:solidFill>
              <a:latin typeface="Century Gothic" panose="020B0502020202020204" pitchFamily="34" charset="0"/>
            </a:endParaRPr>
          </a:p>
        </p:txBody>
      </p:sp>
    </p:spTree>
    <p:extLst>
      <p:ext uri="{BB962C8B-B14F-4D97-AF65-F5344CB8AC3E}">
        <p14:creationId xmlns:p14="http://schemas.microsoft.com/office/powerpoint/2010/main" val="962495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5C0912D823580B4B9D5A8DD38D598D36" ma:contentTypeVersion="12" ma:contentTypeDescription="Створення нового документа." ma:contentTypeScope="" ma:versionID="ba6c82e6bcfcf0dd47d7fe1bffb9533f">
  <xsd:schema xmlns:xsd="http://www.w3.org/2001/XMLSchema" xmlns:xs="http://www.w3.org/2001/XMLSchema" xmlns:p="http://schemas.microsoft.com/office/2006/metadata/properties" xmlns:ns2="14bf9c0f-e95a-426e-9d4b-edccf8177eca" xmlns:ns3="856c4c97-becb-4e90-bd34-1a5ce6ca39e2" targetNamespace="http://schemas.microsoft.com/office/2006/metadata/properties" ma:root="true" ma:fieldsID="4170d9329a69ecd1ed2eeed194441a44" ns2:_="" ns3:_="">
    <xsd:import namespace="14bf9c0f-e95a-426e-9d4b-edccf8177eca"/>
    <xsd:import namespace="856c4c97-becb-4e90-bd34-1a5ce6ca39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bf9c0f-e95a-426e-9d4b-edccf8177e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Теги зображень" ma:readOnly="false" ma:fieldId="{5cf76f15-5ced-4ddc-b409-7134ff3c332f}" ma:taxonomyMulti="true" ma:sspId="85d8998b-9c0f-4980-9459-627a482aa71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6c4c97-becb-4e90-bd34-1a5ce6ca39e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7b309d1-bbbf-43d1-997d-b9039246e3a7}" ma:internalName="TaxCatchAll" ma:showField="CatchAllData" ma:web="856c4c97-becb-4e90-bd34-1a5ce6ca39e2">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Спільний доступ"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Відомості про тих, хто має доступ"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вмісту"/>
        <xsd:element ref="dc:title" minOccurs="0" maxOccurs="1" ma:index="4" ma:displayName="Заголовок"/>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4bf9c0f-e95a-426e-9d4b-edccf8177eca">
      <Terms xmlns="http://schemas.microsoft.com/office/infopath/2007/PartnerControls"/>
    </lcf76f155ced4ddcb4097134ff3c332f>
    <TaxCatchAll xmlns="856c4c97-becb-4e90-bd34-1a5ce6ca39e2" xsi:nil="true"/>
  </documentManagement>
</p:properties>
</file>

<file path=customXml/itemProps1.xml><?xml version="1.0" encoding="utf-8"?>
<ds:datastoreItem xmlns:ds="http://schemas.openxmlformats.org/officeDocument/2006/customXml" ds:itemID="{C7CBF61E-2CA9-41D3-9D13-566B53C560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bf9c0f-e95a-426e-9d4b-edccf8177eca"/>
    <ds:schemaRef ds:uri="856c4c97-becb-4e90-bd34-1a5ce6ca39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5D8D48-3D84-4F79-99B9-38FB8CFC6829}">
  <ds:schemaRefs>
    <ds:schemaRef ds:uri="http://schemas.microsoft.com/sharepoint/v3/contenttype/forms"/>
  </ds:schemaRefs>
</ds:datastoreItem>
</file>

<file path=customXml/itemProps3.xml><?xml version="1.0" encoding="utf-8"?>
<ds:datastoreItem xmlns:ds="http://schemas.openxmlformats.org/officeDocument/2006/customXml" ds:itemID="{BE0D75F2-BCB2-4621-A287-16442BF6A79A}">
  <ds:schemaRefs>
    <ds:schemaRef ds:uri="http://schemas.microsoft.com/office/2006/metadata/properties"/>
    <ds:schemaRef ds:uri="http://schemas.microsoft.com/office/infopath/2007/PartnerControls"/>
    <ds:schemaRef ds:uri="14bf9c0f-e95a-426e-9d4b-edccf8177eca"/>
    <ds:schemaRef ds:uri="856c4c97-becb-4e90-bd34-1a5ce6ca39e2"/>
  </ds:schemaRefs>
</ds:datastoreItem>
</file>

<file path=docProps/app.xml><?xml version="1.0" encoding="utf-8"?>
<Properties xmlns="http://schemas.openxmlformats.org/officeDocument/2006/extended-properties" xmlns:vt="http://schemas.openxmlformats.org/officeDocument/2006/docPropsVTypes">
  <Template>LNUAMI</Template>
  <TotalTime>2407</TotalTime>
  <Words>754</Words>
  <Application>Microsoft Macintosh PowerPoint</Application>
  <PresentationFormat>Widescreen</PresentationFormat>
  <Paragraphs>55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Century Gothic</vt:lpstr>
      <vt:lpstr>Office Theme</vt:lpstr>
      <vt:lpstr>PowerPoint Presentation</vt:lpstr>
      <vt:lpstr>ВИПАДКОВИЙ ЛІС</vt:lpstr>
      <vt:lpstr>ПЕРЕВАГИ/НЕДОЛІКИ</vt:lpstr>
      <vt:lpstr>Практичне застосування</vt:lpstr>
      <vt:lpstr>Класифікація зображень</vt:lpstr>
      <vt:lpstr>Прогнозування цін на нерухомість</vt:lpstr>
      <vt:lpstr>Виявлення шахрайства з кредитними картками</vt:lpstr>
      <vt:lpstr>Кластеризація даних</vt:lpstr>
      <vt:lpstr>Прогнозування виборів</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Orest Onyshchenko</dc:creator>
  <cp:lastModifiedBy>Орест Онищенко</cp:lastModifiedBy>
  <cp:revision>10</cp:revision>
  <dcterms:created xsi:type="dcterms:W3CDTF">2023-02-19T08:53:50Z</dcterms:created>
  <dcterms:modified xsi:type="dcterms:W3CDTF">2023-05-01T13:47:53Z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0x0101005C0912D823580B4B9D5A8DD38D598D36</vt:lpwstr>
  </property>
</Properties>
</file>