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89" r:id="rId4"/>
    <p:sldId id="261" r:id="rId5"/>
    <p:sldId id="263" r:id="rId6"/>
    <p:sldId id="264" r:id="rId7"/>
    <p:sldId id="266" r:id="rId8"/>
    <p:sldId id="288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/>
    <p:restoredTop sz="97020"/>
  </p:normalViewPr>
  <p:slideViewPr>
    <p:cSldViewPr snapToGrid="0">
      <p:cViewPr varScale="1">
        <p:scale>
          <a:sx n="140" d="100"/>
          <a:sy n="140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1D7EB-BD0E-0240-BA9F-811AFFFF4181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1361-9A95-5146-9820-1C55A2FD57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91361-9A95-5146-9820-1C55A2FD579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89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91361-9A95-5146-9820-1C55A2FD579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30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91361-9A95-5146-9820-1C55A2FD579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58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91361-9A95-5146-9820-1C55A2FD579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0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 anchor="ctr"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807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7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37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二级</a:t>
            </a:r>
          </a:p>
          <a:p>
            <a:pPr lvl="2" eaLnBrk="1" latinLnBrk="0" hangingPunct="1"/>
            <a:r>
              <a:rPr lang="zh-CN" altLang="en-US" dirty="0"/>
              <a:t>三级</a:t>
            </a:r>
          </a:p>
          <a:p>
            <a:pPr lvl="3" eaLnBrk="1" latinLnBrk="0" hangingPunct="1"/>
            <a:r>
              <a:rPr lang="zh-CN" altLang="en-US" dirty="0"/>
              <a:t>四级</a:t>
            </a:r>
          </a:p>
          <a:p>
            <a:pPr lvl="4" eaLnBrk="1" latinLnBrk="0" hangingPunct="1"/>
            <a:r>
              <a:rPr lang="zh-CN" altLang="en-US" dirty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52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24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78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427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64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20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2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二级</a:t>
            </a:r>
          </a:p>
          <a:p>
            <a:pPr lvl="2" eaLnBrk="1" latinLnBrk="0" hangingPunct="1"/>
            <a:r>
              <a:rPr lang="zh-CN" altLang="en-US"/>
              <a:t>三级</a:t>
            </a:r>
          </a:p>
          <a:p>
            <a:pPr lvl="3" eaLnBrk="1" latinLnBrk="0" hangingPunct="1"/>
            <a:r>
              <a:rPr lang="zh-CN" altLang="en-US"/>
              <a:t>四级</a:t>
            </a:r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5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303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b="0" i="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5F3C1BE8-857C-3040-845D-99593EE75593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b="0" i="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endParaRPr kumimoji="1"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 b="0" i="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</a:lstStyle>
          <a:p>
            <a:fld id="{15A980FC-42BF-8C42-9E3D-932AF8726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b="0" i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b="0" i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b="0" i="0">
              <a:latin typeface="Dubai" panose="020B0503030403030204" pitchFamily="34" charset="-78"/>
              <a:ea typeface="DengXian" panose="02010600030101010101" pitchFamily="2" charset="-122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408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0" i="0" kern="1200">
          <a:solidFill>
            <a:schemeClr val="tx2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1pPr>
    </p:titleStyle>
    <p:bodyStyle>
      <a:lvl1pPr marL="274313" indent="-274313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1pPr>
      <a:lvl2pPr marL="548626" indent="-274313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b="0" i="0" kern="1200">
          <a:solidFill>
            <a:schemeClr val="tx2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2pPr>
      <a:lvl3pPr marL="822939" indent="-22859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3pPr>
      <a:lvl4pPr marL="1097253" indent="-22859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4pPr>
      <a:lvl5pPr marL="1371566" indent="-22859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b="0" i="0" kern="1200">
          <a:solidFill>
            <a:schemeClr val="tx1"/>
          </a:solidFill>
          <a:latin typeface="Dubai" panose="020B0503030403030204" pitchFamily="34" charset="-78"/>
          <a:ea typeface="DengXian" panose="02010600030101010101" pitchFamily="2" charset="-122"/>
          <a:cs typeface="Dubai" panose="020B0503030403030204" pitchFamily="34" charset="-78"/>
        </a:defRPr>
      </a:lvl5pPr>
      <a:lvl6pPr marL="1645879" indent="-182875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182875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05" indent="-182875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dratl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jscience.org/" TargetMode="External"/><Relationship Id="rId13" Type="http://schemas.openxmlformats.org/officeDocument/2006/relationships/hyperlink" Target="http://la4j.org/" TargetMode="External"/><Relationship Id="rId3" Type="http://schemas.openxmlformats.org/officeDocument/2006/relationships/hyperlink" Target="http://dsd.lbl.gov/~hoschek/colt/" TargetMode="External"/><Relationship Id="rId7" Type="http://schemas.openxmlformats.org/officeDocument/2006/relationships/hyperlink" Target="http://jblas.org/" TargetMode="External"/><Relationship Id="rId12" Type="http://schemas.openxmlformats.org/officeDocument/2006/relationships/hyperlink" Target="http://www.ujmp.org/" TargetMode="External"/><Relationship Id="rId2" Type="http://schemas.openxmlformats.org/officeDocument/2006/relationships/hyperlink" Target="https://lessthanoptimal.github.io/Java-Matrix-Benchma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h.nist.gov/javanumerics/jama/" TargetMode="External"/><Relationship Id="rId11" Type="http://schemas.openxmlformats.org/officeDocument/2006/relationships/hyperlink" Target="http://sites.google.com/site/piotrwendykier/software/parallelcolt" TargetMode="External"/><Relationship Id="rId5" Type="http://schemas.openxmlformats.org/officeDocument/2006/relationships/hyperlink" Target="http://ejml.org/" TargetMode="External"/><Relationship Id="rId10" Type="http://schemas.openxmlformats.org/officeDocument/2006/relationships/hyperlink" Target="http://ojalgo.org/" TargetMode="External"/><Relationship Id="rId4" Type="http://schemas.openxmlformats.org/officeDocument/2006/relationships/hyperlink" Target="http://commons.apache.org/math/userguide/linear.html" TargetMode="External"/><Relationship Id="rId9" Type="http://schemas.openxmlformats.org/officeDocument/2006/relationships/hyperlink" Target="https://github.com/fommil/matrix-toolkits-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2F16-586D-7BA2-6056-974553662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3600" dirty="0"/>
              <a:t>向量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矩阵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的表示与运算</a:t>
            </a:r>
            <a:br>
              <a:rPr kumimoji="1" lang="en-US" altLang="zh-CN" sz="3600" dirty="0"/>
            </a:br>
            <a:r>
              <a:rPr kumimoji="1"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representation and operations of</a:t>
            </a:r>
            <a:r>
              <a:rPr kumimoji="1" lang="zh-CN" altLang="en-US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3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Vector(Matrix)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93ABB0-1235-1C17-8DDF-AB8AF7613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尺规 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oldratlee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2022-09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45A274-3AE7-9BAB-AF5C-FBE90F5D04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38647" y="1118983"/>
            <a:ext cx="2311143" cy="231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44E4-77EA-944E-015D-87301C3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基本概念</a:t>
            </a:r>
            <a:r>
              <a:rPr kumimoji="1" lang="en-US" altLang="zh-CN" dirty="0"/>
              <a:t>/</a:t>
            </a:r>
            <a:r>
              <a:rPr kumimoji="1" lang="zh-CN" altLang="en-US" dirty="0"/>
              <a:t>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7F79D-C3D7-BE68-A0C6-1B7A2CF88C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599" y="1219200"/>
            <a:ext cx="5856905" cy="50654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b="1" dirty="0"/>
              <a:t>向量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(Vector)</a:t>
            </a:r>
            <a:endParaRPr kumimoji="1" lang="en-US" altLang="zh-CN" b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向量一般指 </a:t>
            </a:r>
            <a:r>
              <a:rPr kumimoji="1" lang="en-US" altLang="zh-CN" b="1" dirty="0">
                <a:solidFill>
                  <a:srgbClr val="C00000"/>
                </a:solidFill>
              </a:rPr>
              <a:t>1</a:t>
            </a:r>
            <a:r>
              <a:rPr kumimoji="1" lang="zh-CN" altLang="en-US" dirty="0"/>
              <a:t>维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数组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pPr lvl="5"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矩阵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(Matrix)</a:t>
            </a:r>
            <a:endParaRPr kumimoji="1" lang="en-US" altLang="zh-CN" b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矩阵一般指 </a:t>
            </a:r>
            <a:r>
              <a:rPr kumimoji="1" lang="en-US" altLang="zh-CN" b="1" dirty="0">
                <a:solidFill>
                  <a:srgbClr val="C00000"/>
                </a:solidFill>
              </a:rPr>
              <a:t>2</a:t>
            </a:r>
            <a:r>
              <a:rPr kumimoji="1" lang="zh-CN" altLang="en-US" dirty="0"/>
              <a:t>维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数组</a:t>
            </a:r>
            <a:r>
              <a:rPr kumimoji="1" lang="zh-CN" altLang="en-US" dirty="0"/>
              <a:t>的数据</a:t>
            </a:r>
            <a:endParaRPr kumimoji="1" lang="en-US" altLang="zh-CN" dirty="0"/>
          </a:p>
          <a:p>
            <a:pPr lvl="5"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b="1" dirty="0"/>
              <a:t>维度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(Dimension)</a:t>
            </a:r>
            <a:br>
              <a:rPr kumimoji="1" lang="en-US" altLang="zh-CN" b="1" dirty="0"/>
            </a:br>
            <a:r>
              <a:rPr kumimoji="1" lang="zh-CN" altLang="en-US" dirty="0"/>
              <a:t> </a:t>
            </a:r>
            <a:r>
              <a:rPr kumimoji="1" lang="en-US" altLang="zh-CN" sz="1900" dirty="0"/>
              <a:t>(</a:t>
            </a:r>
            <a:r>
              <a:rPr kumimoji="1" lang="zh-CN" altLang="en-US" sz="1900" dirty="0"/>
              <a:t>有</a:t>
            </a:r>
            <a:r>
              <a:rPr kumimoji="1" lang="en-US" altLang="zh-CN" sz="1900" dirty="0"/>
              <a:t>2</a:t>
            </a:r>
            <a:r>
              <a:rPr kumimoji="1" lang="zh-CN" altLang="en-US" sz="1900" dirty="0"/>
              <a:t>种含义，注意</a:t>
            </a:r>
            <a:r>
              <a:rPr kumimoji="1" lang="zh-CN" altLang="en-US" sz="1900" dirty="0">
                <a:solidFill>
                  <a:srgbClr val="FF0000"/>
                </a:solidFill>
              </a:rPr>
              <a:t>二义性</a:t>
            </a:r>
            <a:r>
              <a:rPr kumimoji="1" lang="zh-CN" altLang="en-US" sz="1900" dirty="0"/>
              <a:t>别交流理解错了</a:t>
            </a:r>
            <a:r>
              <a:rPr kumimoji="1" lang="en-US" altLang="zh-CN" sz="1900" dirty="0"/>
              <a:t>)</a:t>
            </a:r>
            <a:endParaRPr kumimoji="1" lang="en-US" altLang="zh-CN" dirty="0"/>
          </a:p>
          <a:p>
            <a:pPr marL="623888" lvl="1" indent="-344488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数组的维度</a:t>
            </a:r>
            <a:br>
              <a:rPr kumimoji="1" lang="en-US" altLang="zh-CN" dirty="0"/>
            </a:br>
            <a:r>
              <a:rPr kumimoji="1" lang="zh-CN" altLang="en-US" dirty="0"/>
              <a:t>如向量是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维、矩阵是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维；可以有更高维</a:t>
            </a:r>
            <a:endParaRPr kumimoji="1" lang="en-US" altLang="zh-CN" dirty="0"/>
          </a:p>
          <a:p>
            <a:pPr marL="623888" lvl="1" indent="-344488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数组中一维的元素个数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即该维的数组长度</a:t>
            </a:r>
            <a:r>
              <a:rPr kumimoji="1" lang="en-US" altLang="zh-CN" dirty="0"/>
              <a:t>)</a:t>
            </a:r>
            <a:br>
              <a:rPr kumimoji="1" lang="en-US" altLang="zh-CN" dirty="0"/>
            </a:br>
            <a:r>
              <a:rPr kumimoji="1" lang="zh-CN" altLang="en-US" dirty="0"/>
              <a:t>如 </a:t>
            </a:r>
            <a:r>
              <a:rPr kumimoji="1" lang="en-US" altLang="zh-CN" dirty="0"/>
              <a:t>2</a:t>
            </a:r>
            <a:r>
              <a:rPr kumimoji="1" lang="zh-CN" altLang="en-US" dirty="0"/>
              <a:t>维平面 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</a:t>
            </a:r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维空间 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</a:t>
            </a:r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y,</a:t>
            </a:r>
            <a:r>
              <a:rPr kumimoji="1"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z)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9ACC9-2168-7C65-E961-E57AF90B14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35699" y="1219200"/>
            <a:ext cx="5038846" cy="49377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行向量 </a:t>
            </a:r>
            <a:r>
              <a:rPr kumimoji="1" lang="en-US" altLang="zh-CN" dirty="0"/>
              <a:t>/</a:t>
            </a:r>
            <a:r>
              <a:rPr kumimoji="1" lang="zh-CN" altLang="en-US" dirty="0"/>
              <a:t> 列向量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当不涉及矩阵操作时</a:t>
            </a:r>
            <a:br>
              <a:rPr kumimoji="1" lang="en-US" altLang="zh-CN" dirty="0"/>
            </a:br>
            <a:r>
              <a:rPr kumimoji="1"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或说</a:t>
            </a:r>
            <a:r>
              <a:rPr kumimoji="1"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维及更高维数组操作</a:t>
            </a:r>
            <a:r>
              <a:rPr kumimoji="1" lang="en-US" altLang="zh-CN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zh-CN" altLang="en-US" dirty="0"/>
              <a:t> ，</a:t>
            </a:r>
            <a:br>
              <a:rPr kumimoji="1" lang="en-US" altLang="zh-CN" dirty="0"/>
            </a:br>
            <a:r>
              <a:rPr kumimoji="1" lang="zh-CN" altLang="en-US" dirty="0"/>
              <a:t>两者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可能</a:t>
            </a:r>
            <a:r>
              <a:rPr kumimoji="1" lang="en-US" altLang="zh-CN" dirty="0"/>
              <a:t>)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</a:rPr>
              <a:t>只是排版</a:t>
            </a:r>
            <a:r>
              <a:rPr kumimoji="1" lang="zh-CN" altLang="en-US" dirty="0"/>
              <a:t>的区别。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endParaRPr kumimoji="1" lang="en-US" altLang="zh-CN" sz="2000" dirty="0"/>
          </a:p>
          <a:p>
            <a:pPr>
              <a:lnSpc>
                <a:spcPct val="120000"/>
              </a:lnSpc>
            </a:pPr>
            <a:endParaRPr kumimoji="1" lang="en-US" altLang="zh-CN" sz="2000" dirty="0"/>
          </a:p>
          <a:p>
            <a:pPr marL="640064" lvl="2" indent="0">
              <a:lnSpc>
                <a:spcPct val="120000"/>
              </a:lnSpc>
              <a:buNone/>
            </a:pPr>
            <a:r>
              <a:rPr kumimoji="1" lang="en-US" altLang="zh-CN" sz="1400" dirty="0"/>
              <a:t>	</a:t>
            </a:r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向量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矩阵是 多个数据的表示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组织方式</a:t>
            </a:r>
            <a:endParaRPr kumimoji="1" lang="en-US" altLang="zh-CN" sz="2000" dirty="0"/>
          </a:p>
          <a:p>
            <a:pPr lvl="1">
              <a:lnSpc>
                <a:spcPct val="120000"/>
              </a:lnSpc>
            </a:pPr>
            <a:r>
              <a:rPr kumimoji="1"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还有 </a:t>
            </a:r>
            <a:r>
              <a:rPr kumimoji="1" lang="zh-CN" altLang="en-US" sz="1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张量</a:t>
            </a:r>
            <a:r>
              <a:rPr kumimoji="1"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，自己平时没有理解使用过</a:t>
            </a:r>
            <a:endParaRPr kumimoji="1" lang="en-US" altLang="zh-CN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5">
              <a:lnSpc>
                <a:spcPct val="120000"/>
              </a:lnSpc>
            </a:pPr>
            <a:endParaRPr kumimoji="1"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当有可能歧义时，有意不用术语向量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矩阵，</a:t>
            </a:r>
            <a:br>
              <a:rPr kumimoji="1" lang="en-US" altLang="zh-CN" sz="2000" dirty="0"/>
            </a:br>
            <a:r>
              <a:rPr kumimoji="1" lang="zh-CN" altLang="en-US" sz="2000" dirty="0"/>
              <a:t>而用术语 </a:t>
            </a:r>
            <a:r>
              <a:rPr kumimoji="1" lang="en-US" altLang="zh-CN" sz="2000" b="1" dirty="0"/>
              <a:t>(</a:t>
            </a:r>
            <a:r>
              <a:rPr kumimoji="1" lang="zh-CN" altLang="en-US" sz="2000" b="1" dirty="0"/>
              <a:t>多维</a:t>
            </a:r>
            <a:r>
              <a:rPr kumimoji="1" lang="en-US" altLang="zh-CN" sz="2000" b="1" dirty="0"/>
              <a:t>)</a:t>
            </a:r>
            <a:r>
              <a:rPr kumimoji="1" lang="zh-CN" altLang="en-US" sz="2000" b="1" dirty="0"/>
              <a:t>数组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0AC8F1-30B6-59D8-85FC-BFA7ABBBEA04}"/>
                  </a:ext>
                </a:extLst>
              </p:cNvPr>
              <p:cNvSpPr txBox="1"/>
              <p:nvPr/>
            </p:nvSpPr>
            <p:spPr>
              <a:xfrm>
                <a:off x="7941227" y="3115316"/>
                <a:ext cx="17748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0AC8F1-30B6-59D8-85FC-BFA7ABBB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27" y="3115316"/>
                <a:ext cx="177484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2144400-541B-0615-8347-274B9823FA70}"/>
                  </a:ext>
                </a:extLst>
              </p:cNvPr>
              <p:cNvSpPr txBox="1"/>
              <p:nvPr/>
            </p:nvSpPr>
            <p:spPr>
              <a:xfrm>
                <a:off x="9849822" y="2863292"/>
                <a:ext cx="602537" cy="904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2144400-541B-0615-8347-274B9823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822" y="2863292"/>
                <a:ext cx="602537" cy="904158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738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BF61-3463-B962-11DF-AA4088A1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多维数组的 表示 与 索引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AF1BB2-9536-79A5-070C-83A31688F15C}"/>
              </a:ext>
            </a:extLst>
          </p:cNvPr>
          <p:cNvSpPr txBox="1"/>
          <p:nvPr/>
        </p:nvSpPr>
        <p:spPr>
          <a:xfrm>
            <a:off x="499534" y="1545430"/>
            <a:ext cx="2582758" cy="28623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3]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6]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9]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11,</a:t>
            </a:r>
            <a:r>
              <a:rPr kumimoji="1"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12]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内容占位符 9">
            <a:extLst>
              <a:ext uri="{FF2B5EF4-FFF2-40B4-BE49-F238E27FC236}">
                <a16:creationId xmlns:a16="http://schemas.microsoft.com/office/drawing/2014/main" id="{C0059CCC-7AA3-249A-2B23-7B1AC6FE86B5}"/>
              </a:ext>
            </a:extLst>
          </p:cNvPr>
          <p:cNvSpPr txBox="1">
            <a:spLocks/>
          </p:cNvSpPr>
          <p:nvPr/>
        </p:nvSpPr>
        <p:spPr>
          <a:xfrm>
            <a:off x="1391168" y="4662424"/>
            <a:ext cx="877163" cy="369332"/>
          </a:xfrm>
          <a:prstGeom prst="rect">
            <a:avLst/>
          </a:prstGeom>
        </p:spPr>
        <p:txBody>
          <a:bodyPr vert="horz" wrap="none">
            <a:sp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kumimoji="1" lang="zh-CN" altLang="en-US" sz="1800"/>
              <a:t>可视化</a:t>
            </a:r>
            <a:endParaRPr lang="zh-CN" altLang="en-US" sz="18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8F0295E-3DA9-2983-742A-267C7A364F93}"/>
              </a:ext>
            </a:extLst>
          </p:cNvPr>
          <p:cNvGrpSpPr/>
          <p:nvPr/>
        </p:nvGrpSpPr>
        <p:grpSpPr>
          <a:xfrm>
            <a:off x="964042" y="5164768"/>
            <a:ext cx="1832612" cy="1034675"/>
            <a:chOff x="9540218" y="4666226"/>
            <a:chExt cx="1832612" cy="1034675"/>
          </a:xfrm>
        </p:grpSpPr>
        <p:graphicFrame>
          <p:nvGraphicFramePr>
            <p:cNvPr id="18" name="表格 5">
              <a:extLst>
                <a:ext uri="{FF2B5EF4-FFF2-40B4-BE49-F238E27FC236}">
                  <a16:creationId xmlns:a16="http://schemas.microsoft.com/office/drawing/2014/main" id="{86C1216C-186B-6BAE-DE7E-64EBEC9B76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9439585"/>
                </p:ext>
              </p:extLst>
            </p:nvPr>
          </p:nvGraphicFramePr>
          <p:xfrm>
            <a:off x="9900436" y="4666226"/>
            <a:ext cx="1472394" cy="731520"/>
          </p:xfrm>
          <a:graphic>
            <a:graphicData uri="http://schemas.openxmlformats.org/drawingml/2006/table">
              <a:tbl>
                <a:tblPr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{D7AC3CCA-C797-4891-BE02-D94E43425B78}</a:tableStyleId>
                </a:tblPr>
                <a:tblGrid>
                  <a:gridCol w="490798">
                    <a:extLst>
                      <a:ext uri="{9D8B030D-6E8A-4147-A177-3AD203B41FA5}">
                        <a16:colId xmlns:a16="http://schemas.microsoft.com/office/drawing/2014/main" val="3959134912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533543776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499652139"/>
                      </a:ext>
                    </a:extLst>
                  </a:gridCol>
                </a:tblGrid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7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8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9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2102569720"/>
                    </a:ext>
                  </a:extLst>
                </a:tr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10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11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12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1577057545"/>
                    </a:ext>
                  </a:extLst>
                </a:tr>
              </a:tbl>
            </a:graphicData>
          </a:graphic>
        </p:graphicFrame>
        <p:graphicFrame>
          <p:nvGraphicFramePr>
            <p:cNvPr id="19" name="表格 18">
              <a:extLst>
                <a:ext uri="{FF2B5EF4-FFF2-40B4-BE49-F238E27FC236}">
                  <a16:creationId xmlns:a16="http://schemas.microsoft.com/office/drawing/2014/main" id="{EC882675-F65E-2FFC-2614-EFD57BEEDE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4648229"/>
                </p:ext>
              </p:extLst>
            </p:nvPr>
          </p:nvGraphicFramePr>
          <p:xfrm>
            <a:off x="9540218" y="4969381"/>
            <a:ext cx="1472394" cy="731520"/>
          </p:xfrm>
          <a:graphic>
            <a:graphicData uri="http://schemas.openxmlformats.org/drawingml/2006/table">
              <a:tbl>
                <a:tblPr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{D7AC3CCA-C797-4891-BE02-D94E43425B78}</a:tableStyleId>
                </a:tblPr>
                <a:tblGrid>
                  <a:gridCol w="490798">
                    <a:extLst>
                      <a:ext uri="{9D8B030D-6E8A-4147-A177-3AD203B41FA5}">
                        <a16:colId xmlns:a16="http://schemas.microsoft.com/office/drawing/2014/main" val="3959134912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533543776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499652139"/>
                      </a:ext>
                    </a:extLst>
                  </a:gridCol>
                </a:tblGrid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2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3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2102569720"/>
                    </a:ext>
                  </a:extLst>
                </a:tr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4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5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6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1577057545"/>
                    </a:ext>
                  </a:extLst>
                </a:tr>
              </a:tbl>
            </a:graphicData>
          </a:graphic>
        </p:graphicFrame>
      </p:grp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DAD6F45-3CBF-2286-2D09-4D3AE6748B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83897" y="2007220"/>
            <a:ext cx="3482900" cy="41497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/>
              <a:t>形状 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即各维度长度</a:t>
            </a:r>
            <a:r>
              <a:rPr kumimoji="1" lang="en-US" altLang="zh-CN" sz="2400" dirty="0"/>
              <a:t>)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</a:t>
            </a: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</a:t>
            </a:r>
          </a:p>
          <a:p>
            <a:pPr lvl="5">
              <a:lnSpc>
                <a:spcPct val="120000"/>
              </a:lnSpc>
            </a:pPr>
            <a:endParaRPr lang="en-US" altLang="zh-CN" sz="12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索引</a:t>
            </a:r>
            <a:endParaRPr lang="en-US" altLang="zh-CN" sz="2400" b="1" dirty="0"/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x[0][0][0]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x[1][0][2]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vl="5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kumimoji="1" lang="en-US" altLang="zh-CN" sz="240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A7482AC-51F4-F04B-5BF9-AE91F330E7B3}"/>
              </a:ext>
            </a:extLst>
          </p:cNvPr>
          <p:cNvSpPr txBox="1">
            <a:spLocks/>
          </p:cNvSpPr>
          <p:nvPr/>
        </p:nvSpPr>
        <p:spPr>
          <a:xfrm>
            <a:off x="7366796" y="2007220"/>
            <a:ext cx="4797708" cy="413798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/>
              <a:t>这个 表示和索引方式，</a:t>
            </a:r>
            <a:br>
              <a:rPr lang="zh-CN" altLang="en-US" sz="2400" dirty="0"/>
            </a:br>
            <a:r>
              <a:rPr lang="zh-CN" altLang="en-US" sz="2400" dirty="0"/>
              <a:t>和 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的多维数组</a:t>
            </a:r>
            <a:br>
              <a:rPr lang="zh-CN" altLang="en-US" sz="2400" b="1" dirty="0"/>
            </a:b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B050"/>
                </a:solidFill>
              </a:rPr>
              <a:t>一致的～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5">
              <a:lnSpc>
                <a:spcPct val="120000"/>
              </a:lnSpc>
            </a:pPr>
            <a:endParaRPr kumimoji="1" lang="en-US" altLang="zh-CN" sz="1400" dirty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多维数据可以看成</a:t>
            </a:r>
            <a:br>
              <a:rPr kumimoji="1" lang="en-US" altLang="zh-CN" sz="2400" dirty="0"/>
            </a:br>
            <a:r>
              <a:rPr kumimoji="1" lang="zh-CN" altLang="en-US" sz="2400" dirty="0"/>
              <a:t>数组的数组。即</a:t>
            </a:r>
            <a:endParaRPr kumimoji="1" lang="en-US" altLang="zh-CN" sz="2400" dirty="0"/>
          </a:p>
          <a:p>
            <a:pPr lvl="1">
              <a:lnSpc>
                <a:spcPct val="120000"/>
              </a:lnSpc>
            </a:pPr>
            <a:r>
              <a:rPr kumimoji="1" lang="zh-CN" altLang="en-US" sz="2100" dirty="0"/>
              <a:t>前面的索引返回的是数组</a:t>
            </a:r>
            <a:endParaRPr kumimoji="1" lang="en-US" altLang="zh-CN" sz="1800" dirty="0"/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x[0]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[1,2,3]</a:t>
            </a: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[4,5,6]</a:t>
            </a:r>
            <a:r>
              <a:rPr kumimoji="1" lang="en-US" altLang="zh-C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C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x[1][0]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[7,8,9]</a:t>
            </a:r>
            <a:endParaRPr kumimoji="1" lang="en-US" altLang="zh-CN" sz="1800" dirty="0"/>
          </a:p>
          <a:p>
            <a:pPr lvl="1">
              <a:lnSpc>
                <a:spcPct val="120000"/>
              </a:lnSpc>
            </a:pPr>
            <a:r>
              <a:rPr kumimoji="1" lang="zh-CN" altLang="en-US" sz="2100" dirty="0"/>
              <a:t>前面索引 大块数据，后面索引小块</a:t>
            </a:r>
            <a:br>
              <a:rPr kumimoji="1" lang="en-US" altLang="zh-CN" sz="2100" dirty="0"/>
            </a:br>
            <a:r>
              <a:rPr kumimoji="1"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这和中国的地址格式一样，</a:t>
            </a:r>
            <a:r>
              <a:rPr kumimoji="1" lang="zh-CN" altLang="en-US" sz="1700" b="1" dirty="0">
                <a:solidFill>
                  <a:schemeClr val="tx1"/>
                </a:solidFill>
              </a:rPr>
              <a:t>由大到小</a:t>
            </a:r>
            <a:endParaRPr kumimoji="1" lang="en-US" altLang="zh-CN" sz="17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2400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F702FE72-70D7-6F59-B032-A40F4E4B75B8}"/>
              </a:ext>
            </a:extLst>
          </p:cNvPr>
          <p:cNvSpPr txBox="1">
            <a:spLocks/>
          </p:cNvSpPr>
          <p:nvPr/>
        </p:nvSpPr>
        <p:spPr>
          <a:xfrm>
            <a:off x="3826509" y="1269200"/>
            <a:ext cx="3195105" cy="517065"/>
          </a:xfrm>
          <a:prstGeom prst="rect">
            <a:avLst/>
          </a:prstGeom>
        </p:spPr>
        <p:txBody>
          <a:bodyPr vert="horz" wrap="none">
            <a:sp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400" dirty="0"/>
              <a:t>看一个 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维数组数据：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9C890A7-D163-EAB7-13E5-C1A80AF4C15D}"/>
              </a:ext>
            </a:extLst>
          </p:cNvPr>
          <p:cNvCxnSpPr>
            <a:cxnSpLocks/>
          </p:cNvCxnSpPr>
          <p:nvPr/>
        </p:nvCxnSpPr>
        <p:spPr>
          <a:xfrm>
            <a:off x="3454400" y="1323096"/>
            <a:ext cx="0" cy="48592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056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BF61-3463-B962-11DF-AA4088A1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多维数据的 表示 与 索引 </a:t>
            </a:r>
            <a:r>
              <a:rPr kumimoji="1" lang="en-US" altLang="zh-CN" dirty="0"/>
              <a:t>cont.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74612-A111-1598-B034-90CE2FB38A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6513" y="4323176"/>
            <a:ext cx="2567709" cy="16071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形状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kumimoji="1"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</a:t>
            </a:r>
            <a:r>
              <a:rPr kumimoji="1" lang="zh-CN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</a:t>
            </a:r>
            <a:endParaRPr lang="en-US" altLang="zh-CN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/>
              <a:t>索引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x[0][0][0]</a:t>
            </a:r>
            <a:r>
              <a:rPr lang="zh-CN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x[1][0][2]</a:t>
            </a:r>
            <a:r>
              <a:rPr lang="zh-CN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kumimoji="1" lang="en-US" altLang="zh-CN" sz="1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4842F-EA37-7931-7A4A-317C86DFE20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605338" y="1216152"/>
            <a:ext cx="5255790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/>
              <a:t>关于 表示与索引 一些要注意的：</a:t>
            </a:r>
            <a:br>
              <a:rPr kumimoji="1" lang="en-US" altLang="zh-CN" dirty="0"/>
            </a:br>
            <a:r>
              <a:rPr kumimoji="1" lang="en-US" altLang="zh-CN" sz="1900" dirty="0"/>
              <a:t>(</a:t>
            </a:r>
            <a:r>
              <a:rPr kumimoji="1" lang="zh-CN" altLang="en-US" sz="1900" dirty="0"/>
              <a:t>或说 容易让人理解乱了的地方</a:t>
            </a:r>
            <a:r>
              <a:rPr kumimoji="1" lang="en-US" altLang="zh-CN" sz="1900" dirty="0"/>
              <a:t>)</a:t>
            </a:r>
            <a:r>
              <a:rPr kumimoji="1" lang="zh-CN" altLang="en-US" sz="1900" dirty="0"/>
              <a:t> </a:t>
            </a:r>
            <a:r>
              <a:rPr lang="zh-CN" altLang="en-US" dirty="0"/>
              <a:t> </a:t>
            </a:r>
            <a:endParaRPr kumimoji="1" lang="en-US" altLang="zh-CN" dirty="0"/>
          </a:p>
          <a:p>
            <a:pPr lvl="5"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不同数组维度 也会说成 </a:t>
            </a:r>
            <a:r>
              <a:rPr kumimoji="1" lang="zh-CN" altLang="en-US" b="1" dirty="0"/>
              <a:t>轴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b="1" dirty="0"/>
              <a:t>几何</a:t>
            </a:r>
            <a:r>
              <a:rPr kumimoji="1" lang="zh-CN" altLang="en-US" dirty="0"/>
              <a:t>方式里的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x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轴、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y</a:t>
            </a:r>
            <a:r>
              <a:rPr kumimoji="1" lang="zh-CN" altLang="en-US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轴、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z</a:t>
            </a:r>
            <a:r>
              <a:rPr kumimoji="1" lang="zh-CN" altLang="en-US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之前的可以认为是 </a:t>
            </a:r>
            <a:r>
              <a:rPr kumimoji="1"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代数</a:t>
            </a:r>
            <a:r>
              <a:rPr kumimoji="1" lang="en-US" altLang="zh-CN" sz="1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kumimoji="1"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代码</a:t>
            </a:r>
            <a:r>
              <a:rPr kumimoji="1" lang="zh-CN" alt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方式</a:t>
            </a:r>
            <a:endParaRPr kumimoji="1" lang="en-US" altLang="zh-CN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5"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要注意轴顺序：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几何方式时，轴</a:t>
            </a:r>
            <a:r>
              <a:rPr kumimoji="1" lang="en-US" altLang="zh-CN" dirty="0"/>
              <a:t>/</a:t>
            </a:r>
            <a:r>
              <a:rPr kumimoji="1" lang="zh-CN" altLang="en-US" dirty="0"/>
              <a:t>维度 的顺序是 </a:t>
            </a:r>
            <a:br>
              <a:rPr kumimoji="1" lang="en-US" altLang="zh-CN" dirty="0"/>
            </a:br>
            <a:r>
              <a:rPr kumimoji="1" lang="zh-CN" altLang="en-US" dirty="0"/>
              <a:t>由小块到大块，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x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lang="en-US" altLang="zh-CN" dirty="0"/>
              <a:t>-&gt;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y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lang="en-US" altLang="zh-CN" dirty="0"/>
              <a:t>-&gt;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z</a:t>
            </a:r>
            <a:endParaRPr kumimoji="1" lang="en-US" altLang="zh-CN" i="1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代数方式时，轴</a:t>
            </a:r>
            <a:r>
              <a:rPr kumimoji="1" lang="en-US" altLang="zh-CN" dirty="0"/>
              <a:t>/</a:t>
            </a:r>
            <a:r>
              <a:rPr kumimoji="1" lang="zh-CN" altLang="en-US" dirty="0"/>
              <a:t>维度 的顺序是 </a:t>
            </a:r>
            <a:br>
              <a:rPr kumimoji="1" lang="en-US" altLang="zh-CN" dirty="0"/>
            </a:br>
            <a:r>
              <a:rPr kumimoji="1" lang="zh-CN" altLang="en-US" dirty="0"/>
              <a:t>由大块到小块，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0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轴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(z)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lang="en-US" altLang="zh-CN" dirty="0"/>
              <a:t>-&gt;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1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轴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(y)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lang="en-US" altLang="zh-CN" dirty="0"/>
              <a:t>-&gt;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2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轴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(x)</a:t>
            </a:r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两者 </a:t>
            </a:r>
            <a:r>
              <a:rPr kumimoji="1" lang="zh-CN" altLang="en-US" b="1" dirty="0">
                <a:solidFill>
                  <a:srgbClr val="C00000"/>
                </a:solidFill>
              </a:rPr>
              <a:t>顺序相反！</a:t>
            </a:r>
            <a:br>
              <a:rPr kumimoji="1" lang="en-US" altLang="zh-CN" dirty="0"/>
            </a:br>
            <a:r>
              <a:rPr kumimoji="1" lang="zh-CN" altLang="en-US" dirty="0"/>
              <a:t>即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z</a:t>
            </a:r>
            <a:r>
              <a:rPr kumimoji="1" lang="zh-CN" altLang="en-US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轴是 </a:t>
            </a:r>
            <a:r>
              <a:rPr kumimoji="1" lang="en-US" altLang="zh-CN" dirty="0"/>
              <a:t>0</a:t>
            </a:r>
            <a:r>
              <a:rPr kumimoji="1" lang="zh-CN" altLang="en-US" dirty="0"/>
              <a:t>轴，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y</a:t>
            </a:r>
            <a:r>
              <a:rPr kumimoji="1" lang="zh-CN" altLang="en-US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轴是 </a:t>
            </a:r>
            <a:r>
              <a:rPr kumimoji="1" lang="en-US" altLang="zh-CN" dirty="0"/>
              <a:t>1</a:t>
            </a:r>
            <a:r>
              <a:rPr kumimoji="1" lang="zh-CN" altLang="en-US" dirty="0"/>
              <a:t>轴，</a:t>
            </a:r>
            <a:r>
              <a:rPr kumimoji="1" lang="en-US" altLang="zh-CN" b="1" i="1" dirty="0">
                <a:solidFill>
                  <a:srgbClr val="FF0000"/>
                </a:solidFill>
                <a:latin typeface="InaiMathi" pitchFamily="2" charset="0"/>
                <a:cs typeface="InaiMathi" pitchFamily="2" charset="0"/>
              </a:rPr>
              <a:t>x</a:t>
            </a:r>
            <a:r>
              <a:rPr kumimoji="1" lang="zh-CN" altLang="en-US" b="1" i="1" dirty="0">
                <a:solidFill>
                  <a:srgbClr val="FF0000"/>
                </a:solidFill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轴 是 </a:t>
            </a:r>
            <a:r>
              <a:rPr kumimoji="1" lang="en-US" altLang="zh-CN" b="1" dirty="0">
                <a:solidFill>
                  <a:srgbClr val="FF0000"/>
                </a:solidFill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</a:rPr>
              <a:t>轴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AFB395-4DE9-A0A4-6C99-ACF0C4FABC5D}"/>
              </a:ext>
            </a:extLst>
          </p:cNvPr>
          <p:cNvSpPr txBox="1"/>
          <p:nvPr/>
        </p:nvSpPr>
        <p:spPr>
          <a:xfrm>
            <a:off x="586513" y="1415944"/>
            <a:ext cx="2337499" cy="258532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FA5220C-9CED-9E52-48A1-FF6B4F28A373}"/>
              </a:ext>
            </a:extLst>
          </p:cNvPr>
          <p:cNvGrpSpPr/>
          <p:nvPr/>
        </p:nvGrpSpPr>
        <p:grpSpPr>
          <a:xfrm>
            <a:off x="8397842" y="2066077"/>
            <a:ext cx="1020770" cy="1210671"/>
            <a:chOff x="7937180" y="4176779"/>
            <a:chExt cx="1020770" cy="1210671"/>
          </a:xfrm>
        </p:grpSpPr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1E31001-74BB-654F-7820-073FF93D51A7}"/>
                </a:ext>
              </a:extLst>
            </p:cNvPr>
            <p:cNvCxnSpPr>
              <a:cxnSpLocks/>
            </p:cNvCxnSpPr>
            <p:nvPr/>
          </p:nvCxnSpPr>
          <p:spPr>
            <a:xfrm>
              <a:off x="7937180" y="4724774"/>
              <a:ext cx="720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161133D-EE5B-96BB-BFA8-E394B7AB9107}"/>
                </a:ext>
              </a:extLst>
            </p:cNvPr>
            <p:cNvSpPr txBox="1"/>
            <p:nvPr/>
          </p:nvSpPr>
          <p:spPr>
            <a:xfrm>
              <a:off x="8601762" y="4521695"/>
              <a:ext cx="35618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x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endParaRPr lang="zh-CN" altLang="en-US" dirty="0"/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236E9603-77C4-B1FC-9246-966882B79A29}"/>
                </a:ext>
              </a:extLst>
            </p:cNvPr>
            <p:cNvCxnSpPr>
              <a:cxnSpLocks/>
            </p:cNvCxnSpPr>
            <p:nvPr/>
          </p:nvCxnSpPr>
          <p:spPr>
            <a:xfrm>
              <a:off x="8106117" y="4540047"/>
              <a:ext cx="0" cy="7200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0E0D266-6E5F-338B-962A-110AB1F51F61}"/>
                </a:ext>
              </a:extLst>
            </p:cNvPr>
            <p:cNvSpPr txBox="1"/>
            <p:nvPr/>
          </p:nvSpPr>
          <p:spPr>
            <a:xfrm>
              <a:off x="8078210" y="5018118"/>
              <a:ext cx="42511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y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 </a:t>
              </a:r>
              <a:endParaRPr lang="zh-CN" altLang="en-US" dirty="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329CEBB4-4ABF-4AF2-8ABC-F3C5E6AC9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81" y="4367447"/>
              <a:ext cx="500679" cy="5006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754493-2251-CD67-516B-B47AE804C89E}"/>
                </a:ext>
              </a:extLst>
            </p:cNvPr>
            <p:cNvSpPr txBox="1"/>
            <p:nvPr/>
          </p:nvSpPr>
          <p:spPr>
            <a:xfrm>
              <a:off x="8411527" y="4176779"/>
              <a:ext cx="35939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z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4277D4F-E307-D93A-A8A8-9E140CE7715C}"/>
              </a:ext>
            </a:extLst>
          </p:cNvPr>
          <p:cNvGrpSpPr/>
          <p:nvPr/>
        </p:nvGrpSpPr>
        <p:grpSpPr>
          <a:xfrm>
            <a:off x="9751527" y="4337337"/>
            <a:ext cx="1477625" cy="1210671"/>
            <a:chOff x="7937180" y="4176779"/>
            <a:chExt cx="1477625" cy="1210671"/>
          </a:xfrm>
        </p:grpSpPr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C2DBA8EB-C5E2-DC5C-917B-0B6DF34E7041}"/>
                </a:ext>
              </a:extLst>
            </p:cNvPr>
            <p:cNvCxnSpPr>
              <a:cxnSpLocks/>
            </p:cNvCxnSpPr>
            <p:nvPr/>
          </p:nvCxnSpPr>
          <p:spPr>
            <a:xfrm>
              <a:off x="7937180" y="4724774"/>
              <a:ext cx="720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B7D353-23C9-50D0-8659-4F29E7D82F21}"/>
                </a:ext>
              </a:extLst>
            </p:cNvPr>
            <p:cNvSpPr txBox="1"/>
            <p:nvPr/>
          </p:nvSpPr>
          <p:spPr>
            <a:xfrm>
              <a:off x="8601762" y="4521695"/>
              <a:ext cx="81304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x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(2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轴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)</a:t>
              </a:r>
              <a:endParaRPr lang="zh-CN" altLang="en-US" dirty="0"/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1079FB6A-904B-ACF5-2CD8-380003825922}"/>
                </a:ext>
              </a:extLst>
            </p:cNvPr>
            <p:cNvCxnSpPr>
              <a:cxnSpLocks/>
            </p:cNvCxnSpPr>
            <p:nvPr/>
          </p:nvCxnSpPr>
          <p:spPr>
            <a:xfrm>
              <a:off x="8106117" y="4540047"/>
              <a:ext cx="0" cy="7200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6CC7883-2709-AD86-A59B-11961FDE6C7C}"/>
                </a:ext>
              </a:extLst>
            </p:cNvPr>
            <p:cNvSpPr txBox="1"/>
            <p:nvPr/>
          </p:nvSpPr>
          <p:spPr>
            <a:xfrm>
              <a:off x="8078210" y="5018118"/>
              <a:ext cx="88197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y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(1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轴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)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endParaRPr lang="zh-CN" altLang="en-US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73D95F3-DD32-047D-FCD3-3EC5D32D0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81" y="4367447"/>
              <a:ext cx="500679" cy="5006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B9AC43F-58A8-D351-9931-00227F8134E0}"/>
                </a:ext>
              </a:extLst>
            </p:cNvPr>
            <p:cNvSpPr txBox="1"/>
            <p:nvPr/>
          </p:nvSpPr>
          <p:spPr>
            <a:xfrm>
              <a:off x="8411527" y="4176779"/>
              <a:ext cx="88517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z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(0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轴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)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391702-1D0B-5074-190F-D14A283C0BB8}"/>
              </a:ext>
            </a:extLst>
          </p:cNvPr>
          <p:cNvGrpSpPr/>
          <p:nvPr/>
        </p:nvGrpSpPr>
        <p:grpSpPr>
          <a:xfrm>
            <a:off x="9524014" y="2198679"/>
            <a:ext cx="1832612" cy="1034675"/>
            <a:chOff x="9540218" y="4666226"/>
            <a:chExt cx="1832612" cy="1034675"/>
          </a:xfrm>
        </p:grpSpPr>
        <p:graphicFrame>
          <p:nvGraphicFramePr>
            <p:cNvPr id="7" name="表格 5">
              <a:extLst>
                <a:ext uri="{FF2B5EF4-FFF2-40B4-BE49-F238E27FC236}">
                  <a16:creationId xmlns:a16="http://schemas.microsoft.com/office/drawing/2014/main" id="{C6899F1F-513F-904D-124C-9218BEA31E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9049268"/>
                </p:ext>
              </p:extLst>
            </p:nvPr>
          </p:nvGraphicFramePr>
          <p:xfrm>
            <a:off x="9900436" y="4666226"/>
            <a:ext cx="1472394" cy="731520"/>
          </p:xfrm>
          <a:graphic>
            <a:graphicData uri="http://schemas.openxmlformats.org/drawingml/2006/table">
              <a:tbl>
                <a:tblPr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{D7AC3CCA-C797-4891-BE02-D94E43425B78}</a:tableStyleId>
                </a:tblPr>
                <a:tblGrid>
                  <a:gridCol w="490798">
                    <a:extLst>
                      <a:ext uri="{9D8B030D-6E8A-4147-A177-3AD203B41FA5}">
                        <a16:colId xmlns:a16="http://schemas.microsoft.com/office/drawing/2014/main" val="3959134912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533543776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499652139"/>
                      </a:ext>
                    </a:extLst>
                  </a:gridCol>
                </a:tblGrid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7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8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9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2102569720"/>
                    </a:ext>
                  </a:extLst>
                </a:tr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10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11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12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1577057545"/>
                    </a:ext>
                  </a:extLst>
                </a:tr>
              </a:tbl>
            </a:graphicData>
          </a:graphic>
        </p:graphicFrame>
        <p:graphicFrame>
          <p:nvGraphicFramePr>
            <p:cNvPr id="8" name="表格 7">
              <a:extLst>
                <a:ext uri="{FF2B5EF4-FFF2-40B4-BE49-F238E27FC236}">
                  <a16:creationId xmlns:a16="http://schemas.microsoft.com/office/drawing/2014/main" id="{DB21DDFF-6349-C185-F53A-8649170E5F1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1185705"/>
                </p:ext>
              </p:extLst>
            </p:nvPr>
          </p:nvGraphicFramePr>
          <p:xfrm>
            <a:off x="9540218" y="4969381"/>
            <a:ext cx="1472394" cy="731520"/>
          </p:xfrm>
          <a:graphic>
            <a:graphicData uri="http://schemas.openxmlformats.org/drawingml/2006/table">
              <a:tbl>
                <a:tblPr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{D7AC3CCA-C797-4891-BE02-D94E43425B78}</a:tableStyleId>
                </a:tblPr>
                <a:tblGrid>
                  <a:gridCol w="490798">
                    <a:extLst>
                      <a:ext uri="{9D8B030D-6E8A-4147-A177-3AD203B41FA5}">
                        <a16:colId xmlns:a16="http://schemas.microsoft.com/office/drawing/2014/main" val="3959134912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533543776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499652139"/>
                      </a:ext>
                    </a:extLst>
                  </a:gridCol>
                </a:tblGrid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2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3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2102569720"/>
                    </a:ext>
                  </a:extLst>
                </a:tr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4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5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6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1577057545"/>
                    </a:ext>
                  </a:extLst>
                </a:tr>
              </a:tbl>
            </a:graphicData>
          </a:graphic>
        </p:graphicFrame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605F9CD-DC45-9CDB-86BA-4BA6586F1D27}"/>
              </a:ext>
            </a:extLst>
          </p:cNvPr>
          <p:cNvSpPr/>
          <p:nvPr/>
        </p:nvSpPr>
        <p:spPr>
          <a:xfrm>
            <a:off x="446727" y="1332635"/>
            <a:ext cx="2707495" cy="489442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FEFD653-7EFC-FB8A-2836-B481FCAFF3B6}"/>
              </a:ext>
            </a:extLst>
          </p:cNvPr>
          <p:cNvCxnSpPr>
            <a:cxnSpLocks/>
          </p:cNvCxnSpPr>
          <p:nvPr/>
        </p:nvCxnSpPr>
        <p:spPr>
          <a:xfrm>
            <a:off x="3179623" y="1332635"/>
            <a:ext cx="0" cy="48592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983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2B1B-D9DC-1CBE-E781-975B9F1F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轴运算 </a:t>
            </a:r>
            <a:r>
              <a:rPr kumimoji="1" lang="en-US" altLang="zh-CN" dirty="0"/>
              <a:t>—</a:t>
            </a:r>
            <a:r>
              <a:rPr kumimoji="1" lang="zh-CN" altLang="en-US" dirty="0"/>
              <a:t> 按轴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6D90F-F541-6367-2BAA-BF3EE75A97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989526"/>
            <a:ext cx="3000858" cy="40150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按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x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即 把 </a:t>
            </a:r>
            <a:r>
              <a:rPr kumimoji="1" lang="en-US" altLang="zh-CN" i="1" dirty="0">
                <a:latin typeface="InaiMathi" pitchFamily="2" charset="0"/>
                <a:cs typeface="InaiMathi" pitchFamily="2" charset="0"/>
              </a:rPr>
              <a:t>x</a:t>
            </a:r>
            <a:r>
              <a:rPr kumimoji="1" lang="zh-CN" altLang="en-US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dirty="0"/>
              <a:t>轴的数据求和成一个：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注意：</a:t>
            </a:r>
            <a:r>
              <a:rPr kumimoji="1" lang="en-US" altLang="zh-CN" sz="21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kumimoji="1" lang="zh-CN" altLang="en-US" sz="2100" dirty="0">
                <a:solidFill>
                  <a:schemeClr val="accent6">
                    <a:lumMod val="75000"/>
                  </a:schemeClr>
                </a:solidFill>
              </a:rPr>
              <a:t>轴</a:t>
            </a:r>
            <a:r>
              <a:rPr kumimoji="1" lang="zh-CN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是 </a:t>
            </a:r>
            <a:r>
              <a:rPr kumimoji="1" lang="en-US" altLang="zh-CN" sz="21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kumimoji="1" lang="zh-CN" altLang="en-US" sz="2100" dirty="0">
                <a:solidFill>
                  <a:schemeClr val="accent6">
                    <a:lumMod val="75000"/>
                  </a:schemeClr>
                </a:solidFill>
              </a:rPr>
              <a:t>轴</a:t>
            </a:r>
            <a:r>
              <a:rPr kumimoji="1" lang="zh-CN" alt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X.sum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8350351-F535-6851-3342-BF23D27CE580}"/>
              </a:ext>
            </a:extLst>
          </p:cNvPr>
          <p:cNvGrpSpPr/>
          <p:nvPr/>
        </p:nvGrpSpPr>
        <p:grpSpPr>
          <a:xfrm>
            <a:off x="8253143" y="4534169"/>
            <a:ext cx="1246793" cy="1210671"/>
            <a:chOff x="7937180" y="4176779"/>
            <a:chExt cx="1246793" cy="1210671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49500FEE-584E-A5E0-74F0-8B67DADFEE82}"/>
                </a:ext>
              </a:extLst>
            </p:cNvPr>
            <p:cNvCxnSpPr>
              <a:cxnSpLocks/>
            </p:cNvCxnSpPr>
            <p:nvPr/>
          </p:nvCxnSpPr>
          <p:spPr>
            <a:xfrm>
              <a:off x="7937180" y="4724774"/>
              <a:ext cx="720000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A018025-6FDA-1196-585B-8C2138A1A6FF}"/>
                </a:ext>
              </a:extLst>
            </p:cNvPr>
            <p:cNvSpPr txBox="1"/>
            <p:nvPr/>
          </p:nvSpPr>
          <p:spPr>
            <a:xfrm>
              <a:off x="8601762" y="4521695"/>
              <a:ext cx="58221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x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(2)</a:t>
              </a:r>
              <a:endParaRPr lang="zh-CN" altLang="en-US" dirty="0"/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4812DCD-68AA-5E13-E7AD-0A270C3A5BF5}"/>
                </a:ext>
              </a:extLst>
            </p:cNvPr>
            <p:cNvCxnSpPr>
              <a:cxnSpLocks/>
            </p:cNvCxnSpPr>
            <p:nvPr/>
          </p:nvCxnSpPr>
          <p:spPr>
            <a:xfrm>
              <a:off x="8106117" y="4540047"/>
              <a:ext cx="0" cy="72000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771CE89-D702-4AA2-B966-DB60F345FE11}"/>
                </a:ext>
              </a:extLst>
            </p:cNvPr>
            <p:cNvSpPr txBox="1"/>
            <p:nvPr/>
          </p:nvSpPr>
          <p:spPr>
            <a:xfrm>
              <a:off x="8078210" y="5018118"/>
              <a:ext cx="6511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y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(1)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endParaRPr lang="zh-CN" altLang="en-US" dirty="0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BAEC75E7-0089-59B3-E33B-1B831825E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81" y="4367447"/>
              <a:ext cx="500679" cy="500679"/>
            </a:xfrm>
            <a:prstGeom prst="straightConnector1">
              <a:avLst/>
            </a:prstGeom>
            <a:ln w="31750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570057D-D96F-F460-D481-458340D506EE}"/>
                </a:ext>
              </a:extLst>
            </p:cNvPr>
            <p:cNvSpPr txBox="1"/>
            <p:nvPr/>
          </p:nvSpPr>
          <p:spPr>
            <a:xfrm>
              <a:off x="8411527" y="4176779"/>
              <a:ext cx="65434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z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r>
                <a:rPr kumimoji="1" lang="en-US" altLang="zh-CN" i="1" dirty="0">
                  <a:latin typeface="InaiMathi" pitchFamily="2" charset="0"/>
                  <a:cs typeface="InaiMathi" pitchFamily="2" charset="0"/>
                </a:rPr>
                <a:t>(0)</a:t>
              </a:r>
              <a:r>
                <a:rPr kumimoji="1" lang="zh-CN" altLang="en-US" i="1" dirty="0">
                  <a:latin typeface="InaiMathi" pitchFamily="2" charset="0"/>
                  <a:cs typeface="InaiMathi" pitchFamily="2" charset="0"/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4059B4-821E-7DA5-063A-0A11D1EF6B69}"/>
              </a:ext>
            </a:extLst>
          </p:cNvPr>
          <p:cNvGrpSpPr/>
          <p:nvPr/>
        </p:nvGrpSpPr>
        <p:grpSpPr>
          <a:xfrm>
            <a:off x="9540218" y="4644469"/>
            <a:ext cx="1832612" cy="1034675"/>
            <a:chOff x="9540218" y="4666226"/>
            <a:chExt cx="1832612" cy="1034675"/>
          </a:xfrm>
        </p:grpSpPr>
        <p:graphicFrame>
          <p:nvGraphicFramePr>
            <p:cNvPr id="12" name="表格 5">
              <a:extLst>
                <a:ext uri="{FF2B5EF4-FFF2-40B4-BE49-F238E27FC236}">
                  <a16:creationId xmlns:a16="http://schemas.microsoft.com/office/drawing/2014/main" id="{F156FD4D-4F64-4BA0-1AF1-0C945D23BC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7392661"/>
                </p:ext>
              </p:extLst>
            </p:nvPr>
          </p:nvGraphicFramePr>
          <p:xfrm>
            <a:off x="9900436" y="4666226"/>
            <a:ext cx="1472394" cy="731520"/>
          </p:xfrm>
          <a:graphic>
            <a:graphicData uri="http://schemas.openxmlformats.org/drawingml/2006/table">
              <a:tbl>
                <a:tblPr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{D7AC3CCA-C797-4891-BE02-D94E43425B78}</a:tableStyleId>
                </a:tblPr>
                <a:tblGrid>
                  <a:gridCol w="490798">
                    <a:extLst>
                      <a:ext uri="{9D8B030D-6E8A-4147-A177-3AD203B41FA5}">
                        <a16:colId xmlns:a16="http://schemas.microsoft.com/office/drawing/2014/main" val="3959134912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533543776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499652139"/>
                      </a:ext>
                    </a:extLst>
                  </a:gridCol>
                </a:tblGrid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7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8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9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2102569720"/>
                    </a:ext>
                  </a:extLst>
                </a:tr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10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11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12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1577057545"/>
                    </a:ext>
                  </a:extLst>
                </a:tr>
              </a:tbl>
            </a:graphicData>
          </a:graphic>
        </p:graphicFrame>
        <p:graphicFrame>
          <p:nvGraphicFramePr>
            <p:cNvPr id="13" name="表格 12">
              <a:extLst>
                <a:ext uri="{FF2B5EF4-FFF2-40B4-BE49-F238E27FC236}">
                  <a16:creationId xmlns:a16="http://schemas.microsoft.com/office/drawing/2014/main" id="{38634E3C-CF9A-3C69-65C5-6C321103E7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3887200"/>
                </p:ext>
              </p:extLst>
            </p:nvPr>
          </p:nvGraphicFramePr>
          <p:xfrm>
            <a:off x="9540218" y="4969381"/>
            <a:ext cx="1472394" cy="731520"/>
          </p:xfrm>
          <a:graphic>
            <a:graphicData uri="http://schemas.openxmlformats.org/drawingml/2006/table">
              <a:tbl>
                <a:tblPr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{D7AC3CCA-C797-4891-BE02-D94E43425B78}</a:tableStyleId>
                </a:tblPr>
                <a:tblGrid>
                  <a:gridCol w="490798">
                    <a:extLst>
                      <a:ext uri="{9D8B030D-6E8A-4147-A177-3AD203B41FA5}">
                        <a16:colId xmlns:a16="http://schemas.microsoft.com/office/drawing/2014/main" val="3959134912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533543776"/>
                      </a:ext>
                    </a:extLst>
                  </a:gridCol>
                  <a:gridCol w="490798">
                    <a:extLst>
                      <a:ext uri="{9D8B030D-6E8A-4147-A177-3AD203B41FA5}">
                        <a16:colId xmlns:a16="http://schemas.microsoft.com/office/drawing/2014/main" val="1499652139"/>
                      </a:ext>
                    </a:extLst>
                  </a:gridCol>
                </a:tblGrid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1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2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3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2102569720"/>
                    </a:ext>
                  </a:extLst>
                </a:tr>
                <a:tr h="3013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4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5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6</a:t>
                        </a:r>
                        <a:endParaRPr lang="zh-CN" alt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110642" marR="110642"/>
                  </a:tc>
                  <a:extLst>
                    <a:ext uri="{0D108BD9-81ED-4DB2-BD59-A6C34878D82A}">
                      <a16:rowId xmlns:a16="http://schemas.microsoft.com/office/drawing/2014/main" val="1577057545"/>
                    </a:ext>
                  </a:extLst>
                </a:tr>
              </a:tbl>
            </a:graphicData>
          </a:graphic>
        </p:graphicFrame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2693EEF-91DC-AA03-62A4-7B9AB03BC885}"/>
              </a:ext>
            </a:extLst>
          </p:cNvPr>
          <p:cNvSpPr txBox="1"/>
          <p:nvPr/>
        </p:nvSpPr>
        <p:spPr>
          <a:xfrm>
            <a:off x="8325419" y="1569680"/>
            <a:ext cx="2337499" cy="258532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[7,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11,</a:t>
            </a:r>
            <a:r>
              <a:rPr kumimoji="1" lang="zh-CN" alt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12]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kumimoji="1" lang="zh-CN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228E803-94EF-AEA3-F315-EAD15F3056E2}"/>
              </a:ext>
            </a:extLst>
          </p:cNvPr>
          <p:cNvSpPr txBox="1">
            <a:spLocks/>
          </p:cNvSpPr>
          <p:nvPr/>
        </p:nvSpPr>
        <p:spPr>
          <a:xfrm>
            <a:off x="3767184" y="1989526"/>
            <a:ext cx="3249000" cy="40150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kumimoji="1" lang="zh-CN" altLang="en-US" sz="1600" dirty="0"/>
              <a:t>按 </a:t>
            </a:r>
            <a:r>
              <a:rPr kumimoji="1" lang="en-US" altLang="zh-CN" sz="1600" dirty="0"/>
              <a:t>y</a:t>
            </a:r>
            <a:r>
              <a:rPr kumimoji="1" lang="zh-CN" altLang="en-US" sz="1600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sz="1600" dirty="0"/>
              <a:t>轴 </a:t>
            </a:r>
            <a:r>
              <a:rPr kumimoji="1" lang="en-US" altLang="zh-CN" sz="1600" dirty="0"/>
              <a:t>sum</a:t>
            </a:r>
            <a:r>
              <a:rPr kumimoji="1" lang="zh-CN" altLang="en-US" sz="1600" dirty="0"/>
              <a:t>，</a:t>
            </a:r>
            <a:endParaRPr kumimoji="1" lang="en-US" altLang="zh-CN" sz="1600" dirty="0"/>
          </a:p>
          <a:p>
            <a:pPr marL="0" indent="0">
              <a:buFont typeface="Wingdings 3"/>
              <a:buNone/>
            </a:pPr>
            <a:r>
              <a:rPr kumimoji="1" lang="zh-CN" altLang="en-US" sz="1600" dirty="0"/>
              <a:t>把 </a:t>
            </a:r>
            <a:r>
              <a:rPr kumimoji="1" lang="en-US" altLang="zh-CN" sz="1600" i="1" dirty="0">
                <a:latin typeface="InaiMathi" pitchFamily="2" charset="0"/>
                <a:cs typeface="InaiMathi" pitchFamily="2" charset="0"/>
              </a:rPr>
              <a:t>y</a:t>
            </a:r>
            <a:r>
              <a:rPr kumimoji="1" lang="zh-CN" altLang="en-US" sz="1600" i="1" dirty="0">
                <a:latin typeface="InaiMathi" pitchFamily="2" charset="0"/>
                <a:cs typeface="InaiMathi" pitchFamily="2" charset="0"/>
              </a:rPr>
              <a:t> </a:t>
            </a:r>
            <a:r>
              <a:rPr kumimoji="1" lang="zh-CN" altLang="en-US" sz="1600" dirty="0"/>
              <a:t>轴的数据求和成一个：</a:t>
            </a:r>
            <a:endParaRPr kumimoji="1" lang="en-US" altLang="zh-CN" sz="1600" dirty="0"/>
          </a:p>
          <a:p>
            <a:pPr marL="0" indent="0">
              <a:buFont typeface="Wingdings 3"/>
              <a:buNone/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注意：</a:t>
            </a:r>
            <a:r>
              <a:rPr kumimoji="1" lang="en-US" altLang="zh-CN" sz="1200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kumimoji="1" lang="zh-CN" altLang="en-US" sz="1200" dirty="0">
                <a:solidFill>
                  <a:schemeClr val="accent6">
                    <a:lumMod val="75000"/>
                  </a:schemeClr>
                </a:solidFill>
              </a:rPr>
              <a:t>轴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是 </a:t>
            </a:r>
            <a:r>
              <a:rPr kumimoji="1" lang="en-US" altLang="zh-CN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kumimoji="1" lang="zh-CN" altLang="en-US" sz="1200" dirty="0">
                <a:solidFill>
                  <a:schemeClr val="accent6">
                    <a:lumMod val="75000"/>
                  </a:schemeClr>
                </a:solidFill>
              </a:rPr>
              <a:t>轴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  <a:p>
            <a:pPr marL="0" indent="0">
              <a:buFont typeface="Wingdings 3"/>
              <a:buNone/>
            </a:pPr>
            <a:endParaRPr kumimoji="1" lang="en-US" altLang="zh-CN" sz="1600" dirty="0"/>
          </a:p>
          <a:p>
            <a:pPr>
              <a:lnSpc>
                <a:spcPct val="90000"/>
              </a:lnSpc>
            </a:pP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X.sum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endParaRPr kumimoji="1" lang="en-US" altLang="zh-C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1" lang="en-US" altLang="zh-C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kumimoji="1"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1" lang="en-US" altLang="zh-C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1" lang="en-US" altLang="zh-CN" sz="1600" dirty="0"/>
          </a:p>
          <a:p>
            <a:pPr marL="0" indent="0">
              <a:buFont typeface="Wingdings 3"/>
              <a:buNone/>
            </a:pPr>
            <a:endParaRPr kumimoji="1" lang="en-US" altLang="zh-CN" sz="1600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F68EBC6-267D-299D-83CD-0C8432ABF77A}"/>
              </a:ext>
            </a:extLst>
          </p:cNvPr>
          <p:cNvSpPr txBox="1">
            <a:spLocks/>
          </p:cNvSpPr>
          <p:nvPr/>
        </p:nvSpPr>
        <p:spPr>
          <a:xfrm>
            <a:off x="2455281" y="1304636"/>
            <a:ext cx="2105063" cy="492443"/>
          </a:xfrm>
          <a:prstGeom prst="rect">
            <a:avLst/>
          </a:prstGeom>
        </p:spPr>
        <p:txBody>
          <a:bodyPr vert="horz" wrap="none">
            <a:sp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zh-CN" altLang="en-US" sz="1800" dirty="0"/>
              <a:t>右边示例数据</a:t>
            </a:r>
            <a:endParaRPr kumimoji="1" lang="en-US" altLang="zh-CN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D36E395-98E5-5180-CAF2-FE80B1C2B6A2}"/>
              </a:ext>
            </a:extLst>
          </p:cNvPr>
          <p:cNvCxnSpPr>
            <a:cxnSpLocks/>
          </p:cNvCxnSpPr>
          <p:nvPr/>
        </p:nvCxnSpPr>
        <p:spPr>
          <a:xfrm>
            <a:off x="7670801" y="1314630"/>
            <a:ext cx="0" cy="485926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383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D8B45-3213-34A4-7327-ACF7D6E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广播运算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CE5DC-F0CE-5E78-476C-9F7BF91F3C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31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49CC-1120-3BCA-04F9-35D9D86B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矩阵库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38B6A-BD63-E5DD-905C-5FB764EB036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19593" y="5828850"/>
            <a:ext cx="3462807" cy="469359"/>
          </a:xfr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内容来自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Matrix Benchmark</a:t>
            </a:r>
            <a:br>
              <a:rPr kumimoji="1" lang="en-US" altLang="zh-CN" sz="1400" dirty="0">
                <a:hlinkClick r:id="rId2"/>
              </a:rPr>
            </a:br>
            <a:r>
              <a:rPr kumimoji="1" lang="en-US" altLang="zh-CN" sz="1050" dirty="0">
                <a:hlinkClick r:id="rId2"/>
              </a:rPr>
              <a:t>https://lessthanoptimal.github.io/Java-Matrix-Benchmark/</a:t>
            </a:r>
            <a:endParaRPr kumimoji="1"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0493A84-2A23-2DDE-972A-E372BB137058}"/>
              </a:ext>
            </a:extLst>
          </p:cNvPr>
          <p:cNvSpPr txBox="1">
            <a:spLocks/>
          </p:cNvSpPr>
          <p:nvPr/>
        </p:nvSpPr>
        <p:spPr>
          <a:xfrm>
            <a:off x="762000" y="1371600"/>
            <a:ext cx="10972800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b="0" i="0" kern="1200">
                <a:solidFill>
                  <a:schemeClr val="tx2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chemeClr val="tx1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>
                <a:hlinkClick r:id="rId3"/>
              </a:rPr>
              <a:t>Colt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4"/>
              </a:rPr>
              <a:t>Commons Math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5"/>
              </a:rPr>
              <a:t>Efficient Java Matrix Library</a:t>
            </a:r>
            <a:r>
              <a:rPr lang="en-US" altLang="zh-CN" dirty="0"/>
              <a:t> (EJML)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6"/>
              </a:rPr>
              <a:t>Jama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7"/>
              </a:rPr>
              <a:t>jblas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8"/>
              </a:rPr>
              <a:t>JScience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9"/>
              </a:rPr>
              <a:t>Matrix Toolkit Java </a:t>
            </a:r>
            <a:r>
              <a:rPr lang="en-US" altLang="zh-CN" dirty="0"/>
              <a:t>(MTJ)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10"/>
              </a:rPr>
              <a:t>OjAlgo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11"/>
              </a:rPr>
              <a:t>Parallel Colt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12"/>
              </a:rPr>
              <a:t>Universal Java Matrix Package</a:t>
            </a:r>
            <a:r>
              <a:rPr lang="en-US" altLang="zh-CN" dirty="0"/>
              <a:t> (UJMP)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hlinkClick r:id="rId13"/>
              </a:rPr>
              <a:t>Elegant Linear Algebra for Java</a:t>
            </a:r>
            <a:r>
              <a:rPr lang="en-US" altLang="zh-CN" dirty="0"/>
              <a:t> (la4j)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1345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/>
              <a:buNone/>
            </a:pPr>
            <a:r>
              <a:rPr kumimoji="1" lang="en-US" altLang="zh-CN" sz="6800" b="1" dirty="0">
                <a:solidFill>
                  <a:srgbClr val="00B050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Thanks</a:t>
            </a:r>
          </a:p>
          <a:p>
            <a:pPr marL="0" indent="0" algn="ctr">
              <a:buFont typeface="Wingdings 3"/>
              <a:buNone/>
            </a:pPr>
            <a:r>
              <a:rPr kumimoji="1" lang="en-US" altLang="zh-CN" sz="5400" b="1" dirty="0">
                <a:solidFill>
                  <a:srgbClr val="00B0F0"/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&amp;</a:t>
            </a:r>
          </a:p>
          <a:p>
            <a:pPr marL="0" indent="0" algn="ctr">
              <a:buFont typeface="Wingdings 3"/>
              <a:buNone/>
            </a:pPr>
            <a:r>
              <a:rPr kumimoji="1" lang="en-US" altLang="zh-CN" sz="66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Q</a:t>
            </a:r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 </a:t>
            </a:r>
            <a:r>
              <a:rPr kumimoji="1" lang="en-US" altLang="zh-CN" sz="6600" b="1" dirty="0">
                <a:solidFill>
                  <a:schemeClr val="accent6">
                    <a:lumMod val="75000"/>
                  </a:schemeClr>
                </a:solidFill>
                <a:latin typeface="Dubai" panose="020B0503030403030204" pitchFamily="34" charset="-78"/>
                <a:ea typeface="DengXian" panose="02010600030101010101" pitchFamily="2" charset="-122"/>
                <a:cs typeface="Dubai" panose="020B0503030403030204" pitchFamily="34" charset="-78"/>
              </a:rPr>
              <a:t>A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705369-EB7D-B842-88C2-27D4E34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29F9-76FD-AA4A-9709-30F12A07496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89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push dir="u"/>
      </p:transition>
    </mc:Choice>
    <mc:Fallback xmlns="">
      <p:transition spd="med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6702-9867-184D-B5A3-373437C4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000FF-92B5-C0B6-0162-5FAED44F2D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736F5-E7EE-72F8-8CE0-87C37423B8D3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86989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1" id="{E364EA76-DBBB-134B-99B5-A55C38DCBE24}" vid="{BA349E3D-38C9-F242-9C9B-85C85967C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s1</Template>
  <TotalTime>7492</TotalTime>
  <Words>903</Words>
  <Application>Microsoft Macintosh PowerPoint</Application>
  <PresentationFormat>宽屏</PresentationFormat>
  <Paragraphs>178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Cambria Math</vt:lpstr>
      <vt:lpstr>Consolas</vt:lpstr>
      <vt:lpstr>Dubai</vt:lpstr>
      <vt:lpstr>InaiMathi</vt:lpstr>
      <vt:lpstr>Tw Cen MT</vt:lpstr>
      <vt:lpstr>Wingdings</vt:lpstr>
      <vt:lpstr>Wingdings 3</vt:lpstr>
      <vt:lpstr>s1</vt:lpstr>
      <vt:lpstr>向量(矩阵)的表示与运算 The representation and operations of Vector(Matrix)</vt:lpstr>
      <vt:lpstr>基本概念/术语</vt:lpstr>
      <vt:lpstr>多维数组的 表示 与 索引</vt:lpstr>
      <vt:lpstr>多维数据的 表示 与 索引 cont.</vt:lpstr>
      <vt:lpstr>轴运算 — 按轴 sum 为例</vt:lpstr>
      <vt:lpstr>广播运算</vt:lpstr>
      <vt:lpstr>Java 矩阵库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向量(矩阵)的表达与运算</dc:title>
  <dc:creator>Microsoft Office User</dc:creator>
  <cp:lastModifiedBy>Microsoft Office User</cp:lastModifiedBy>
  <cp:revision>91</cp:revision>
  <dcterms:created xsi:type="dcterms:W3CDTF">2022-08-31T06:35:52Z</dcterms:created>
  <dcterms:modified xsi:type="dcterms:W3CDTF">2022-09-05T14:54:14Z</dcterms:modified>
</cp:coreProperties>
</file>