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9" r:id="rId3"/>
    <p:sldId id="264" r:id="rId4"/>
    <p:sldId id="257" r:id="rId5"/>
    <p:sldId id="290" r:id="rId6"/>
    <p:sldId id="269" r:id="rId7"/>
    <p:sldId id="266" r:id="rId8"/>
    <p:sldId id="271" r:id="rId9"/>
    <p:sldId id="259" r:id="rId10"/>
    <p:sldId id="288" r:id="rId11"/>
    <p:sldId id="263" r:id="rId12"/>
    <p:sldId id="260" r:id="rId13"/>
    <p:sldId id="262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7"/>
    <p:restoredTop sz="92189"/>
  </p:normalViewPr>
  <p:slideViewPr>
    <p:cSldViewPr snapToGrid="0">
      <p:cViewPr varScale="1">
        <p:scale>
          <a:sx n="143" d="100"/>
          <a:sy n="143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66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7C9CAE-4115-FE0B-CE46-C9F4AF0C64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BE9E3-4BDE-4CDD-25EA-7039D34F30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BA707-594B-E64E-8996-3552C91F7FC2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468ED4-BA8A-1642-3433-A1336D6242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373E8-5342-B3E6-16CF-2A615F4FFD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7FA0E-5D01-9646-A748-9B51942C49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87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09EE4-33E4-8042-A907-0FD100137F13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AD6A-7D4A-534D-B545-7035510A0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84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AD6A-7D4A-534D-B545-7035510A05F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25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CompletableFuture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如何实现异步任务编排中最常用的模式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快速失败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juejin.cn</a:t>
            </a:r>
            <a:r>
              <a:rPr kumimoji="1" lang="en-US" altLang="zh-CN" dirty="0"/>
              <a:t>/post/7420597224546091059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AD6A-7D4A-534D-B545-7035510A05F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15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31A8A-5285-831D-A8F6-C7E78476F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5BC503-E90D-427C-DA46-EAEAF3E46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22A887-6C11-13B9-6416-76E91D649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CompletableFuture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如何实现异步任务编排中最常用的模式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快速失败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juejin.cn</a:t>
            </a:r>
            <a:r>
              <a:rPr kumimoji="1" lang="en-US" altLang="zh-CN" dirty="0"/>
              <a:t>/post/7420597224546091059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CFC4F-1E1C-73AC-A586-30DBDD1A9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AD6A-7D4A-534D-B545-7035510A05F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7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CompletableFuture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如何实现异步任务编排中最常用的模式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快速失败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juejin.cn</a:t>
            </a:r>
            <a:r>
              <a:rPr kumimoji="1" lang="en-US" altLang="zh-CN" dirty="0"/>
              <a:t>/post/7420597224546091059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AD6A-7D4A-534D-B545-7035510A05F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79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更多 看文档：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高效灵活的并发执行策略（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AllFailFast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AnySuccess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AllSuccess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MostSuccess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kumimoji="1" lang="en-US" altLang="zh-CN" dirty="0"/>
            </a:b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foldright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cffu</a:t>
            </a:r>
            <a:r>
              <a:rPr kumimoji="1" lang="en-US" altLang="zh-CN" dirty="0"/>
              <a:t>/blob/2.x-dev/docs/</a:t>
            </a:r>
            <a:r>
              <a:rPr kumimoji="1" lang="en-US" altLang="zh-CN" dirty="0" err="1"/>
              <a:t>README_CN.md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AD6A-7D4A-534D-B545-7035510A05F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3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1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2CDAFA14-2BA0-2740-BECB-8C822CF65F59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 anchor="ctr"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19200" y="5048251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5048251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334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C08E21F2-BC5B-274C-92E9-85517B0CF2A0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15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6CE4578F-3BC5-6A4E-8270-09B433A6CF93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763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A3E1BB0B-C54C-7345-82AE-85445DD44916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893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5C464522-A75B-5E42-B2DB-DB741CD2EA34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403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30088DA2-F2F6-524B-9015-6F10656E558B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72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81099FBD-CD48-7A49-B630-D661E846D002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495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42AB9B4E-78FE-6447-84FB-98B5109F550F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916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F4399360-C37C-CA44-B36B-A6911FCC850F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923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2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52617968-6D64-724A-A08A-DB130D31EBD6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217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5D43A0A-D101-BD4C-854F-110C58D17857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465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1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0" i="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D4305652-63F7-E045-9DA7-9A82D5923DAF}" type="datetime1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1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b="0" i="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1"/>
            <a:ext cx="2641600" cy="365760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 b="0" i="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9AE0BC20-7D88-B445-94A3-D4B1059AB24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b="0" i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b="0" i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b="0" i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96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0" i="0" kern="1200">
          <a:solidFill>
            <a:schemeClr val="tx2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1pPr>
    </p:titleStyle>
    <p:bodyStyle>
      <a:lvl1pPr marL="274313" indent="-274313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1pPr>
      <a:lvl2pPr marL="548626" indent="-274313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b="0" i="0" kern="1200">
          <a:solidFill>
            <a:schemeClr val="tx2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2pPr>
      <a:lvl3pPr marL="822939" indent="-22859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3pPr>
      <a:lvl4pPr marL="1097253" indent="-22859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4pPr>
      <a:lvl5pPr marL="1371566" indent="-22859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5pPr>
      <a:lvl6pPr marL="1645879" indent="-182875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30" indent="-182875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05" indent="-182875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712412485474739817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742059722454609105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ldright/cffu/blob/v2.0.1/cffu-core/src/main/java/io/foldright/cffu2/CompletableFutureUtils.java#L62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ldright/cffu/blob/2.x-dev/docs/README_CN.md#25-%E9%AB%98%E6%95%88%E7%81%B5%E6%B4%BB%E7%9A%84%E5%B9%B6%E5%8F%91%E6%89%A7%E8%A1%8C%E7%AD%96%E7%95%A5allfailfast--anysuccess--allsuccess--mostsucc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ldright/cffu/blob/2.x-dev/cffu-core/src/main/java/io/foldright/cffu2/CompletableFutureUtils.java" TargetMode="External"/><Relationship Id="rId2" Type="http://schemas.openxmlformats.org/officeDocument/2006/relationships/hyperlink" Target="https://github.com/foldright/cffu/blob/2.x-dev/docs/README_CN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7420597224546091059" TargetMode="External"/><Relationship Id="rId2" Type="http://schemas.openxmlformats.org/officeDocument/2006/relationships/hyperlink" Target="https://juejin.cn/post/71241248547473981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oldright/cff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2EF2-2C7B-31D5-1A01-72AB2332E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3657600"/>
            <a:ext cx="9144000" cy="121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100" dirty="0"/>
              <a:t>并发任务编排的实现与设计</a:t>
            </a:r>
            <a:br>
              <a:rPr kumimoji="1" lang="en-US" altLang="zh-CN" sz="3100" dirty="0"/>
            </a:b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CompletableFuture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为例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A95CC-CC86-F34E-D1D5-2D7148DD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18847"/>
            <a:ext cx="9144000" cy="64545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尺规 </a:t>
            </a:r>
            <a:r>
              <a:rPr kumimoji="1" lang="en-US" altLang="zh-CN" sz="1600" dirty="0"/>
              <a:t> @oldratlee</a:t>
            </a:r>
          </a:p>
          <a:p>
            <a:r>
              <a:rPr kumimoji="1" lang="en-US" altLang="zh-CN" sz="1600" dirty="0"/>
              <a:t>2025-10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19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kumimoji="1" lang="en-US" altLang="zh-CN" sz="6800" b="1" dirty="0">
                <a:solidFill>
                  <a:srgbClr val="00B050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Thanks</a:t>
            </a:r>
          </a:p>
          <a:p>
            <a:pPr marL="0" indent="0" algn="ctr">
              <a:buFont typeface="Wingdings 3"/>
              <a:buNone/>
            </a:pPr>
            <a:r>
              <a:rPr kumimoji="1" lang="en-US" altLang="zh-CN" sz="5400" b="1" dirty="0">
                <a:solidFill>
                  <a:srgbClr val="00B0F0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&amp;</a:t>
            </a:r>
          </a:p>
          <a:p>
            <a:pPr marL="0" indent="0" algn="ctr">
              <a:buFont typeface="Wingdings 3"/>
              <a:buNone/>
            </a:pPr>
            <a:r>
              <a:rPr kumimoji="1" lang="en-US" altLang="zh-CN" sz="66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Q</a:t>
            </a:r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 </a:t>
            </a:r>
            <a:r>
              <a:rPr kumimoji="1" lang="en-US" altLang="zh-CN" sz="66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89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EDEF76-EE01-89CF-6E17-02128772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31A9E-F289-B153-3B12-4DA0ABB1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关于编排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6C36B-5F15-8A9D-24A1-E563468B19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这里讨论的 编排 指：</a:t>
            </a:r>
            <a:endParaRPr lang="en-US" altLang="zh-CN" sz="2000" dirty="0"/>
          </a:p>
          <a:p>
            <a:r>
              <a:rPr lang="zh-CN" altLang="en-US" sz="2400" dirty="0"/>
              <a:t>有</a:t>
            </a:r>
            <a:r>
              <a:rPr lang="zh-CN" altLang="en-US" sz="2400" b="1" dirty="0">
                <a:solidFill>
                  <a:schemeClr val="accent2"/>
                </a:solidFill>
              </a:rPr>
              <a:t>多个</a:t>
            </a:r>
            <a:r>
              <a:rPr lang="en-US" altLang="zh-CN" sz="2400" dirty="0"/>
              <a:t>(</a:t>
            </a:r>
            <a:r>
              <a:rPr lang="zh-CN" altLang="en-US" sz="2400" dirty="0"/>
              <a:t>异步</a:t>
            </a:r>
            <a:r>
              <a:rPr lang="en-US" altLang="zh-CN" sz="2400" dirty="0"/>
              <a:t>)</a:t>
            </a:r>
            <a:r>
              <a:rPr lang="zh-CN" altLang="en-US" sz="2400" dirty="0">
                <a:solidFill>
                  <a:schemeClr val="accent2"/>
                </a:solidFill>
              </a:rPr>
              <a:t>任务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（任务可以有 执行逻辑 与 返回结果）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400" dirty="0"/>
              <a:t>然后</a:t>
            </a:r>
            <a:r>
              <a:rPr lang="zh-CN" altLang="en-US" sz="2400" dirty="0">
                <a:solidFill>
                  <a:schemeClr val="accent2"/>
                </a:solidFill>
              </a:rPr>
              <a:t>触发</a:t>
            </a:r>
            <a:r>
              <a:rPr lang="zh-CN" altLang="en-US" sz="2400" dirty="0"/>
              <a:t>其它的任务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不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讨论</a:t>
            </a:r>
            <a:r>
              <a:rPr lang="zh-CN" altLang="en-US" sz="2000" dirty="0">
                <a:solidFill>
                  <a:schemeClr val="accent2"/>
                </a:solidFill>
              </a:rPr>
              <a:t>简单编排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，即：</a:t>
            </a:r>
            <a:r>
              <a:rPr lang="zh-CN" altLang="en-US" sz="2000" b="1" dirty="0">
                <a:solidFill>
                  <a:schemeClr val="accent2"/>
                </a:solidFill>
              </a:rPr>
              <a:t>一个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任务触发其它任务。</a:t>
            </a:r>
            <a:endParaRPr lang="en-US" altLang="zh-CN" dirty="0"/>
          </a:p>
          <a:p>
            <a:pPr marL="7938" indent="-7938">
              <a:buNone/>
            </a:pPr>
            <a:endParaRPr lang="en-US" altLang="zh-CN" sz="1400" dirty="0">
              <a:solidFill>
                <a:srgbClr val="000000"/>
              </a:solidFill>
              <a:latin typeface="Liga SFMono Nerd Font" panose="020B0009000002000000" pitchFamily="49" charset="0"/>
            </a:endParaRPr>
          </a:p>
          <a:p>
            <a:pPr marL="7938" indent="-7938">
              <a:buNone/>
            </a:pPr>
            <a:endParaRPr lang="en-US" altLang="zh-CN" sz="1400" dirty="0">
              <a:solidFill>
                <a:srgbClr val="000000"/>
              </a:solidFill>
              <a:latin typeface="Liga SFMono Nerd Font" panose="020B0009000002000000" pitchFamily="49" charset="0"/>
            </a:endParaRPr>
          </a:p>
          <a:p>
            <a:pPr marL="7938" indent="-7938"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</a:t>
            </a:r>
            <a:r>
              <a:rPr lang="en-US" altLang="zh-CN" sz="1400" dirty="0">
                <a:solidFill>
                  <a:srgbClr val="000000"/>
                </a:solidFill>
                <a:latin typeface="Liga SFMono Nerd Font" panose="020B0009000002000000" pitchFamily="49" charset="0"/>
              </a:rPr>
              <a:t>String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&gt; </a:t>
            </a:r>
            <a:r>
              <a:rPr lang="en-US" altLang="zh-CN" sz="1400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cf1 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CF</a:t>
            </a:r>
            <a:r>
              <a:rPr lang="en-US" altLang="zh-CN" sz="1400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</a:t>
            </a:r>
            <a:r>
              <a:rPr lang="en-US" altLang="zh-CN" sz="1400" i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supplyAsync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() -&gt; </a:t>
            </a:r>
            <a:r>
              <a:rPr lang="en-US" altLang="zh-CN" sz="1400" dirty="0">
                <a:solidFill>
                  <a:srgbClr val="067D17"/>
                </a:solidFill>
                <a:latin typeface="Liga SFMono Nerd Font" panose="020B0009000002000000" pitchFamily="49" charset="0"/>
              </a:rPr>
              <a:t>“1”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  <a:b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</a:b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&lt;&gt; </a:t>
            </a:r>
            <a:r>
              <a:rPr lang="en-US" altLang="zh-CN" sz="1400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cf2 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CF</a:t>
            </a:r>
            <a:r>
              <a:rPr lang="en-US" altLang="zh-CN" sz="1400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</a:t>
            </a:r>
            <a:r>
              <a:rPr lang="en-US" altLang="zh-CN" sz="1400" i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supplyAsync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() -&gt; </a:t>
            </a:r>
            <a:r>
              <a:rPr lang="en-US" altLang="zh-CN" sz="1400" dirty="0">
                <a:solidFill>
                  <a:srgbClr val="E8BA36"/>
                </a:solidFill>
                <a:effectLst/>
                <a:latin typeface="Liga SFMono Nerd Font" panose="020B0009000002000000" pitchFamily="49" charset="0"/>
              </a:rPr>
              <a:t>{</a:t>
            </a:r>
            <a:r>
              <a:rPr lang="en-US" altLang="zh-CN" sz="1400" dirty="0">
                <a:solidFill>
                  <a:srgbClr val="CF8E6D"/>
                </a:solidFill>
                <a:effectLst/>
                <a:latin typeface="Liga SFMono Nerd Font" panose="020B0009000002000000" pitchFamily="49" charset="0"/>
              </a:rPr>
              <a:t>throw new </a:t>
            </a:r>
            <a:r>
              <a:rPr lang="en-US" altLang="zh-CN" sz="1400" i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Exception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400" dirty="0">
                <a:solidFill>
                  <a:srgbClr val="067D17"/>
                </a:solidFill>
                <a:latin typeface="Liga SFMono Nerd Font" panose="020B0009000002000000" pitchFamily="49" charset="0"/>
              </a:rPr>
              <a:t>”2"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);</a:t>
            </a:r>
            <a:r>
              <a:rPr lang="en-US" altLang="zh-CN" sz="1400" dirty="0">
                <a:solidFill>
                  <a:srgbClr val="E8BA36"/>
                </a:solidFill>
                <a:effectLst/>
                <a:latin typeface="Liga SFMono Nerd Font" panose="020B0009000002000000" pitchFamily="49" charset="0"/>
              </a:rPr>
              <a:t>}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  <a:b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</a:b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StrStringing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&gt; </a:t>
            </a:r>
            <a:r>
              <a:rPr lang="en-US" altLang="zh-CN" sz="1400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cf3 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CF</a:t>
            </a:r>
            <a:r>
              <a:rPr lang="en-US" altLang="zh-CN" sz="1400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</a:t>
            </a:r>
            <a:r>
              <a:rPr lang="en-US" altLang="zh-CN" sz="1400" i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supplyAsync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() -&gt; </a:t>
            </a:r>
            <a:r>
              <a:rPr lang="en-US" altLang="zh-CN" sz="1400" dirty="0">
                <a:solidFill>
                  <a:srgbClr val="067D17"/>
                </a:solidFill>
                <a:latin typeface="Liga SFMono Nerd Font" panose="020B0009000002000000" pitchFamily="49" charset="0"/>
              </a:rPr>
              <a:t>"3"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</a:p>
          <a:p>
            <a:pPr marL="7938" indent="-7938">
              <a:buNone/>
            </a:pPr>
            <a:br>
              <a:rPr lang="en-US" altLang="zh-CN" sz="1600" dirty="0">
                <a:solidFill>
                  <a:srgbClr val="080808"/>
                </a:solidFill>
                <a:latin typeface="Liga SFMono Nerd Font" panose="020B0009000002000000" pitchFamily="49" charset="0"/>
              </a:rPr>
            </a:br>
            <a:r>
              <a:rPr lang="en-US" altLang="zh-CN" sz="16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6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</a:t>
            </a:r>
            <a:r>
              <a:rPr lang="en-US" altLang="zh-CN" sz="16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Void</a:t>
            </a:r>
            <a:r>
              <a:rPr lang="en-US" altLang="zh-CN" sz="16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&gt; </a:t>
            </a:r>
            <a:r>
              <a:rPr lang="en-US" altLang="zh-CN" sz="16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all </a:t>
            </a:r>
            <a:r>
              <a:rPr lang="en-US" altLang="zh-CN" sz="16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6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600" b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</a:t>
            </a:r>
            <a:r>
              <a:rPr lang="en-US" altLang="zh-CN" sz="1600" b="1" i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allOf</a:t>
            </a:r>
            <a:r>
              <a:rPr lang="en-US" altLang="zh-CN" sz="16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cf1</a:t>
            </a:r>
            <a:r>
              <a:rPr lang="en-US" altLang="zh-CN" sz="16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cf2</a:t>
            </a:r>
            <a:r>
              <a:rPr lang="en-US" altLang="zh-CN" sz="16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cf3</a:t>
            </a:r>
            <a:r>
              <a:rPr lang="en-US" altLang="zh-CN" sz="16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6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Liga SFMono Nerd Font" panose="020B0009000002000000" pitchFamily="49" charset="0"/>
            </a:endParaRPr>
          </a:p>
          <a:p>
            <a:pPr marL="7938" indent="-7938">
              <a:buNone/>
            </a:pPr>
            <a:endParaRPr lang="en-US" altLang="zh-CN" sz="1400" dirty="0">
              <a:solidFill>
                <a:srgbClr val="000000"/>
              </a:solidFill>
              <a:latin typeface="Liga SFMono Nerd Font" panose="020B0009000002000000" pitchFamily="49" charset="0"/>
            </a:endParaRPr>
          </a:p>
          <a:p>
            <a:pPr marL="7938" indent="-7938"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all</a:t>
            </a:r>
            <a:r>
              <a:rPr lang="en-US" altLang="zh-CN" sz="1400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.join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();</a:t>
            </a:r>
            <a:b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</a:br>
            <a:r>
              <a:rPr lang="en-US" altLang="zh-CN" sz="1400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System</a:t>
            </a:r>
            <a:r>
              <a:rPr lang="en-US" altLang="zh-CN" sz="1400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</a:t>
            </a:r>
            <a:r>
              <a:rPr lang="en-US" altLang="zh-CN" sz="1400" i="1" dirty="0" err="1">
                <a:solidFill>
                  <a:srgbClr val="871094"/>
                </a:solidFill>
                <a:latin typeface="Liga SFMono Nerd Font" panose="020B0009000002000000" pitchFamily="49" charset="0"/>
              </a:rPr>
              <a:t>out</a:t>
            </a:r>
            <a:r>
              <a:rPr lang="en-US" altLang="zh-CN" sz="1400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.println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cf1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.join() + </a:t>
            </a:r>
            <a:r>
              <a:rPr lang="en-US" altLang="zh-CN" sz="1400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cf2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.join() + </a:t>
            </a:r>
            <a:r>
              <a:rPr lang="en-US" altLang="zh-CN" sz="1400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cf3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.join()</a:t>
            </a:r>
            <a:r>
              <a:rPr lang="en-US" altLang="zh-CN" sz="1400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400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7848F-6312-378A-D621-9C58A600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82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ED09A-D9B3-A022-D183-B2027EF5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关于编排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A30CE-298E-B899-F3FB-FAD127EE1A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编排 的是 </a:t>
            </a:r>
            <a:r>
              <a:rPr lang="zh-CN" altLang="en-US" b="1" dirty="0"/>
              <a:t>有多个输入</a:t>
            </a:r>
            <a:r>
              <a:rPr lang="zh-CN" altLang="en-US" dirty="0"/>
              <a:t>；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其中输入 指 </a:t>
            </a:r>
            <a:r>
              <a:rPr lang="zh-CN" altLang="en-US" b="1" dirty="0"/>
              <a:t>需要并发执行的逻辑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输入形式，比如：</a:t>
            </a:r>
            <a:endParaRPr lang="en-US" altLang="zh-CN" dirty="0"/>
          </a:p>
          <a:p>
            <a:pPr lvl="4"/>
            <a:endParaRPr lang="en-US" altLang="zh-CN" dirty="0"/>
          </a:p>
          <a:p>
            <a:r>
              <a:rPr lang="zh-CN" altLang="en-US" dirty="0"/>
              <a:t>多 </a:t>
            </a:r>
            <a:r>
              <a:rPr lang="en-US" altLang="zh-CN" dirty="0"/>
              <a:t>Action</a:t>
            </a:r>
          </a:p>
          <a:p>
            <a:r>
              <a:rPr lang="zh-CN" altLang="en-US" dirty="0"/>
              <a:t>多 数据（用相同</a:t>
            </a:r>
            <a:r>
              <a:rPr lang="en-US" altLang="zh-CN" dirty="0"/>
              <a:t>Action</a:t>
            </a:r>
            <a:r>
              <a:rPr lang="zh-CN" altLang="en-US" dirty="0"/>
              <a:t>处理各个数据）</a:t>
            </a:r>
          </a:p>
          <a:p>
            <a:r>
              <a:rPr lang="zh-CN" altLang="en-US" dirty="0"/>
              <a:t>多 </a:t>
            </a:r>
            <a:r>
              <a:rPr lang="en-US" altLang="zh-CN" dirty="0" err="1"/>
              <a:t>CompletableFuture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E234E7-3190-1579-C574-60CBA90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25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E685-7F7B-9E99-2278-1194CFC7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编排的代码示例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58BF6-A001-7D6C-7A14-26D7104D67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0491"/>
            <a:ext cx="10972800" cy="4937760"/>
          </a:xfrm>
        </p:spPr>
        <p:txBody>
          <a:bodyPr>
            <a:normAutofit/>
          </a:bodyPr>
          <a:lstStyle/>
          <a:p>
            <a:pPr marL="7938" indent="-7938">
              <a:buNone/>
            </a:pP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&lt;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String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cf1 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</a:t>
            </a:r>
            <a:r>
              <a:rPr lang="en-US" altLang="zh-CN" sz="1200" i="1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supplyAsync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(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() -&gt; </a:t>
            </a:r>
            <a:r>
              <a:rPr lang="en-US" altLang="zh-CN" sz="1200" dirty="0">
                <a:solidFill>
                  <a:srgbClr val="067D17"/>
                </a:solidFill>
                <a:effectLst/>
                <a:latin typeface="Liga SFMono Nerd Font" panose="020B0009000002000000" pitchFamily="49" charset="0"/>
              </a:rPr>
              <a:t>“1”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;</a:t>
            </a:r>
            <a:r>
              <a:rPr lang="zh-CN" altLang="en-US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 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//</a:t>
            </a:r>
            <a:r>
              <a:rPr lang="zh-CN" altLang="en-US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 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&lt;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String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cf2 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</a:t>
            </a:r>
            <a:r>
              <a:rPr lang="en-US" altLang="zh-CN" sz="1200" i="1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supplyAsync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(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() -&gt; </a:t>
            </a:r>
            <a:r>
              <a:rPr lang="en-US" altLang="zh-CN" sz="1200" dirty="0">
                <a:solidFill>
                  <a:srgbClr val="067D17"/>
                </a:solidFill>
                <a:effectLst/>
                <a:latin typeface="Liga SFMono Nerd Font" panose="020B0009000002000000" pitchFamily="49" charset="0"/>
              </a:rPr>
              <a:t>"2"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;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&lt;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String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cf3 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</a:t>
            </a:r>
            <a:r>
              <a:rPr lang="en-US" altLang="zh-CN" sz="1200" i="1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supplyAsync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(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() -&gt; </a:t>
            </a:r>
            <a:r>
              <a:rPr lang="en-US" altLang="zh-CN" sz="1200" dirty="0">
                <a:solidFill>
                  <a:srgbClr val="067D17"/>
                </a:solidFill>
                <a:effectLst/>
                <a:latin typeface="Liga SFMono Nerd Font" panose="020B0009000002000000" pitchFamily="49" charset="0"/>
              </a:rPr>
              <a:t>"3"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;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</a:br>
            <a:br>
              <a:rPr lang="en-US" altLang="zh-CN" sz="16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</a:br>
            <a:r>
              <a:rPr lang="en-US" altLang="zh-CN" sz="16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6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Void</a:t>
            </a:r>
            <a:r>
              <a:rPr lang="en-US" altLang="zh-CN" sz="16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&gt;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all </a:t>
            </a:r>
            <a:r>
              <a:rPr lang="en-US" altLang="zh-CN" sz="16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CompletableFuture</a:t>
            </a:r>
            <a:r>
              <a:rPr lang="en-US" altLang="zh-CN" sz="1600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</a:t>
            </a:r>
            <a:r>
              <a:rPr lang="en-US" altLang="zh-CN" sz="1600" i="1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allOf</a:t>
            </a:r>
            <a:r>
              <a:rPr lang="en-US" altLang="zh-CN" sz="16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cf1</a:t>
            </a:r>
            <a:r>
              <a:rPr lang="en-US" altLang="zh-CN" sz="16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,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cf2</a:t>
            </a:r>
            <a:r>
              <a:rPr lang="en-US" altLang="zh-CN" sz="16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,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cf3</a:t>
            </a:r>
            <a:r>
              <a:rPr lang="en-US" altLang="zh-CN" sz="16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)</a:t>
            </a:r>
            <a:r>
              <a:rPr lang="en-US" altLang="zh-CN" sz="16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;</a:t>
            </a:r>
            <a:br>
              <a:rPr lang="en-US" altLang="zh-CN" sz="16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</a:br>
            <a:endParaRPr lang="en-US" altLang="zh-CN" sz="1600" dirty="0">
              <a:solidFill>
                <a:srgbClr val="080808"/>
              </a:solidFill>
              <a:effectLst/>
              <a:latin typeface="Liga SFMono Nerd Font" panose="020B0009000002000000" pitchFamily="49" charset="0"/>
            </a:endParaRPr>
          </a:p>
          <a:p>
            <a:pPr marL="7938" indent="-7938">
              <a:buNone/>
            </a:pP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all</a:t>
            </a:r>
            <a:r>
              <a:rPr lang="en-US" altLang="zh-CN" sz="1200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.join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();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System</a:t>
            </a:r>
            <a:r>
              <a:rPr lang="en-US" altLang="zh-CN" sz="1200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</a:t>
            </a:r>
            <a:r>
              <a:rPr lang="en-US" altLang="zh-CN" sz="1200" i="1" dirty="0" err="1">
                <a:solidFill>
                  <a:srgbClr val="871094"/>
                </a:solidFill>
                <a:effectLst/>
                <a:latin typeface="Liga SFMono Nerd Font" panose="020B0009000002000000" pitchFamily="49" charset="0"/>
              </a:rPr>
              <a:t>out</a:t>
            </a:r>
            <a:r>
              <a:rPr lang="en-US" altLang="zh-CN" sz="1200" dirty="0" err="1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.println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cf1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.join() +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cf2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.join() +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ga SFMono Nerd Font" panose="020B0009000002000000" pitchFamily="49" charset="0"/>
              </a:rPr>
              <a:t>cf3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.join()</a:t>
            </a:r>
            <a:r>
              <a:rPr lang="en-US" altLang="zh-CN" sz="1200" dirty="0">
                <a:solidFill>
                  <a:srgbClr val="3F9101"/>
                </a:solidFill>
                <a:effectLst/>
                <a:latin typeface="Liga SFMono Nerd Font" panose="020B0009000002000000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  <a:t>;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Liga SFMono Nerd Font" panose="020B0009000002000000" pitchFamily="49" charset="0"/>
              </a:rPr>
            </a:br>
            <a:endParaRPr lang="en-US" altLang="zh-CN" sz="1600" dirty="0">
              <a:solidFill>
                <a:srgbClr val="080808"/>
              </a:solidFill>
              <a:effectLst/>
              <a:latin typeface="Liga SFMono Nerd Font" panose="020B0009000002000000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C9CDA-B4D6-69AA-0CC5-F2ED6225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98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8034CD-2BFB-2281-67E6-8A462145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C2928-FC7B-2565-4B91-13C44F5B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编排策略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8DD98-B7DD-167D-0340-2D7C64E737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032069" cy="1750418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CompletableFuture</a:t>
            </a:r>
            <a:r>
              <a:rPr kumimoji="1" lang="zh-CN" altLang="en-US" sz="2000" dirty="0"/>
              <a:t> 提供了两种：</a:t>
            </a:r>
            <a:endParaRPr kumimoji="1" lang="en-US" altLang="zh-CN" sz="2000" dirty="0"/>
          </a:p>
          <a:p>
            <a:pPr lvl="1"/>
            <a:r>
              <a:rPr kumimoji="1" lang="en-US" altLang="zh-CN" sz="1800" dirty="0">
                <a:latin typeface="Liga SFMono Nerd Font" panose="020B0009000002000000" pitchFamily="49" charset="0"/>
                <a:cs typeface="Liga SFMono Nerd Font" panose="020B0009000002000000" pitchFamily="49" charset="0"/>
              </a:rPr>
              <a:t>All(Complete)</a:t>
            </a:r>
          </a:p>
          <a:p>
            <a:pPr lvl="1"/>
            <a:r>
              <a:rPr kumimoji="1" lang="en-US" altLang="zh-CN" sz="1800" dirty="0">
                <a:latin typeface="Liga SFMono Nerd Font" panose="020B0009000002000000" pitchFamily="49" charset="0"/>
                <a:cs typeface="Liga SFMono Nerd Font" panose="020B0009000002000000" pitchFamily="49" charset="0"/>
              </a:rPr>
              <a:t>Any(Complete)</a:t>
            </a:r>
            <a:endParaRPr kumimoji="1"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F087E78-129C-D6E1-054D-F3229923886D}"/>
              </a:ext>
            </a:extLst>
          </p:cNvPr>
          <p:cNvSpPr txBox="1">
            <a:spLocks/>
          </p:cNvSpPr>
          <p:nvPr/>
        </p:nvSpPr>
        <p:spPr>
          <a:xfrm>
            <a:off x="609600" y="4058200"/>
            <a:ext cx="8351520" cy="24296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ga SFMono Nerd Font" panose="020B0009000002000000" pitchFamily="49" charset="0"/>
              </a:rPr>
              <a:t>//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ga SFMono Nerd Font" panose="020B0009000002000000" pitchFamily="49" charset="0"/>
              </a:rPr>
              <a:t>All(Complete)</a:t>
            </a:r>
          </a:p>
          <a:p>
            <a:pPr marL="0" indent="0">
              <a:buNone/>
            </a:pPr>
            <a:r>
              <a:rPr lang="en-US" altLang="zh-CN" sz="12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Void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&gt;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all 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2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CF</a:t>
            </a:r>
            <a:r>
              <a:rPr lang="en-US" altLang="zh-CN" sz="1200" b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</a:t>
            </a:r>
            <a:r>
              <a:rPr lang="en-US" altLang="zh-CN" sz="1200" b="1" i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allOf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cf1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cf2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cf3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String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&gt;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both 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cf1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.thenAcceptBoth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cf2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(x,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y)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-&gt;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x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+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y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ga SFMono Nerd Font" panose="020B0009000002000000" pitchFamily="49" charset="0"/>
              </a:rPr>
              <a:t>//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ga SFMono Nerd Font" panose="020B0009000002000000" pitchFamily="49" charset="0"/>
              </a:rPr>
              <a:t>Any(Complete)</a:t>
            </a:r>
            <a:endParaRPr lang="en-US" altLang="zh-CN" sz="1200" b="1" dirty="0">
              <a:solidFill>
                <a:srgbClr val="080808"/>
              </a:solidFill>
              <a:latin typeface="Liga SFMono Nerd Font" panose="020B0009000002000000" pitchFamily="49" charset="0"/>
            </a:endParaRPr>
          </a:p>
          <a:p>
            <a:pPr marL="0" indent="0">
              <a:buNone/>
            </a:pPr>
            <a:r>
              <a:rPr lang="en-US" altLang="zh-CN" sz="12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String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&gt;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all 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2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CF</a:t>
            </a:r>
            <a:r>
              <a:rPr lang="en-US" altLang="zh-CN" sz="1200" b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.</a:t>
            </a:r>
            <a:r>
              <a:rPr lang="en-US" altLang="zh-CN" sz="1200" b="1" i="1" dirty="0" err="1">
                <a:solidFill>
                  <a:srgbClr val="080808"/>
                </a:solidFill>
                <a:latin typeface="Liga SFMono Nerd Font" panose="020B0009000002000000" pitchFamily="49" charset="0"/>
              </a:rPr>
              <a:t>anyOf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cf1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cf2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cf3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1" dirty="0" err="1">
                <a:solidFill>
                  <a:srgbClr val="000000"/>
                </a:solidFill>
                <a:latin typeface="Liga SFMono Nerd Font" panose="020B0009000002000000" pitchFamily="49" charset="0"/>
              </a:rPr>
              <a:t>CompletableFuture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&lt;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String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&gt;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either 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=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cf1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.acceptEither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(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cf2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x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-&gt;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x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+</a:t>
            </a:r>
            <a:r>
              <a:rPr lang="zh-CN" altLang="en-US" sz="1200" b="1" dirty="0">
                <a:solidFill>
                  <a:srgbClr val="000000"/>
                </a:solidFill>
                <a:latin typeface="Liga SFMono Nerd Font" panose="020B0009000002000000" pitchFamily="49" charset="0"/>
              </a:rPr>
              <a:t> </a:t>
            </a:r>
            <a:r>
              <a:rPr lang="en-US" altLang="zh-CN" sz="1200" dirty="0">
                <a:solidFill>
                  <a:srgbClr val="067D17"/>
                </a:solidFill>
                <a:latin typeface="Liga SFMono Nerd Font" panose="020B0009000002000000" pitchFamily="49" charset="0"/>
              </a:rPr>
              <a:t>"!"</a:t>
            </a:r>
            <a:r>
              <a:rPr lang="en-US" altLang="zh-CN" sz="1200" b="1" dirty="0">
                <a:solidFill>
                  <a:srgbClr val="3F9101"/>
                </a:solidFill>
                <a:latin typeface="Liga SFMono Nerd Font" panose="020B0009000002000000" pitchFamily="49" charset="0"/>
              </a:rPr>
              <a:t>)</a:t>
            </a: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80808"/>
                </a:solidFill>
                <a:latin typeface="Liga SFMono Nerd Font" panose="020B0009000002000000" pitchFamily="49" charset="0"/>
              </a:rPr>
              <a:t>...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7E541-6524-30AA-40D5-4922EC3458A3}"/>
              </a:ext>
            </a:extLst>
          </p:cNvPr>
          <p:cNvSpPr txBox="1"/>
          <p:nvPr/>
        </p:nvSpPr>
        <p:spPr>
          <a:xfrm>
            <a:off x="4641669" y="1219200"/>
            <a:ext cx="6940732" cy="276932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13" indent="-274313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lvl="1" indent="-274313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b="0" i="0">
                <a:solidFill>
                  <a:schemeClr val="tx2"/>
                </a:solidFill>
                <a:latin typeface="Liga SFMono Nerd Font" panose="020B0009000002000000" pitchFamily="49" charset="0"/>
                <a:ea typeface="DengXian" panose="02010600030101010101" pitchFamily="2" charset="-122"/>
                <a:cs typeface="Liga SFMono Nerd Font" panose="020B0009000002000000" pitchFamily="49" charset="0"/>
              </a:defRPr>
            </a:lvl2pPr>
            <a:lvl3pPr marL="822939" indent="-228594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/>
            </a:lvl6pPr>
            <a:lvl7pPr marL="1828754" indent="-182875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/>
            </a:lvl7pPr>
            <a:lvl8pPr marL="2011630" indent="-182875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/>
            </a:lvl8pPr>
            <a:lvl9pPr marL="2194505" indent="-182875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/>
            </a:lvl9pPr>
          </a:lstStyle>
          <a:p>
            <a:r>
              <a:rPr lang="en-US" altLang="zh-CN" sz="1800" dirty="0" err="1"/>
              <a:t>AllComplete</a:t>
            </a:r>
            <a:r>
              <a:rPr lang="en-US" altLang="zh-CN" sz="1800" dirty="0"/>
              <a:t> vs </a:t>
            </a:r>
            <a:r>
              <a:rPr lang="en-US" altLang="zh-CN" sz="1800" dirty="0" err="1"/>
              <a:t>AllFailFast</a:t>
            </a:r>
            <a:endParaRPr lang="en-US" altLang="zh-CN" sz="1800" dirty="0"/>
          </a:p>
          <a:p>
            <a:pPr lvl="1"/>
            <a:r>
              <a:rPr lang="en-US" altLang="zh-CN" sz="1500" dirty="0" err="1"/>
              <a:t>AllComplete</a:t>
            </a:r>
            <a:r>
              <a:rPr lang="en-US" altLang="zh-CN" sz="1500" dirty="0"/>
              <a:t> </a:t>
            </a:r>
            <a:r>
              <a:rPr lang="zh-CN" altLang="en-US" sz="1500" dirty="0"/>
              <a:t>会等待所有输入</a:t>
            </a:r>
            <a:r>
              <a:rPr lang="en-US" altLang="zh-CN" sz="1500" dirty="0"/>
              <a:t>CF</a:t>
            </a:r>
            <a:r>
              <a:rPr lang="zh-CN" altLang="en-US" sz="1500" dirty="0"/>
              <a:t>运行完成；</a:t>
            </a:r>
            <a:br>
              <a:rPr lang="en-US" altLang="zh-CN" sz="1500" dirty="0"/>
            </a:br>
            <a:r>
              <a:rPr lang="zh-CN" altLang="en-US" sz="1500" dirty="0"/>
              <a:t>即使有</a:t>
            </a:r>
            <a:r>
              <a:rPr lang="en-US" altLang="zh-CN" sz="1500" dirty="0"/>
              <a:t>CF</a:t>
            </a:r>
            <a:r>
              <a:rPr lang="zh-CN" altLang="en-US" sz="1500" dirty="0"/>
              <a:t>失败了也要等待后续</a:t>
            </a:r>
            <a:r>
              <a:rPr lang="en-US" altLang="zh-CN" sz="1500" dirty="0"/>
              <a:t>CF</a:t>
            </a:r>
            <a:r>
              <a:rPr lang="zh-CN" altLang="en-US" sz="1500" dirty="0"/>
              <a:t>都运行完成，再返回一个失败的</a:t>
            </a:r>
            <a:r>
              <a:rPr lang="en-US" altLang="zh-CN" sz="1500" dirty="0"/>
              <a:t>CF</a:t>
            </a:r>
            <a:r>
              <a:rPr lang="zh-CN" altLang="en-US" sz="1500" dirty="0"/>
              <a:t>。</a:t>
            </a:r>
          </a:p>
          <a:p>
            <a:pPr lvl="1"/>
            <a:r>
              <a:rPr lang="zh-CN" altLang="en-US" sz="1500" dirty="0"/>
              <a:t>对于业务逻辑来说，这样失败且继续等待的策略，降低了业务响应性。</a:t>
            </a:r>
            <a:endParaRPr lang="en-US" altLang="zh-CN" sz="1500" dirty="0"/>
          </a:p>
          <a:p>
            <a:pPr lvl="1"/>
            <a:r>
              <a:rPr lang="zh-CN" altLang="en-US" sz="1500" dirty="0"/>
              <a:t>业务需要的是，当有输入</a:t>
            </a:r>
            <a:r>
              <a:rPr lang="en-US" altLang="zh-CN" sz="1500" dirty="0"/>
              <a:t>CF</a:t>
            </a:r>
            <a:r>
              <a:rPr lang="zh-CN" altLang="en-US" sz="1500" dirty="0"/>
              <a:t>失败了则快速失败不再做于事无补的等待（</a:t>
            </a:r>
            <a:r>
              <a:rPr lang="en-US" altLang="zh-CN" sz="1500" dirty="0" err="1"/>
              <a:t>AllFailFast</a:t>
            </a:r>
            <a:r>
              <a:rPr lang="zh-CN" altLang="en-US" sz="1500" dirty="0"/>
              <a:t>）。</a:t>
            </a:r>
            <a:endParaRPr lang="en-US" altLang="zh-CN" sz="1500" dirty="0"/>
          </a:p>
          <a:p>
            <a:r>
              <a:rPr lang="en-US" altLang="zh-CN" sz="1800" dirty="0" err="1"/>
              <a:t>AnyComplete</a:t>
            </a:r>
            <a:r>
              <a:rPr lang="en-US" altLang="zh-CN" sz="1800" dirty="0"/>
              <a:t> vs </a:t>
            </a:r>
            <a:r>
              <a:rPr lang="en-US" altLang="zh-CN" sz="1800" dirty="0" err="1"/>
              <a:t>AnySuccess</a:t>
            </a:r>
            <a:endParaRPr lang="en-US" altLang="zh-CN" sz="1800" dirty="0"/>
          </a:p>
          <a:p>
            <a:pPr lvl="1"/>
            <a:r>
              <a:rPr lang="en-US" altLang="zh-CN" sz="1500" dirty="0" err="1"/>
              <a:t>AnyComplete</a:t>
            </a:r>
            <a:r>
              <a:rPr lang="en-US" altLang="zh-CN" sz="1500" dirty="0"/>
              <a:t> </a:t>
            </a:r>
            <a:r>
              <a:rPr lang="zh-CN" altLang="en-US" sz="1500" dirty="0"/>
              <a:t>返回首个完成的</a:t>
            </a:r>
            <a:r>
              <a:rPr lang="en-US" altLang="zh-CN" sz="1500" dirty="0"/>
              <a:t>CF</a:t>
            </a:r>
            <a:r>
              <a:rPr lang="zh-CN" altLang="en-US" sz="1500" dirty="0"/>
              <a:t>，不会等待后续没有完成的</a:t>
            </a:r>
            <a:r>
              <a:rPr lang="en-US" altLang="zh-CN" sz="1500" dirty="0"/>
              <a:t>CF</a:t>
            </a:r>
            <a:r>
              <a:rPr lang="zh-CN" altLang="en-US" sz="1500" dirty="0"/>
              <a:t>；</a:t>
            </a:r>
            <a:br>
              <a:rPr lang="en-US" altLang="zh-CN" sz="1500" dirty="0"/>
            </a:br>
            <a:r>
              <a:rPr lang="zh-CN" altLang="en-US" sz="1500" dirty="0"/>
              <a:t>即使首个完成的</a:t>
            </a:r>
            <a:r>
              <a:rPr lang="en-US" altLang="zh-CN" sz="1500" dirty="0"/>
              <a:t>CF</a:t>
            </a:r>
            <a:r>
              <a:rPr lang="zh-CN" altLang="en-US" sz="1500" dirty="0"/>
              <a:t>是失败的，也会返回这个失败的</a:t>
            </a:r>
            <a:r>
              <a:rPr lang="en-US" altLang="zh-CN" sz="1500" dirty="0"/>
              <a:t>CF</a:t>
            </a:r>
            <a:r>
              <a:rPr lang="zh-CN" altLang="en-US" sz="1500" dirty="0"/>
              <a:t>结果。</a:t>
            </a:r>
            <a:endParaRPr lang="en-US" altLang="zh-CN" sz="1500" dirty="0"/>
          </a:p>
          <a:p>
            <a:pPr lvl="1"/>
            <a:r>
              <a:rPr lang="zh-CN" altLang="en-US" sz="1600" dirty="0"/>
              <a:t>业务逻辑一般需要的是首个成功的</a:t>
            </a:r>
            <a:r>
              <a:rPr lang="en-US" altLang="zh-CN" sz="1600" dirty="0"/>
              <a:t>CF</a:t>
            </a:r>
            <a:r>
              <a:rPr lang="zh-CN" altLang="en-US" sz="1600" dirty="0"/>
              <a:t>结果，而不是首个完成但失败的</a:t>
            </a:r>
            <a:r>
              <a:rPr lang="en-US" altLang="zh-CN" sz="1600" dirty="0"/>
              <a:t>CF</a:t>
            </a:r>
            <a:r>
              <a:rPr lang="zh-CN" altLang="en-US" sz="1600" dirty="0"/>
              <a:t>。</a:t>
            </a:r>
            <a:endParaRPr lang="zh-CN" altLang="en-US" sz="1300" dirty="0"/>
          </a:p>
          <a:p>
            <a:endParaRPr lang="zh-CN" altLang="en-US" sz="18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AA902-1FC6-836F-F1A2-7DA93CD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8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FDC1C-2C87-1DC4-D1A4-C5114EA2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0.0</a:t>
            </a:r>
            <a:r>
              <a:rPr kumimoji="1" lang="zh-CN" altLang="en-US" dirty="0"/>
              <a:t> 通过 并发编排 缩短</a:t>
            </a:r>
            <a:r>
              <a:rPr kumimoji="1" lang="en-US" altLang="zh-CN" dirty="0"/>
              <a:t>RT</a:t>
            </a:r>
            <a:r>
              <a:rPr kumimoji="1" lang="zh-CN" altLang="en-US" dirty="0"/>
              <a:t> 的例子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700404-5604-5909-2E4B-17F02834E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9"/>
          <a:stretch>
            <a:fillRect/>
          </a:stretch>
        </p:blipFill>
        <p:spPr bwMode="auto">
          <a:xfrm>
            <a:off x="4157026" y="4034431"/>
            <a:ext cx="5669284" cy="144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2C59DC0-1006-16A3-1535-A77431D487DE}"/>
              </a:ext>
            </a:extLst>
          </p:cNvPr>
          <p:cNvSpPr txBox="1">
            <a:spLocks/>
          </p:cNvSpPr>
          <p:nvPr/>
        </p:nvSpPr>
        <p:spPr>
          <a:xfrm>
            <a:off x="7898540" y="5906046"/>
            <a:ext cx="4293460" cy="5134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图片来源：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基于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CompletableFuture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的流水线并行处理深度实践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juejin.cn/post/7124124854747398175</a:t>
            </a:r>
            <a:endParaRPr lang="en-US" altLang="zh-CN" sz="11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AF7CBD-4A09-A3D4-3FAA-A4D092E6573E}"/>
              </a:ext>
            </a:extLst>
          </p:cNvPr>
          <p:cNvSpPr txBox="1">
            <a:spLocks/>
          </p:cNvSpPr>
          <p:nvPr/>
        </p:nvSpPr>
        <p:spPr>
          <a:xfrm>
            <a:off x="1796800" y="1774572"/>
            <a:ext cx="1893094" cy="948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b="1" dirty="0">
                <a:solidFill>
                  <a:schemeClr val="accent2"/>
                </a:solidFill>
              </a:rPr>
              <a:t>串行</a:t>
            </a:r>
            <a:endParaRPr lang="en-US" altLang="zh-CN" sz="3200" b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zh-CN" altLang="en-US" sz="1800" dirty="0"/>
              <a:t>等待 </a:t>
            </a:r>
            <a:r>
              <a:rPr lang="en-US" altLang="zh-CN" sz="1800" b="1" dirty="0">
                <a:solidFill>
                  <a:schemeClr val="accent2"/>
                </a:solidFill>
              </a:rPr>
              <a:t>6s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3A18AA4-DC4B-5090-3938-255DB2B015D5}"/>
              </a:ext>
            </a:extLst>
          </p:cNvPr>
          <p:cNvSpPr txBox="1">
            <a:spLocks/>
          </p:cNvSpPr>
          <p:nvPr/>
        </p:nvSpPr>
        <p:spPr>
          <a:xfrm>
            <a:off x="1796799" y="4287556"/>
            <a:ext cx="1893096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b="1" dirty="0">
                <a:solidFill>
                  <a:srgbClr val="00B050"/>
                </a:solidFill>
              </a:rPr>
              <a:t>并行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zh-CN" altLang="en-US" sz="1700" dirty="0"/>
              <a:t>等待 </a:t>
            </a:r>
            <a:r>
              <a:rPr lang="en-US" altLang="zh-CN" sz="1700" b="1" dirty="0">
                <a:solidFill>
                  <a:srgbClr val="00B050"/>
                </a:solidFill>
              </a:rPr>
              <a:t>2s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846BC161-AF02-482F-279F-4A8715D30EE2}"/>
              </a:ext>
            </a:extLst>
          </p:cNvPr>
          <p:cNvSpPr/>
          <p:nvPr/>
        </p:nvSpPr>
        <p:spPr>
          <a:xfrm rot="5400000">
            <a:off x="2320235" y="3091232"/>
            <a:ext cx="846222" cy="782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D5076F-EBD7-F7E0-8370-C15E6849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26" y="1493502"/>
            <a:ext cx="5547984" cy="223224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A5026-ECB7-217E-80E0-5774F96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6019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2E644-B906-A92F-86E3-CCC41F57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235B5CE-2CB7-EB25-9FB8-898A534E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05" y="1602339"/>
            <a:ext cx="4193549" cy="18183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411A-D8D2-7BE3-7779-FDB2DC3B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0.1</a:t>
            </a:r>
            <a:r>
              <a:rPr kumimoji="1" lang="zh-CN" altLang="en-US" dirty="0"/>
              <a:t> 关于编排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AE354-FB0A-B089-FDB9-44E08C63E8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8744" y="1096679"/>
            <a:ext cx="10972800" cy="297585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zh-CN" altLang="en-US" sz="1800" dirty="0"/>
              <a:t>这里讨论的 编排 指：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协调</a:t>
            </a:r>
            <a:r>
              <a:rPr lang="zh-CN" altLang="en-US" sz="2000" b="1" dirty="0">
                <a:solidFill>
                  <a:schemeClr val="accent2"/>
                </a:solidFill>
              </a:rPr>
              <a:t>多个</a:t>
            </a:r>
            <a:r>
              <a:rPr lang="en-US" altLang="zh-CN" sz="2000" dirty="0"/>
              <a:t>(</a:t>
            </a:r>
            <a:r>
              <a:rPr lang="zh-CN" altLang="en-US" sz="2000" dirty="0"/>
              <a:t>并发</a:t>
            </a:r>
            <a:r>
              <a:rPr lang="en-US" altLang="zh-CN" sz="2000" dirty="0"/>
              <a:t>/</a:t>
            </a:r>
            <a:r>
              <a:rPr lang="zh-CN" altLang="en-US" sz="2000" dirty="0"/>
              <a:t>异步</a:t>
            </a:r>
            <a:r>
              <a:rPr lang="en-US" altLang="zh-CN" sz="2000" dirty="0"/>
              <a:t>)</a:t>
            </a:r>
            <a:r>
              <a:rPr lang="zh-CN" altLang="en-US" sz="2000" dirty="0">
                <a:solidFill>
                  <a:schemeClr val="accent2"/>
                </a:solidFill>
              </a:rPr>
              <a:t>任务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任务可以有 </a:t>
            </a:r>
            <a:r>
              <a:rPr lang="zh-CN" altLang="en-US" sz="1500" dirty="0">
                <a:solidFill>
                  <a:schemeClr val="accent2"/>
                </a:solidFill>
              </a:rPr>
              <a:t>执行逻辑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与 </a:t>
            </a:r>
            <a:r>
              <a:rPr lang="zh-CN" altLang="en-US" sz="1500" dirty="0">
                <a:solidFill>
                  <a:schemeClr val="accent2"/>
                </a:solidFill>
              </a:rPr>
              <a:t>返回结果</a:t>
            </a:r>
            <a:endParaRPr lang="en-US" altLang="zh-CN" sz="15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/>
              <a:t>然后</a:t>
            </a:r>
            <a:r>
              <a:rPr lang="zh-CN" altLang="en-US" sz="1800" dirty="0">
                <a:solidFill>
                  <a:schemeClr val="accent2"/>
                </a:solidFill>
              </a:rPr>
              <a:t>触发</a:t>
            </a:r>
            <a:r>
              <a:rPr lang="zh-CN" altLang="en-US" sz="1800" dirty="0"/>
              <a:t>其它的任务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可以有不同 </a:t>
            </a:r>
            <a:r>
              <a:rPr lang="zh-CN" altLang="en-US" sz="1600" dirty="0">
                <a:solidFill>
                  <a:schemeClr val="accent2"/>
                </a:solidFill>
              </a:rPr>
              <a:t>触发</a:t>
            </a:r>
            <a:r>
              <a:rPr lang="en-US" altLang="zh-CN" sz="1600" dirty="0">
                <a:solidFill>
                  <a:schemeClr val="accent2"/>
                </a:solidFill>
              </a:rPr>
              <a:t>/</a:t>
            </a:r>
            <a:r>
              <a:rPr lang="zh-CN" altLang="en-US" sz="1600" dirty="0">
                <a:solidFill>
                  <a:schemeClr val="accent2"/>
                </a:solidFill>
              </a:rPr>
              <a:t>编排策略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5">
              <a:lnSpc>
                <a:spcPct val="120000"/>
              </a:lnSpc>
              <a:spcBef>
                <a:spcPts val="600"/>
              </a:spcBef>
              <a:buClr>
                <a:srgbClr val="4F81BD"/>
              </a:buClr>
              <a:defRPr/>
            </a:pPr>
            <a:endParaRPr lang="en-US" altLang="zh-CN" sz="500" dirty="0"/>
          </a:p>
          <a:p>
            <a:pPr>
              <a:lnSpc>
                <a:spcPct val="120000"/>
              </a:lnSpc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简单编排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，即：</a:t>
            </a:r>
            <a:r>
              <a:rPr lang="zh-CN" altLang="en-US" sz="1300" b="1" dirty="0">
                <a:solidFill>
                  <a:schemeClr val="accent2"/>
                </a:solidFill>
              </a:rPr>
              <a:t>一个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 触发 其它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不同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任务，不作讨论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因为 理解与使用 都很简单自然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不同说法如「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异步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（任务）编排」「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并发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（任务）编排」等，不作区分</a:t>
            </a:r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654AF7E-03FC-0D16-1C35-E14CCB7C68D1}"/>
              </a:ext>
            </a:extLst>
          </p:cNvPr>
          <p:cNvSpPr txBox="1">
            <a:spLocks/>
          </p:cNvSpPr>
          <p:nvPr/>
        </p:nvSpPr>
        <p:spPr>
          <a:xfrm>
            <a:off x="609600" y="4294783"/>
            <a:ext cx="9692640" cy="19917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cf1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200" i="1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supplyAsync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cf2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200" i="1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supplyAsync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</a:t>
            </a:r>
            <a:r>
              <a:rPr lang="en-US" altLang="zh-CN" sz="1200" dirty="0">
                <a:solidFill>
                  <a:srgbClr val="E8BA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1200" dirty="0">
                <a:solidFill>
                  <a:srgbClr val="CF8E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zh-CN" sz="1200" i="1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E8BA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cf3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200" i="1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supplyAsync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"3"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600" b="1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en-US" altLang="zh-CN" sz="1600" b="1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600" b="1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600" b="1" i="1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allOf</a:t>
            </a:r>
            <a:r>
              <a:rPr lang="en-US" altLang="zh-CN" sz="1600" b="1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cf1</a:t>
            </a:r>
            <a:r>
              <a:rPr lang="en-US" altLang="zh-CN" sz="1600" b="1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cf2</a:t>
            </a:r>
            <a:r>
              <a:rPr lang="en-US" altLang="zh-CN" sz="1600" b="1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cf3</a:t>
            </a:r>
            <a:r>
              <a:rPr lang="en-US" altLang="zh-CN" sz="1600" b="1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600" b="1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38" indent="-7938">
              <a:buFont typeface="Wingdings 3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38" indent="-7938">
              <a:buFont typeface="Wingdings 3"/>
              <a:buNone/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cf1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.join() +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cf2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.join() +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cf3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.join()</a:t>
            </a:r>
            <a:r>
              <a:rPr lang="en-US" altLang="zh-CN" sz="12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EA4C7-AE83-A623-FCBD-909465AA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08992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2CFE-A79E-29C4-24B5-648B1669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0.2 </a:t>
            </a:r>
            <a:r>
              <a:rPr kumimoji="1" lang="zh-CN" altLang="en-US" dirty="0"/>
              <a:t>关于编排策略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78485-8565-9861-A821-5EA6A13EA9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143500" cy="175041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200" dirty="0"/>
              <a:t>标准库 </a:t>
            </a:r>
            <a:r>
              <a:rPr kumimoji="1" lang="en-US" altLang="zh-CN" sz="2200" dirty="0" err="1"/>
              <a:t>CompletableFuture</a:t>
            </a:r>
            <a:r>
              <a:rPr kumimoji="1" lang="zh-CN" altLang="en-US" sz="2200" dirty="0"/>
              <a:t> 提供了两种策略：</a:t>
            </a:r>
            <a:endParaRPr kumimoji="1" lang="en-US" altLang="zh-CN" sz="2200" dirty="0">
              <a:latin typeface="Liga SFMono Nerd Font" panose="020B0009000002000000" pitchFamily="49" charset="0"/>
              <a:cs typeface="Liga SFMono Nerd Font" panose="020B0009000002000000" pitchFamily="49" charset="0"/>
            </a:endParaRPr>
          </a:p>
          <a:p>
            <a:r>
              <a:rPr kumimoji="1"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All(Complete)</a:t>
            </a:r>
          </a:p>
          <a:p>
            <a:r>
              <a:rPr kumimoji="1"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Any(Complete)</a:t>
            </a:r>
            <a:endParaRPr kumimoji="1" lang="zh-CN" alt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A0F820-6DBC-8803-59F9-328145243014}"/>
              </a:ext>
            </a:extLst>
          </p:cNvPr>
          <p:cNvSpPr txBox="1">
            <a:spLocks/>
          </p:cNvSpPr>
          <p:nvPr/>
        </p:nvSpPr>
        <p:spPr>
          <a:xfrm>
            <a:off x="5903226" y="1225924"/>
            <a:ext cx="5721265" cy="20290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All(Complete)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100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6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allOf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cf1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cf2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cf3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 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cf1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1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thenCombine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cf2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b="1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Any(Complete)</a:t>
            </a: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100" dirty="0" err="1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6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anyOf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cf1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cf2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cf3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 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cf1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1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applyToEither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cf2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67D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"!"</a:t>
            </a:r>
            <a:r>
              <a:rPr lang="en-US" altLang="zh-CN" sz="1100" dirty="0">
                <a:solidFill>
                  <a:srgbClr val="3F9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1"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C486B-35D9-3495-FF56-28265D67D64A}"/>
              </a:ext>
            </a:extLst>
          </p:cNvPr>
          <p:cNvSpPr txBox="1"/>
          <p:nvPr/>
        </p:nvSpPr>
        <p:spPr>
          <a:xfrm>
            <a:off x="609600" y="3343911"/>
            <a:ext cx="8528050" cy="309154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13" indent="-274313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lvl="1" indent="-274313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b="0" i="0">
                <a:solidFill>
                  <a:schemeClr val="tx2"/>
                </a:solidFill>
                <a:latin typeface="Liga SFMono Nerd Font" panose="020B0009000002000000" pitchFamily="49" charset="0"/>
                <a:ea typeface="DengXian" panose="02010600030101010101" pitchFamily="2" charset="-122"/>
                <a:cs typeface="Liga SFMono Nerd Font" panose="020B0009000002000000" pitchFamily="49" charset="0"/>
              </a:defRPr>
            </a:lvl2pPr>
            <a:lvl3pPr marL="822939" indent="-228594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/>
            </a:lvl6pPr>
            <a:lvl7pPr marL="1828754" indent="-182875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/>
            </a:lvl7pPr>
            <a:lvl8pPr marL="2011630" indent="-182875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/>
            </a:lvl8pPr>
            <a:lvl9pPr marL="2194505" indent="-182875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 err="1"/>
              <a:t>AllComplete</a:t>
            </a:r>
            <a:r>
              <a:rPr lang="en-US" altLang="zh-CN" sz="2400" dirty="0"/>
              <a:t> vs </a:t>
            </a:r>
            <a:r>
              <a:rPr lang="en-US" altLang="zh-CN" sz="2400" dirty="0" err="1"/>
              <a:t>AllFailFast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Dubai" panose="020B0503030403030204" pitchFamily="34" charset="-78"/>
                <a:cs typeface="Dubai" panose="020B0503030403030204" pitchFamily="34" charset="-78"/>
              </a:rPr>
              <a:t>AllComplete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会等待所有输入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 运行完成；</a:t>
            </a:r>
            <a:b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即使有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 失败了也要等待后续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 都运行完成，再返回一个失败的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对于业务逻辑来说，</a:t>
            </a:r>
            <a:r>
              <a:rPr lang="zh-CN" altLang="en-US" sz="1800" dirty="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失败且继续等待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的策略，</a:t>
            </a:r>
            <a:r>
              <a:rPr lang="zh-CN" altLang="en-US" sz="1800" dirty="0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降低了业务响应性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。</a:t>
            </a:r>
            <a:endParaRPr lang="en-US" altLang="zh-CN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业务需要的是，当有输入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 失败了则</a:t>
            </a:r>
            <a:r>
              <a:rPr lang="zh-CN" altLang="en-US" sz="1800" dirty="0">
                <a:solidFill>
                  <a:srgbClr val="00B05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快速失败不再做于事无补的等待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。</a:t>
            </a:r>
            <a:endParaRPr lang="en-US" altLang="zh-CN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/>
              <a:t>AnyComplete</a:t>
            </a:r>
            <a:r>
              <a:rPr lang="en-US" altLang="zh-CN" sz="2400" dirty="0"/>
              <a:t> vs </a:t>
            </a:r>
            <a:r>
              <a:rPr lang="en-US" altLang="zh-CN" sz="2400" dirty="0" err="1"/>
              <a:t>AnySuccess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Dubai" panose="020B0503030403030204" pitchFamily="34" charset="-78"/>
                <a:cs typeface="Dubai" panose="020B0503030403030204" pitchFamily="34" charset="-78"/>
              </a:rPr>
              <a:t>AnyComplete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返回首个完成的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，不会等待后续没有完成的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；</a:t>
            </a:r>
            <a:b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即使</a:t>
            </a:r>
            <a:r>
              <a:rPr lang="zh-CN" altLang="en-US" sz="1800" dirty="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首个完成的 </a:t>
            </a:r>
            <a:r>
              <a:rPr lang="en-US" altLang="zh-CN" sz="1800" dirty="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是失败的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，也会</a:t>
            </a:r>
            <a:r>
              <a:rPr lang="zh-CN" altLang="en-US" sz="1800" dirty="0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返回这个失败的 </a:t>
            </a:r>
            <a:r>
              <a:rPr lang="en-US" altLang="zh-CN" sz="1800" dirty="0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结果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。</a:t>
            </a:r>
            <a:endParaRPr lang="en-US" altLang="zh-CN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业务逻辑一般需要的是</a:t>
            </a:r>
            <a:r>
              <a:rPr lang="zh-CN" altLang="en-US" sz="1800" dirty="0">
                <a:solidFill>
                  <a:srgbClr val="00B05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首个成功的 </a:t>
            </a:r>
            <a:r>
              <a:rPr lang="en-US" altLang="zh-CN" sz="1800" dirty="0">
                <a:solidFill>
                  <a:srgbClr val="00B05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solidFill>
                  <a:srgbClr val="00B05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结果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，而不是首个完成但</a:t>
            </a:r>
            <a:r>
              <a:rPr lang="zh-CN" altLang="en-US" sz="1800" b="1" dirty="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失败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的 </a:t>
            </a:r>
            <a:r>
              <a:rPr lang="en-US" altLang="zh-CN" sz="18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。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5C611DA-E151-50CE-468F-C304F7F4DE3D}"/>
              </a:ext>
            </a:extLst>
          </p:cNvPr>
          <p:cNvCxnSpPr>
            <a:cxnSpLocks/>
          </p:cNvCxnSpPr>
          <p:nvPr/>
        </p:nvCxnSpPr>
        <p:spPr>
          <a:xfrm>
            <a:off x="618309" y="3214732"/>
            <a:ext cx="10964091" cy="8477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F2CBE65-81C8-63D7-514D-A66B575EC89B}"/>
              </a:ext>
            </a:extLst>
          </p:cNvPr>
          <p:cNvCxnSpPr/>
          <p:nvPr/>
        </p:nvCxnSpPr>
        <p:spPr>
          <a:xfrm>
            <a:off x="609600" y="3187969"/>
            <a:ext cx="10981509" cy="8490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6D529-6BF0-D431-9913-F97C3617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2A002B-2BA4-1794-3011-8A884209A419}"/>
              </a:ext>
            </a:extLst>
          </p:cNvPr>
          <p:cNvSpPr txBox="1">
            <a:spLocks/>
          </p:cNvSpPr>
          <p:nvPr/>
        </p:nvSpPr>
        <p:spPr>
          <a:xfrm>
            <a:off x="9344841" y="5206589"/>
            <a:ext cx="2675709" cy="10440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3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</a:rPr>
              <a:t>关于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AllFailFast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AnySuccess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</a:rPr>
              <a:t> 的更多介绍与讨论：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CompletableFuture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</a:rPr>
              <a:t>如何实现异步任务编排中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</a:rPr>
              <a:t>最常用的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</a:rPr>
              <a:t>模式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</a:rPr>
              <a:t> 快速失败 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8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juejin.cn/post/7420597224546091059</a:t>
            </a:r>
            <a:endParaRPr kumimoji="1" lang="en-US" altLang="zh-CN" sz="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422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86EC4-3C18-3070-3992-0615AF76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BF306E-8A8B-9CA0-A781-97A885E91F1F}"/>
              </a:ext>
            </a:extLst>
          </p:cNvPr>
          <p:cNvSpPr txBox="1"/>
          <p:nvPr/>
        </p:nvSpPr>
        <p:spPr>
          <a:xfrm>
            <a:off x="3267510" y="4664014"/>
            <a:ext cx="5159317" cy="16938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lvl="1" indent="-274313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b="0" i="0">
                <a:solidFill>
                  <a:schemeClr val="tx2"/>
                </a:solidFill>
                <a:latin typeface="Liga SFMono Nerd Font" panose="020B0009000002000000" pitchFamily="49" charset="0"/>
                <a:ea typeface="DengXian" panose="02010600030101010101" pitchFamily="2" charset="-122"/>
                <a:cs typeface="Liga SFMono Nerd Font" panose="020B0009000002000000" pitchFamily="49" charset="0"/>
              </a:defRPr>
            </a:lvl2pPr>
            <a:lvl3pPr marL="822939" indent="-228594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/>
            </a:lvl6pPr>
            <a:lvl7pPr marL="1828754" indent="-182875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/>
            </a:lvl7pPr>
            <a:lvl8pPr marL="2011630" indent="-182875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/>
            </a:lvl8pPr>
            <a:lvl9pPr marL="2194505" indent="-182875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/>
            </a:lvl9pPr>
          </a:lstStyle>
          <a:p>
            <a:r>
              <a:rPr lang="en-US" altLang="zh-CN" sz="1400" dirty="0" err="1"/>
              <a:t>AllFailFast</a:t>
            </a:r>
            <a:endParaRPr lang="en-US" altLang="zh-CN" sz="1400" dirty="0"/>
          </a:p>
          <a:p>
            <a:pPr lvl="1"/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当有输入 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 失败了，则快速失败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0" dirty="0" err="1"/>
              <a:t>AllComplete</a:t>
            </a:r>
            <a:endParaRPr lang="en-US" altLang="zh-CN" sz="1400" dirty="0"/>
          </a:p>
          <a:p>
            <a:pPr lvl="1"/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等待所有输入 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 运行完成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即使有 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 失败了也要等待后续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都运行完成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zh-CN" altLang="en-US" sz="1400" dirty="0"/>
              <a:t>两者都是，仅当所有的输入都成功时，才返回成功的结果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B6500C-3CEA-CF3D-1293-97281AF5D2FE}"/>
              </a:ext>
            </a:extLst>
          </p:cNvPr>
          <p:cNvSpPr/>
          <p:nvPr/>
        </p:nvSpPr>
        <p:spPr>
          <a:xfrm>
            <a:off x="3267510" y="4664013"/>
            <a:ext cx="5159317" cy="16938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 dirty="0"/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1DD25F1E-18BD-ADA6-EF24-8B6DBB118935}"/>
              </a:ext>
            </a:extLst>
          </p:cNvPr>
          <p:cNvSpPr txBox="1">
            <a:spLocks/>
          </p:cNvSpPr>
          <p:nvPr/>
        </p:nvSpPr>
        <p:spPr>
          <a:xfrm>
            <a:off x="8327571" y="2035626"/>
            <a:ext cx="3217817" cy="2079713"/>
          </a:xfrm>
          <a:prstGeom prst="rect">
            <a:avLst/>
          </a:prstGeom>
        </p:spPr>
        <p:txBody>
          <a:bodyPr anchor="ctr"/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kumimoji="1" lang="en-US" altLang="zh-CN" sz="200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?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DF12F2B-BD89-A551-D6E6-922D88D79669}"/>
              </a:ext>
            </a:extLst>
          </p:cNvPr>
          <p:cNvSpPr txBox="1">
            <a:spLocks/>
          </p:cNvSpPr>
          <p:nvPr/>
        </p:nvSpPr>
        <p:spPr>
          <a:xfrm>
            <a:off x="770964" y="1625176"/>
            <a:ext cx="3397624" cy="136673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任务执行：</a:t>
            </a:r>
            <a:endParaRPr kumimoji="1"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ThreadPool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(execute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submit)</a:t>
            </a:r>
          </a:p>
          <a:p>
            <a:pPr>
              <a:lnSpc>
                <a:spcPct val="120000"/>
              </a:lnSpc>
            </a:pPr>
            <a:r>
              <a:rPr kumimoji="1"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F5E382-20A6-F138-D938-56023385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1.A </a:t>
            </a:r>
            <a:r>
              <a:rPr kumimoji="1" lang="zh-CN" altLang="en-US" dirty="0"/>
              <a:t>如何实现 </a:t>
            </a:r>
            <a:r>
              <a:rPr lang="en-US" altLang="zh-CN" dirty="0" err="1"/>
              <a:t>AllFailFast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D21A52-C71C-E14A-A9AD-6C2AC9F309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550365" y="3759938"/>
            <a:ext cx="2772228" cy="6275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</a:rPr>
              <a:t>还有 如何实现 </a:t>
            </a:r>
            <a:r>
              <a:rPr lang="en-US" altLang="zh-CN" sz="1400" b="1" dirty="0" err="1">
                <a:solidFill>
                  <a:schemeClr val="bg1">
                    <a:lumMod val="75000"/>
                  </a:schemeClr>
                </a:solidFill>
              </a:rPr>
              <a:t>AnySuccess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</a:rPr>
              <a:t> ？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</a:rPr>
              <a:t>类似，讨论一者就好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4F670-BF6B-9408-41D4-CCD7647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FD532D-CBB8-6588-C9B2-F60CC8F62F5B}"/>
              </a:ext>
            </a:extLst>
          </p:cNvPr>
          <p:cNvSpPr txBox="1">
            <a:spLocks/>
          </p:cNvSpPr>
          <p:nvPr/>
        </p:nvSpPr>
        <p:spPr>
          <a:xfrm>
            <a:off x="609600" y="1267412"/>
            <a:ext cx="6373032" cy="3922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600" dirty="0"/>
              <a:t>用什么并发工具都可以，比如使用</a:t>
            </a:r>
            <a:endParaRPr kumimoji="1" lang="en-US" altLang="zh-CN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4015ED8-15D9-C27F-D38C-B02FEB59B529}"/>
              </a:ext>
            </a:extLst>
          </p:cNvPr>
          <p:cNvSpPr txBox="1">
            <a:spLocks/>
          </p:cNvSpPr>
          <p:nvPr/>
        </p:nvSpPr>
        <p:spPr>
          <a:xfrm>
            <a:off x="609600" y="2946233"/>
            <a:ext cx="7770884" cy="149839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kumimoji="1" lang="en-US" altLang="zh-CN" sz="1600" dirty="0"/>
              <a:t>API</a:t>
            </a:r>
            <a:r>
              <a:rPr kumimoji="1" lang="zh-CN" altLang="en-US" sz="1600" dirty="0"/>
              <a:t> 与实现 可以与工具 </a:t>
            </a:r>
            <a:r>
              <a:rPr kumimoji="1" lang="en-US" altLang="zh-CN" sz="1600" dirty="0"/>
              <a:t>CF</a:t>
            </a:r>
            <a:r>
              <a:rPr kumimoji="1" lang="zh-CN" altLang="en-US" sz="1600" dirty="0"/>
              <a:t> 没有关系；实现 </a:t>
            </a:r>
            <a:r>
              <a:rPr kumimoji="1" lang="en-US" altLang="zh-CN" sz="1600" dirty="0" err="1"/>
              <a:t>AllFailFast</a:t>
            </a:r>
            <a:r>
              <a:rPr kumimoji="1" lang="zh-CN" altLang="en-US" sz="1600" dirty="0"/>
              <a:t> 功能效果即可</a:t>
            </a:r>
            <a:endParaRPr kumimoji="1"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/>
              <a:t>对于基于 </a:t>
            </a:r>
            <a:r>
              <a:rPr kumimoji="1" lang="en-US" altLang="zh-CN" sz="1600" dirty="0"/>
              <a:t>CF</a:t>
            </a:r>
            <a:r>
              <a:rPr kumimoji="1" lang="zh-CN" altLang="en-US" sz="1600" dirty="0"/>
              <a:t> 的实现，这个功能的方法签名会是：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&lt;T&gt; </a:t>
            </a:r>
            <a:r>
              <a:rPr kumimoji="1"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1"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400" b="1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allResultsFailFastOf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&lt;? extends T&gt;... 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cfs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DA2726A-A387-91CA-0CA6-CC947E8B0E7B}"/>
              </a:ext>
            </a:extLst>
          </p:cNvPr>
          <p:cNvSpPr txBox="1">
            <a:spLocks/>
          </p:cNvSpPr>
          <p:nvPr/>
        </p:nvSpPr>
        <p:spPr>
          <a:xfrm>
            <a:off x="3583267" y="1623131"/>
            <a:ext cx="3397624" cy="136673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任务协调：</a:t>
            </a:r>
            <a:endParaRPr kumimoji="1"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f.cancel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76266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4B521-B875-3776-FCE0-56B9AF371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B2BD-4FED-0E4B-0DCA-B5722294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1.B </a:t>
            </a:r>
            <a:r>
              <a:rPr kumimoji="1" lang="zh-CN" altLang="en-US" dirty="0"/>
              <a:t>如何通过 </a:t>
            </a:r>
            <a:r>
              <a:rPr kumimoji="1" lang="en-US" altLang="zh-CN" dirty="0" err="1"/>
              <a:t>CF.</a:t>
            </a:r>
            <a:r>
              <a:rPr kumimoji="1" lang="en-US" altLang="zh-CN" dirty="0" err="1">
                <a:solidFill>
                  <a:schemeClr val="accent2"/>
                </a:solidFill>
              </a:rPr>
              <a:t>allOf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CF.</a:t>
            </a:r>
            <a:r>
              <a:rPr kumimoji="1" lang="en-US" altLang="zh-CN" dirty="0" err="1">
                <a:solidFill>
                  <a:schemeClr val="accent2"/>
                </a:solidFill>
              </a:rPr>
              <a:t>anyOf</a:t>
            </a:r>
            <a:r>
              <a:rPr kumimoji="1" lang="zh-CN" altLang="en-US" dirty="0"/>
              <a:t> 实现 </a:t>
            </a:r>
            <a:r>
              <a:rPr lang="en-US" altLang="zh-CN" b="1" dirty="0" err="1">
                <a:solidFill>
                  <a:srgbClr val="00B050"/>
                </a:solidFill>
              </a:rPr>
              <a:t>AllFailFast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8F86D98D-1F40-7AC8-ACF5-E638246A336C}"/>
              </a:ext>
            </a:extLst>
          </p:cNvPr>
          <p:cNvSpPr txBox="1">
            <a:spLocks/>
          </p:cNvSpPr>
          <p:nvPr/>
        </p:nvSpPr>
        <p:spPr>
          <a:xfrm>
            <a:off x="8327571" y="2035626"/>
            <a:ext cx="3217817" cy="2079713"/>
          </a:xfrm>
          <a:prstGeom prst="rect">
            <a:avLst/>
          </a:prstGeom>
        </p:spPr>
        <p:txBody>
          <a:bodyPr anchor="ctr"/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kumimoji="1" lang="en-US" altLang="zh-CN" sz="200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?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731B14F-E712-37B8-6B8A-A5DC0484BBED}"/>
              </a:ext>
            </a:extLst>
          </p:cNvPr>
          <p:cNvSpPr txBox="1">
            <a:spLocks/>
          </p:cNvSpPr>
          <p:nvPr/>
        </p:nvSpPr>
        <p:spPr>
          <a:xfrm>
            <a:off x="609599" y="1103202"/>
            <a:ext cx="11347269" cy="318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10000"/>
              </a:lnSpc>
              <a:buNone/>
            </a:pPr>
            <a:r>
              <a:rPr kumimoji="1" lang="zh-CN" altLang="en-US" sz="2000" dirty="0"/>
              <a:t>实现上可以假定</a:t>
            </a:r>
            <a:r>
              <a:rPr kumimoji="1" lang="en-US" altLang="zh-CN" sz="2000" dirty="0"/>
              <a:t> CF </a:t>
            </a:r>
            <a:r>
              <a:rPr kumimoji="1" lang="zh-CN" altLang="en-US" sz="2000" dirty="0"/>
              <a:t>有了方法 </a:t>
            </a:r>
            <a:r>
              <a:rPr kumimoji="1" lang="en-US" altLang="zh-CN" sz="2000" dirty="0" err="1">
                <a:solidFill>
                  <a:schemeClr val="accent2"/>
                </a:solidFill>
              </a:rPr>
              <a:t>AllResultsOf</a:t>
            </a:r>
            <a:r>
              <a:rPr kumimoji="1" lang="zh-CN" altLang="en-US" sz="2000" dirty="0"/>
              <a:t> ，会返回多个输入的结果 </a:t>
            </a:r>
            <a:r>
              <a:rPr kumimoji="1" lang="en-US" altLang="zh-CN" sz="2000" dirty="0"/>
              <a:t>(List) 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&lt;T&gt; </a:t>
            </a:r>
            <a:r>
              <a:rPr kumimoji="1"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1"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kumimoji="1" lang="en-US" altLang="zh-CN" sz="18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allResultsOf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&lt;? extends T&gt;...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cfs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en-US" altLang="zh-CN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000" dirty="0"/>
              <a:t>而不像 </a:t>
            </a:r>
            <a:r>
              <a:rPr kumimoji="1" lang="en-US" altLang="zh-CN" sz="2000" dirty="0" err="1"/>
              <a:t>CF.allOf</a:t>
            </a:r>
            <a:r>
              <a:rPr kumimoji="1" lang="zh-CN" altLang="en-US" sz="2000" dirty="0"/>
              <a:t> 方法没有返回结果 </a:t>
            </a:r>
            <a:r>
              <a:rPr kumimoji="1" lang="en-US" altLang="zh-CN" sz="2000" dirty="0"/>
              <a:t>(Void)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kumimoji="1" lang="en-US" altLang="zh-CN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kumimoji="1" lang="en-US" altLang="zh-CN" sz="15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en-US" altLang="zh-CN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8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allOf</a:t>
            </a:r>
            <a:r>
              <a:rPr kumimoji="1" lang="en-US" altLang="zh-CN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kumimoji="1" lang="en-US" altLang="zh-CN" sz="1500" dirty="0">
                <a:latin typeface="Consolas" panose="020B0609020204030204" pitchFamily="49" charset="0"/>
                <a:cs typeface="Consolas" panose="020B0609020204030204" pitchFamily="49" charset="0"/>
              </a:rPr>
              <a:t>&lt;?&gt;... </a:t>
            </a:r>
            <a:r>
              <a:rPr kumimoji="1" lang="en-US" altLang="zh-CN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cfs</a:t>
            </a:r>
            <a:r>
              <a:rPr kumimoji="1" lang="en-US" altLang="zh-CN" sz="1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kumimoji="1" lang="zh-CN" altLang="en-US" sz="2100" dirty="0">
              <a:latin typeface="Liga SFMono Nerd Font" panose="020B0009000002000000" pitchFamily="49" charset="0"/>
              <a:cs typeface="Liga SFMono Nerd Font" panose="020B0009000002000000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3D54E-2749-5F4A-F9F2-74B7FE6402E6}"/>
              </a:ext>
            </a:extLst>
          </p:cNvPr>
          <p:cNvSpPr txBox="1"/>
          <p:nvPr/>
        </p:nvSpPr>
        <p:spPr>
          <a:xfrm>
            <a:off x="7449671" y="142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BD6BA-702C-F32E-55E5-F4CDD288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726D59-086D-4A73-5BA1-4966E7B79576}"/>
              </a:ext>
            </a:extLst>
          </p:cNvPr>
          <p:cNvSpPr txBox="1"/>
          <p:nvPr/>
        </p:nvSpPr>
        <p:spPr>
          <a:xfrm>
            <a:off x="3267510" y="4664014"/>
            <a:ext cx="5159317" cy="16938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lvl="1" indent="-274313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b="0" i="0">
                <a:solidFill>
                  <a:schemeClr val="tx2"/>
                </a:solidFill>
                <a:latin typeface="Liga SFMono Nerd Font" panose="020B0009000002000000" pitchFamily="49" charset="0"/>
                <a:ea typeface="DengXian" panose="02010600030101010101" pitchFamily="2" charset="-122"/>
                <a:cs typeface="Liga SFMono Nerd Font" panose="020B0009000002000000" pitchFamily="49" charset="0"/>
              </a:defRPr>
            </a:lvl2pPr>
            <a:lvl3pPr marL="822939" indent="-228594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/>
            </a:lvl6pPr>
            <a:lvl7pPr marL="1828754" indent="-182875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/>
            </a:lvl7pPr>
            <a:lvl8pPr marL="2011630" indent="-182875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/>
            </a:lvl8pPr>
            <a:lvl9pPr marL="2194505" indent="-182875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/>
            </a:lvl9pPr>
          </a:lstStyle>
          <a:p>
            <a:r>
              <a:rPr lang="en-US" altLang="zh-CN" sz="1400" dirty="0" err="1"/>
              <a:t>AllFailFast</a:t>
            </a:r>
            <a:endParaRPr lang="en-US" altLang="zh-CN" sz="1400" dirty="0"/>
          </a:p>
          <a:p>
            <a:pPr lvl="1"/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当有输入 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 失败了，则快速失败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0" dirty="0" err="1"/>
              <a:t>AllComplete</a:t>
            </a:r>
            <a:endParaRPr lang="en-US" altLang="zh-CN" sz="1400" dirty="0"/>
          </a:p>
          <a:p>
            <a:pPr lvl="1"/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等待所有输入 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 运行完成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即使有 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 失败了也要等待后续</a:t>
            </a:r>
            <a:r>
              <a:rPr lang="en-US" altLang="zh-CN" sz="1200" dirty="0">
                <a:latin typeface="Dubai" panose="020B0503030403030204" pitchFamily="34" charset="-78"/>
                <a:cs typeface="Dubai" panose="020B0503030403030204" pitchFamily="34" charset="-78"/>
              </a:rPr>
              <a:t>CF</a:t>
            </a:r>
            <a:r>
              <a:rPr lang="zh-CN" altLang="en-US" sz="1200" dirty="0">
                <a:latin typeface="Dubai" panose="020B0503030403030204" pitchFamily="34" charset="-78"/>
                <a:cs typeface="Dubai" panose="020B0503030403030204" pitchFamily="34" charset="-78"/>
              </a:rPr>
              <a:t>都运行完成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zh-CN" altLang="en-US" sz="1400" dirty="0"/>
              <a:t>两者都是，仅当所有的输入都成功时，才返回成功的结果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90FB5F-B7CF-04DB-B0BB-946E60D862BE}"/>
              </a:ext>
            </a:extLst>
          </p:cNvPr>
          <p:cNvSpPr/>
          <p:nvPr/>
        </p:nvSpPr>
        <p:spPr>
          <a:xfrm>
            <a:off x="3267511" y="4664013"/>
            <a:ext cx="4892240" cy="16938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92A00E-29A8-7D4A-99F7-DBBD0D3B48D4}"/>
              </a:ext>
            </a:extLst>
          </p:cNvPr>
          <p:cNvSpPr txBox="1">
            <a:spLocks/>
          </p:cNvSpPr>
          <p:nvPr/>
        </p:nvSpPr>
        <p:spPr>
          <a:xfrm>
            <a:off x="7856502" y="3574368"/>
            <a:ext cx="4039660" cy="159293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zh-CN" altLang="en-US" sz="3500" b="1" dirty="0">
                <a:solidFill>
                  <a:schemeClr val="accent2"/>
                </a:solidFill>
              </a:rPr>
              <a:t>先自己想一下？</a:t>
            </a:r>
            <a:r>
              <a:rPr lang="en-US" altLang="zh-CN" sz="3500" b="1" dirty="0">
                <a:solidFill>
                  <a:schemeClr val="accent2"/>
                </a:solidFill>
              </a:rPr>
              <a:t>🤔</a:t>
            </a:r>
            <a:endParaRPr lang="en-US" altLang="zh-CN" sz="3500" dirty="0"/>
          </a:p>
          <a:p>
            <a:pPr marL="0" indent="0" algn="ctr">
              <a:buNone/>
            </a:pP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参见 </a:t>
            </a:r>
            <a:r>
              <a:rPr lang="en-US" altLang="zh-CN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cffu</a:t>
            </a: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库的代码实现：</a:t>
            </a:r>
            <a:br>
              <a:rPr lang="en-US" altLang="zh-CN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sz="17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CompletableFutureUtils.java#allFailFastOf0()</a:t>
            </a:r>
            <a:endParaRPr kumimoji="1" lang="zh-CN" altLang="en-US" sz="1700" dirty="0">
              <a:solidFill>
                <a:schemeClr val="tx2">
                  <a:lumMod val="60000"/>
                  <a:lumOff val="40000"/>
                </a:schemeClr>
              </a:solidFill>
              <a:latin typeface="Liga SFMono Nerd Font" panose="020B0009000002000000" pitchFamily="49" charset="0"/>
              <a:cs typeface="Liga SFMono Nerd Font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430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9C5D8-8F2A-298D-32E7-5406D2E2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还有</a:t>
            </a:r>
            <a:r>
              <a:rPr kumimoji="1" lang="en-US" altLang="zh-CN" dirty="0"/>
              <a:t> </a:t>
            </a:r>
            <a:r>
              <a:rPr kumimoji="1" lang="zh-CN" altLang="en-US" dirty="0"/>
              <a:t>哪些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编排策略 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FEA5848-8401-3F2C-6FB3-898A55A63B37}"/>
              </a:ext>
            </a:extLst>
          </p:cNvPr>
          <p:cNvSpPr txBox="1">
            <a:spLocks/>
          </p:cNvSpPr>
          <p:nvPr/>
        </p:nvSpPr>
        <p:spPr>
          <a:xfrm>
            <a:off x="8327571" y="2035626"/>
            <a:ext cx="3217817" cy="2079713"/>
          </a:xfrm>
          <a:prstGeom prst="rect">
            <a:avLst/>
          </a:prstGeom>
        </p:spPr>
        <p:txBody>
          <a:bodyPr anchor="ctr"/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kumimoji="1" lang="en-US" altLang="zh-CN" sz="200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CC894-A03F-BAA7-D0D6-D43A69081780}"/>
              </a:ext>
            </a:extLst>
          </p:cNvPr>
          <p:cNvSpPr txBox="1">
            <a:spLocks/>
          </p:cNvSpPr>
          <p:nvPr/>
        </p:nvSpPr>
        <p:spPr>
          <a:xfrm>
            <a:off x="2760556" y="3634576"/>
            <a:ext cx="5156201" cy="15929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zh-CN" altLang="en-US" sz="3200" b="1" dirty="0">
                <a:solidFill>
                  <a:schemeClr val="accent2"/>
                </a:solidFill>
              </a:rPr>
              <a:t>先自己想一下？</a:t>
            </a:r>
            <a:r>
              <a:rPr lang="en-US" altLang="zh-CN" sz="3200" b="1" dirty="0">
                <a:solidFill>
                  <a:schemeClr val="accent2"/>
                </a:solidFill>
              </a:rPr>
              <a:t>🤔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参见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cffu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库的文档：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高效灵活的并发执行策略</a:t>
            </a:r>
            <a:endParaRPr kumimoji="1"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iga SFMono Nerd Font" panose="020B0009000002000000" pitchFamily="49" charset="0"/>
              <a:cs typeface="Liga SFMono Nerd Font" panose="020B0009000002000000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A7E0F-0DEA-47A3-DCFD-A426DC52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15FAF8-C8E2-CEFC-1352-5C974927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99" y="1503383"/>
            <a:ext cx="3924301" cy="1701594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DF129D0-5152-A894-CD57-D9B10DBE9B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95806"/>
            <a:ext cx="3792071" cy="170159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前面提到了 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种编排策略：</a:t>
            </a:r>
            <a:endParaRPr kumimoji="1" lang="en-US" altLang="zh-CN" sz="2000" dirty="0"/>
          </a:p>
          <a:p>
            <a:r>
              <a:rPr kumimoji="1" lang="en-US" altLang="zh-CN" sz="1800" dirty="0" err="1"/>
              <a:t>AllComplete</a:t>
            </a:r>
            <a:r>
              <a:rPr kumimoji="1" lang="en-US" altLang="zh-CN" sz="1800" dirty="0"/>
              <a:t> vs </a:t>
            </a:r>
            <a:r>
              <a:rPr kumimoji="1" lang="en-US" altLang="zh-CN" sz="1800" dirty="0" err="1"/>
              <a:t>AllFailFast</a:t>
            </a:r>
            <a:endParaRPr kumimoji="1" lang="en-US" altLang="zh-CN" sz="1800" dirty="0"/>
          </a:p>
          <a:p>
            <a:r>
              <a:rPr kumimoji="1" lang="en-US" altLang="zh-CN" sz="1800" dirty="0" err="1"/>
              <a:t>AnyComplete</a:t>
            </a:r>
            <a:r>
              <a:rPr kumimoji="1" lang="en-US" altLang="zh-CN" sz="1800" dirty="0"/>
              <a:t> vs </a:t>
            </a:r>
            <a:r>
              <a:rPr kumimoji="1" lang="en-US" altLang="zh-CN" sz="1800" dirty="0" err="1"/>
              <a:t>AnySuccess</a:t>
            </a:r>
            <a:endParaRPr kumimoji="1" lang="en-US" altLang="zh-CN" sz="9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b="1" dirty="0">
                <a:solidFill>
                  <a:schemeClr val="accent2"/>
                </a:solidFill>
              </a:rPr>
              <a:t>还有</a:t>
            </a:r>
            <a:r>
              <a:rPr kumimoji="1" lang="zh-CN" altLang="en-US" sz="2000" dirty="0">
                <a:solidFill>
                  <a:schemeClr val="accent2"/>
                </a:solidFill>
              </a:rPr>
              <a:t>哪些</a:t>
            </a:r>
            <a:r>
              <a:rPr kumimoji="1" lang="zh-CN" altLang="en-US" sz="2000" dirty="0"/>
              <a:t>？</a:t>
            </a:r>
            <a:r>
              <a:rPr kumimoji="1"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只有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哪些？</a:t>
            </a:r>
          </a:p>
        </p:txBody>
      </p:sp>
    </p:spTree>
    <p:extLst>
      <p:ext uri="{BB962C8B-B14F-4D97-AF65-F5344CB8AC3E}">
        <p14:creationId xmlns:p14="http://schemas.microsoft.com/office/powerpoint/2010/main" val="35365067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771AE-2D2B-91BD-1DC1-9E4C36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并发编排实现设计的注意点（以 </a:t>
            </a:r>
            <a:r>
              <a:rPr kumimoji="1" lang="en-US" altLang="zh-CN" dirty="0" err="1"/>
              <a:t>AllFailFast</a:t>
            </a:r>
            <a:r>
              <a:rPr kumimoji="1" lang="zh-CN" altLang="en-US" dirty="0"/>
              <a:t> 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2E810-314F-9E67-D00E-C73537916A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44600"/>
            <a:ext cx="10972800" cy="508635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b="1" dirty="0">
                <a:solidFill>
                  <a:srgbClr val="00B050"/>
                </a:solidFill>
              </a:rPr>
              <a:t>即时</a:t>
            </a:r>
            <a:r>
              <a:rPr kumimoji="1" lang="zh-CN" altLang="en-US" sz="2000" dirty="0"/>
              <a:t>触发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时序要实现的基本功能，否则是 </a:t>
            </a:r>
            <a:r>
              <a:rPr kumimoji="1" lang="en-US" altLang="zh-CN" sz="1600" dirty="0"/>
              <a:t>Bug</a:t>
            </a:r>
          </a:p>
          <a:p>
            <a:pPr lvl="4"/>
            <a:endParaRPr lang="en-US" altLang="zh-CN" sz="900" dirty="0"/>
          </a:p>
          <a:p>
            <a:r>
              <a:rPr lang="zh-CN" altLang="en-US" sz="2000" dirty="0"/>
              <a:t>不呑</a:t>
            </a:r>
            <a:r>
              <a:rPr lang="zh-CN" altLang="en-US" sz="2000" b="1" dirty="0">
                <a:solidFill>
                  <a:srgbClr val="FF0000"/>
                </a:solidFill>
              </a:rPr>
              <a:t>异常</a:t>
            </a:r>
            <a:r>
              <a:rPr lang="zh-CN" altLang="en-US" sz="2000" dirty="0"/>
              <a:t>，方便排查业务问题</a:t>
            </a:r>
            <a:endParaRPr kumimoji="1" lang="en-US" altLang="zh-CN" sz="2000" dirty="0"/>
          </a:p>
          <a:p>
            <a:pPr lvl="1"/>
            <a:r>
              <a:rPr lang="zh-CN" altLang="en-US" sz="1600" dirty="0"/>
              <a:t>当多个输入抛出多个异常时，这些异常</a:t>
            </a:r>
            <a:r>
              <a:rPr lang="zh-CN" altLang="en-US" sz="1600" dirty="0">
                <a:solidFill>
                  <a:schemeClr val="accent2"/>
                </a:solidFill>
              </a:rPr>
              <a:t>至多只能有一个</a:t>
            </a:r>
            <a:r>
              <a:rPr lang="zh-CN" altLang="en-US" sz="1600" dirty="0"/>
              <a:t>能通过返回</a:t>
            </a:r>
            <a:r>
              <a:rPr lang="zh-CN" altLang="en-US" sz="1600" dirty="0">
                <a:solidFill>
                  <a:srgbClr val="00B050"/>
                </a:solidFill>
              </a:rPr>
              <a:t>反馈给业务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1"/>
            <a:r>
              <a:rPr lang="zh-CN" altLang="en-US" sz="1600" dirty="0"/>
              <a:t>其它的异常</a:t>
            </a:r>
            <a:r>
              <a:rPr lang="zh-CN" altLang="en-US" sz="1600" dirty="0">
                <a:solidFill>
                  <a:schemeClr val="accent2"/>
                </a:solidFill>
              </a:rPr>
              <a:t>不能被默默地呑掉</a:t>
            </a:r>
            <a:r>
              <a:rPr lang="zh-CN" altLang="en-US" sz="1600" dirty="0"/>
              <a:t>，要报告如打日志出来，否则影响业务问题的排查</a:t>
            </a:r>
            <a:endParaRPr lang="en-US" altLang="zh-CN" sz="1600" dirty="0"/>
          </a:p>
          <a:p>
            <a:pPr lvl="4"/>
            <a:endParaRPr kumimoji="1" lang="en-US" altLang="zh-CN" sz="900" dirty="0"/>
          </a:p>
          <a:p>
            <a:r>
              <a:rPr kumimoji="1" lang="zh-CN" altLang="en-US" sz="2000" dirty="0"/>
              <a:t>尽快释放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内存</a:t>
            </a:r>
            <a:endParaRPr kumimoji="1" lang="en-US" altLang="zh-CN" sz="2000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zh-CN" sz="1600" dirty="0" err="1"/>
              <a:t>AllFailFast</a:t>
            </a:r>
            <a:r>
              <a:rPr kumimoji="1" lang="en-US" altLang="zh-CN" sz="1600" dirty="0"/>
              <a:t> </a:t>
            </a:r>
            <a:r>
              <a:rPr kumimoji="1" lang="zh-CN" altLang="en-US" sz="1600" dirty="0"/>
              <a:t>会返回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持有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多个输入任务的结果；当有输入任务失败时，所有结果不再需要立即释放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避免因有长时间运行的任务而持有其它任务的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大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结果对象</a:t>
            </a:r>
            <a:endParaRPr kumimoji="1" lang="en-US" altLang="zh-CN" sz="1600" dirty="0"/>
          </a:p>
          <a:p>
            <a:pPr lvl="4"/>
            <a:endParaRPr kumimoji="1" lang="en-US" altLang="zh-CN" sz="900" dirty="0"/>
          </a:p>
          <a:p>
            <a:r>
              <a:rPr kumimoji="1" lang="zh-CN" altLang="en-US" sz="2000" dirty="0"/>
              <a:t>当输入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0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个</a:t>
            </a:r>
            <a:r>
              <a:rPr kumimoji="1" lang="zh-CN" altLang="en-US" sz="2000" dirty="0"/>
              <a:t>时，如何返回、返回什么？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关注好 平凡情况、边界 </a:t>
            </a:r>
            <a:r>
              <a:rPr kumimoji="1" lang="en-US" altLang="zh-CN" sz="1600" dirty="0"/>
              <a:t>Case</a:t>
            </a:r>
            <a:r>
              <a:rPr kumimoji="1" lang="zh-CN" altLang="en-US" sz="1600" dirty="0"/>
              <a:t>；设计一致性、实现可靠性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这些注意点可以看看 </a:t>
            </a:r>
            <a:r>
              <a:rPr lang="en-US" altLang="zh-CN" sz="1600" dirty="0" err="1"/>
              <a:t>cffu</a:t>
            </a:r>
            <a:r>
              <a:rPr lang="zh-CN" altLang="en-US" sz="1600" dirty="0"/>
              <a:t> 库的文档 或 源码，有讨论与答案：</a:t>
            </a:r>
          </a:p>
          <a:p>
            <a:pPr lvl="1"/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github.com/foldright/cffu/…/docs/README_CN.md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github.com/foldright/cffu/…/cffu-core/src/main/java/io/foldright/cffu2/CompletableFutureUtils.java</a:t>
            </a:r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3E09F4-5B45-472E-9BC8-6C56277C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5112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44BE9-C103-2433-4F7F-D9301B2B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B9369-DA61-9143-2492-56213C479B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基于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CompletableFuture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的</a:t>
            </a:r>
            <a:r>
              <a:rPr lang="zh-CN" altLang="en-US" dirty="0"/>
              <a:t>流水线并行处理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深度实践</a:t>
            </a:r>
            <a:b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juejin.cn/post/7124124854747398175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5"/>
            <a:endParaRPr lang="en-US" altLang="zh-CN" dirty="0"/>
          </a:p>
          <a:p>
            <a:r>
              <a:rPr lang="en-US" altLang="zh-CN" dirty="0" err="1"/>
              <a:t>CompletableFuture</a:t>
            </a:r>
            <a:r>
              <a:rPr lang="en-US" altLang="zh-CN" dirty="0"/>
              <a:t> </a:t>
            </a:r>
            <a:r>
              <a:rPr lang="zh-CN" altLang="en-US" dirty="0"/>
              <a:t>如何实现异步任务编排中</a:t>
            </a:r>
            <a:r>
              <a:rPr lang="zh-CN" altLang="en-US" dirty="0">
                <a:solidFill>
                  <a:srgbClr val="00B050"/>
                </a:solidFill>
              </a:rPr>
              <a:t>最常用的</a:t>
            </a:r>
            <a:r>
              <a:rPr lang="zh-CN" altLang="en-US" dirty="0"/>
              <a:t>模式</a:t>
            </a:r>
            <a:r>
              <a:rPr lang="en-US" altLang="zh-CN" dirty="0"/>
              <a:t>——</a:t>
            </a:r>
            <a:r>
              <a:rPr lang="zh-CN" altLang="en-US" dirty="0"/>
              <a:t>快速失败 </a:t>
            </a:r>
            <a:br>
              <a:rPr lang="en-US" altLang="zh-CN" dirty="0"/>
            </a:b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juejin.cn/post/7420597224546091059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5"/>
            <a:endParaRPr lang="en-US" altLang="zh-CN" dirty="0"/>
          </a:p>
          <a:p>
            <a:r>
              <a:rPr lang="en-US" altLang="zh-CN" dirty="0"/>
              <a:t>🦝 Java </a:t>
            </a:r>
            <a:r>
              <a:rPr lang="en-US" altLang="zh-CN" dirty="0" err="1">
                <a:solidFill>
                  <a:srgbClr val="0070C0"/>
                </a:solidFill>
              </a:rPr>
              <a:t>CompletableFuture</a:t>
            </a:r>
            <a:r>
              <a:rPr lang="en-US" altLang="zh-CN" dirty="0">
                <a:solidFill>
                  <a:srgbClr val="0070C0"/>
                </a:solidFill>
              </a:rPr>
              <a:t>-Fu</a:t>
            </a:r>
            <a:r>
              <a:rPr lang="en-US" altLang="zh-CN" dirty="0"/>
              <a:t> ("</a:t>
            </a:r>
            <a:r>
              <a:rPr lang="en-US" altLang="zh-CN" dirty="0">
                <a:solidFill>
                  <a:srgbClr val="00B0F0"/>
                </a:solidFill>
              </a:rPr>
              <a:t>CF-Fu</a:t>
            </a:r>
            <a:r>
              <a:rPr lang="en-US" altLang="zh-CN" dirty="0"/>
              <a:t>", pronounced "Shifu") is a tiny 0-dependency library that improves the CompletableFuture (CF) usage experience and reduces misuse, enabling </a:t>
            </a:r>
            <a:r>
              <a:rPr lang="en-US" altLang="zh-CN" dirty="0">
                <a:solidFill>
                  <a:srgbClr val="00B050"/>
                </a:solidFill>
              </a:rPr>
              <a:t>more convenient, efficient, and safe use</a:t>
            </a:r>
            <a:r>
              <a:rPr lang="en-US" altLang="zh-CN" dirty="0"/>
              <a:t> of CF in your application. 😋🚀🦺</a:t>
            </a:r>
            <a:br>
              <a:rPr kumimoji="1" lang="en-US" altLang="zh-CN" dirty="0">
                <a:solidFill>
                  <a:srgbClr val="0000FF"/>
                </a:solidFill>
              </a:rPr>
            </a:b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kumimoji="1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foldright/cffu</a:t>
            </a:r>
            <a:endParaRPr kumimoji="1" lang="en-US" altLang="zh-C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957BC-648E-628E-E2C7-C5EC8774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C20-7D88-B445-94A3-D4B1059AB24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15955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" id="{E59C3671-A75A-E24B-AB01-A5DF0DC2408D}" vid="{7D83EC91-26BE-9841-A2C9-A22AF0D317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</Template>
  <TotalTime>3293</TotalTime>
  <Words>1807</Words>
  <Application>Microsoft Macintosh PowerPoint</Application>
  <PresentationFormat>宽屏</PresentationFormat>
  <Paragraphs>191</Paragraphs>
  <Slides>14</Slides>
  <Notes>5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Consolas</vt:lpstr>
      <vt:lpstr>Dubai</vt:lpstr>
      <vt:lpstr>Liga SFMono Nerd Font</vt:lpstr>
      <vt:lpstr>Wingdings</vt:lpstr>
      <vt:lpstr>Wingdings 3</vt:lpstr>
      <vt:lpstr>s</vt:lpstr>
      <vt:lpstr>并发任务编排的实现与设计 以 Java CompletableFuture 为例</vt:lpstr>
      <vt:lpstr>0.0 通过 并发编排 缩短RT 的例子</vt:lpstr>
      <vt:lpstr>0.1 关于编排</vt:lpstr>
      <vt:lpstr>0.2 关于编排策略</vt:lpstr>
      <vt:lpstr>1.A 如何实现 AllFailFast ?</vt:lpstr>
      <vt:lpstr>1.B 如何通过 CF.allOf + CF.anyOf 实现 AllFailFast ?</vt:lpstr>
      <vt:lpstr>2. 还有 哪些 编排策略 ?</vt:lpstr>
      <vt:lpstr>3. 并发编排实现设计的注意点（以 AllFailFast 为例）</vt:lpstr>
      <vt:lpstr>参考资料</vt:lpstr>
      <vt:lpstr>PowerPoint 演示文稿</vt:lpstr>
      <vt:lpstr>关于编排</vt:lpstr>
      <vt:lpstr>关于编排</vt:lpstr>
      <vt:lpstr>编排的代码示例</vt:lpstr>
      <vt:lpstr>编排策略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Lee</dc:creator>
  <cp:lastModifiedBy>Jerry Lee</cp:lastModifiedBy>
  <cp:revision>107</cp:revision>
  <dcterms:created xsi:type="dcterms:W3CDTF">2025-10-10T12:24:09Z</dcterms:created>
  <dcterms:modified xsi:type="dcterms:W3CDTF">2025-10-15T14:11:37Z</dcterms:modified>
</cp:coreProperties>
</file>