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3" r:id="rId10"/>
    <p:sldId id="271" r:id="rId11"/>
    <p:sldId id="264" r:id="rId12"/>
    <p:sldId id="265" r:id="rId13"/>
    <p:sldId id="274" r:id="rId14"/>
    <p:sldId id="270" r:id="rId15"/>
    <p:sldId id="272" r:id="rId16"/>
    <p:sldId id="267" r:id="rId17"/>
    <p:sldId id="268" r:id="rId18"/>
    <p:sldId id="273" r:id="rId19"/>
    <p:sldId id="26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11" autoAdjust="0"/>
  </p:normalViewPr>
  <p:slideViewPr>
    <p:cSldViewPr>
      <p:cViewPr varScale="1">
        <p:scale>
          <a:sx n="77" d="100"/>
          <a:sy n="77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8E9AB-46B8-46B1-9919-24D20A72A269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50E29-F4D2-4FB4-BC2C-47E754537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58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indows/desktop/ms633558(v=vs.85).aspx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viksoe.dk/code/windowless1.htm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dd145203(v=vs.85).aspx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nku.baidu.com/view/a216f72b482fb4daa58d4b51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1, </a:t>
            </a:r>
            <a:r>
              <a:rPr lang="zh-CN" altLang="en-US" dirty="0" smtClean="0"/>
              <a:t>如何鉴定一个客户端的界面是否基于</a:t>
            </a:r>
            <a:r>
              <a:rPr lang="en-US" altLang="zh-CN" dirty="0" smtClean="0"/>
              <a:t>DUI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开发的</a:t>
            </a:r>
            <a:r>
              <a:rPr lang="en-US" altLang="zh-CN" dirty="0" smtClean="0"/>
              <a:t>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spy++. Spy++</a:t>
            </a:r>
            <a:r>
              <a:rPr lang="zh-CN" altLang="en-US" dirty="0" smtClean="0"/>
              <a:t>的原理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EnumWindows</a:t>
            </a:r>
            <a:r>
              <a:rPr lang="en-US" altLang="zh-CN" baseline="0" dirty="0" smtClean="0"/>
              <a:t>, </a:t>
            </a:r>
            <a:r>
              <a:rPr lang="en-US" altLang="zh-CN" dirty="0" err="1" smtClean="0"/>
              <a:t>EnumChildWindows</a:t>
            </a:r>
            <a:r>
              <a:rPr lang="en-US" altLang="zh-CN" dirty="0" smtClean="0"/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WindowFromPoint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大概这几个函数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3"/>
              </a:rPr>
              <a:t>http://msdn.microsoft.com/en-us/library/windows/desktop/ms633558(v=vs.85).aspx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这里是所有的</a:t>
            </a:r>
            <a:r>
              <a:rPr lang="en-US" altLang="zh-CN" dirty="0" smtClean="0"/>
              <a:t>Window Functions.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 </a:t>
            </a:r>
            <a:r>
              <a:rPr lang="en-US" altLang="zh-CN" dirty="0" smtClean="0">
                <a:hlinkClick r:id="rId4"/>
              </a:rPr>
              <a:t>http://www.viksoe.dk/code/windowless1.htm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这个是</a:t>
            </a:r>
            <a:r>
              <a:rPr lang="en-US" altLang="zh-CN" dirty="0" err="1" smtClean="0"/>
              <a:t>Duilib</a:t>
            </a:r>
            <a:r>
              <a:rPr lang="zh-CN" altLang="en-US" dirty="0" smtClean="0"/>
              <a:t>的起源</a:t>
            </a:r>
            <a:r>
              <a:rPr lang="en-US" altLang="zh-CN" dirty="0" smtClean="0"/>
              <a:t>.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50E29-F4D2-4FB4-BC2C-47E75453759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427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1, </a:t>
            </a:r>
            <a:r>
              <a:rPr lang="en-US" altLang="zh-CN" dirty="0" err="1" smtClean="0"/>
              <a:t>CPaintManager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MessageLoop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函数体</a:t>
            </a:r>
            <a:r>
              <a:rPr lang="en-US" altLang="zh-CN" dirty="0" smtClean="0"/>
              <a:t>: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dirty="0" smtClean="0"/>
              <a:t>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altLang="zh-CN" dirty="0" err="1" smtClean="0"/>
              <a:t>GetMessage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(&amp;</a:t>
            </a:r>
            <a:r>
              <a:rPr lang="en-US" altLang="zh-CN" dirty="0" err="1" smtClean="0"/>
              <a:t>msg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smtClean="0"/>
              <a:t> NULL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smtClean="0"/>
              <a:t>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</a:t>
            </a:r>
            <a:r>
              <a:rPr lang="en-US" altLang="zh-CN" dirty="0" smtClean="0"/>
              <a:t>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0)</a:t>
            </a:r>
            <a:r>
              <a:rPr lang="en-US" altLang="zh-CN" dirty="0" smtClean="0"/>
              <a:t>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CN" dirty="0" smtClean="0"/>
              <a:t>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altLang="zh-CN" dirty="0" smtClean="0"/>
              <a:t>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dirty="0" smtClean="0"/>
              <a:t>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r>
              <a:rPr lang="en-US" altLang="zh-CN" dirty="0" err="1" smtClean="0"/>
              <a:t>CPaintManagerUI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altLang="zh-CN" dirty="0" err="1" smtClean="0"/>
              <a:t>TranslateMessage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(&amp;</a:t>
            </a:r>
            <a:r>
              <a:rPr lang="en-US" altLang="zh-CN" dirty="0" err="1" smtClean="0"/>
              <a:t>msg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CN" dirty="0" smtClean="0"/>
              <a:t>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CN" dirty="0" smtClean="0"/>
              <a:t>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altLang="zh-CN" dirty="0" err="1" smtClean="0"/>
              <a:t>TranslateMessage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(&amp;</a:t>
            </a:r>
            <a:r>
              <a:rPr lang="en-US" altLang="zh-CN" dirty="0" err="1" smtClean="0"/>
              <a:t>msg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altLang="zh-CN" dirty="0" smtClean="0"/>
              <a:t>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altLang="zh-CN" dirty="0" err="1" smtClean="0"/>
              <a:t>DispatchMessage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(&amp;</a:t>
            </a:r>
            <a:r>
              <a:rPr lang="en-US" altLang="zh-CN" dirty="0" err="1" smtClean="0"/>
              <a:t>msg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win32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的主要消息循环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</a:t>
            </a:r>
            <a:r>
              <a:rPr lang="zh-CN" altLang="en-US" dirty="0" smtClean="0">
                <a:solidFill>
                  <a:srgbClr val="FF0000"/>
                </a:solidFill>
              </a:rPr>
              <a:t>以上过程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zh-CN" altLang="en-US" dirty="0" smtClean="0">
                <a:solidFill>
                  <a:srgbClr val="FF0000"/>
                </a:solidFill>
              </a:rPr>
              <a:t>基本是对</a:t>
            </a:r>
            <a:r>
              <a:rPr lang="en-US" altLang="zh-CN" dirty="0" smtClean="0">
                <a:solidFill>
                  <a:srgbClr val="FF0000"/>
                </a:solidFill>
              </a:rPr>
              <a:t>Windows</a:t>
            </a:r>
            <a:r>
              <a:rPr lang="zh-CN" altLang="en-US" dirty="0" smtClean="0">
                <a:solidFill>
                  <a:srgbClr val="FF0000"/>
                </a:solidFill>
              </a:rPr>
              <a:t>消息路由的模拟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这个过程就是窗口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 smtClean="0">
                <a:solidFill>
                  <a:srgbClr val="FF0000"/>
                </a:solidFill>
              </a:rPr>
              <a:t>控件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 smtClean="0">
                <a:solidFill>
                  <a:srgbClr val="FF0000"/>
                </a:solidFill>
              </a:rPr>
              <a:t>窗口</a:t>
            </a:r>
            <a:r>
              <a:rPr lang="en-US" altLang="zh-CN" dirty="0" smtClean="0">
                <a:solidFill>
                  <a:srgbClr val="FF0000"/>
                </a:solidFill>
              </a:rPr>
              <a:t>. 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50E29-F4D2-4FB4-BC2C-47E75453759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179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1, windows GDI</a:t>
            </a:r>
            <a:r>
              <a:rPr lang="zh-CN" altLang="en-US" dirty="0" smtClean="0"/>
              <a:t>相关 的</a:t>
            </a:r>
            <a:r>
              <a:rPr lang="en-US" altLang="zh-CN" dirty="0" err="1" smtClean="0"/>
              <a:t>msdn</a:t>
            </a:r>
            <a:r>
              <a:rPr lang="en-US" altLang="zh-CN" dirty="0" smtClean="0"/>
              <a:t> </a:t>
            </a:r>
            <a:r>
              <a:rPr lang="zh-CN" altLang="en-US" dirty="0" smtClean="0"/>
              <a:t>页面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3"/>
              </a:rPr>
              <a:t>http://msdn.microsoft.com/en-us/library/dd145203(v=vs.85).aspx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50E29-F4D2-4FB4-BC2C-47E75453759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75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1, </a:t>
            </a:r>
            <a:r>
              <a:rPr lang="en-US" altLang="zh-CN" dirty="0" err="1" smtClean="0"/>
              <a:t>CRenderEngine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altLang="zh-CN" dirty="0" err="1" smtClean="0"/>
              <a:t>DrawHtmlText</a:t>
            </a:r>
            <a:r>
              <a:rPr lang="en-US" altLang="zh-CN" dirty="0" smtClean="0"/>
              <a:t> , </a:t>
            </a:r>
            <a:r>
              <a:rPr lang="zh-CN" altLang="en-US" dirty="0" smtClean="0"/>
              <a:t>这个函数实现了</a:t>
            </a:r>
            <a:r>
              <a:rPr lang="en-US" altLang="zh-CN" dirty="0" smtClean="0"/>
              <a:t>DUI</a:t>
            </a:r>
            <a:r>
              <a:rPr lang="zh-CN" altLang="en-US" dirty="0" smtClean="0"/>
              <a:t>里面对于自定义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格式的支持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可以进行扩展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2, </a:t>
            </a:r>
            <a:r>
              <a:rPr lang="zh-CN" altLang="en-US" dirty="0" smtClean="0"/>
              <a:t>实现的主要函数如下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DrawImage,DrawLine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DrawRect,DrawRoundRect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DrawText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GenerateBitmap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50E29-F4D2-4FB4-BC2C-47E75453759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238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1, 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CRenderEngine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DrawHtmlText</a:t>
            </a:r>
            <a:r>
              <a:rPr lang="zh-CN" altLang="en-US" dirty="0" smtClean="0"/>
              <a:t>这个方法实现对简单的超链接文本格式的支持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可以通过这个函数了解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如何实现简单的对</a:t>
            </a:r>
            <a:r>
              <a:rPr lang="en-US" altLang="zh-CN" baseline="0" dirty="0" smtClean="0"/>
              <a:t>html</a:t>
            </a:r>
            <a:r>
              <a:rPr lang="zh-CN" altLang="en-US" baseline="0" dirty="0" smtClean="0"/>
              <a:t>的解析和渲染</a:t>
            </a:r>
            <a:r>
              <a:rPr lang="en-US" altLang="zh-CN" baseline="0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2,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libcef</a:t>
            </a:r>
            <a:r>
              <a:rPr lang="zh-CN" altLang="en-US" dirty="0" smtClean="0"/>
              <a:t>的一个问题是</a:t>
            </a:r>
            <a:r>
              <a:rPr lang="en-US" altLang="zh-CN" dirty="0" smtClean="0"/>
              <a:t>, </a:t>
            </a:r>
            <a:r>
              <a:rPr lang="zh-CN" altLang="en-US" dirty="0" smtClean="0"/>
              <a:t>库本身很大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不适合小软件</a:t>
            </a:r>
            <a:r>
              <a:rPr lang="en-US" altLang="zh-CN" dirty="0" smtClean="0"/>
              <a:t>.(</a:t>
            </a:r>
            <a:r>
              <a:rPr lang="zh-CN" altLang="en-US" dirty="0" smtClean="0"/>
              <a:t>假定开发者介意安装包的大小</a:t>
            </a:r>
            <a:r>
              <a:rPr lang="en-US" altLang="zh-CN" dirty="0" smtClean="0"/>
              <a:t>.)</a:t>
            </a:r>
          </a:p>
          <a:p>
            <a:r>
              <a:rPr lang="en-US" altLang="zh-CN" dirty="0" smtClean="0"/>
              <a:t>3, </a:t>
            </a:r>
            <a:r>
              <a:rPr lang="en-US" altLang="zh-CN" dirty="0" smtClean="0">
                <a:hlinkClick r:id="rId3"/>
              </a:rPr>
              <a:t>http://wenku.baidu.com/view/a216f72b482fb4daa58d4b51.html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这个是一个入门文档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4, </a:t>
            </a:r>
            <a:r>
              <a:rPr lang="zh-CN" altLang="en-US" dirty="0" smtClean="0"/>
              <a:t>支持如下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内容</a:t>
            </a:r>
            <a:r>
              <a:rPr lang="en-US" altLang="zh-CN" dirty="0" smtClean="0"/>
              <a:t>:</a:t>
            </a:r>
          </a:p>
          <a:p>
            <a:pPr lvl="0"/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&lt;b&gt;text&lt;/b&gt;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的内容使用粗体</a:t>
            </a:r>
          </a:p>
          <a:p>
            <a:pPr lvl="0"/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 #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xxxxxx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&gt;text&lt;/c&gt;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xxxxxx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颜色，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xxxxxx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进制的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</a:p>
          <a:p>
            <a:pPr lvl="0"/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&lt;f x&gt;text&lt;/f&gt;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序号的字体</a:t>
            </a:r>
          </a:p>
          <a:p>
            <a:pPr lvl="0"/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&gt;text&lt;/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内容使用斜体</a:t>
            </a:r>
          </a:p>
          <a:p>
            <a:pPr lvl="0"/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y z&gt;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表示此次插入图片，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表示图片名称，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表示此图片包含几张字图片（可不填，默认值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表示当前使用的字图片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（可不填，默认值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pPr lvl="0"/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x&gt;text&lt;/a&gt;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内容有链接功能，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表示链接地址（可不填），用法如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app:notepad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http:www.xxx.com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，此字符串需要在用户程序中解析处理。</a:t>
            </a:r>
          </a:p>
          <a:p>
            <a:pPr lvl="0"/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&lt;n&gt;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表示此次换行</a:t>
            </a:r>
          </a:p>
          <a:p>
            <a:pPr lvl="0"/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 x&gt;text&lt;/p&gt;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内容是一个段落（从这里开始换行），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表示此段落文字水平距离（可不填）</a:t>
            </a:r>
          </a:p>
          <a:p>
            <a:pPr lvl="0"/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&lt;r&gt;text&lt;/r&gt;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内容不使用语法标签功能</a:t>
            </a:r>
          </a:p>
          <a:p>
            <a:pPr lvl="0"/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&lt;s&gt;text&lt;/s&gt;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内容被选中（显示选中的背景颜色）</a:t>
            </a:r>
          </a:p>
          <a:p>
            <a:pPr lvl="0"/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&lt;u&gt;text&lt;/u&gt;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内容使用下划线</a:t>
            </a:r>
          </a:p>
          <a:p>
            <a:pPr lvl="0"/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&lt;x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表示从此处向后面移动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个像素值</a:t>
            </a:r>
          </a:p>
          <a:p>
            <a:pPr lvl="0"/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&lt;y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表示该行高度固定为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个像素值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50E29-F4D2-4FB4-BC2C-47E75453759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73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1, </a:t>
            </a:r>
            <a:r>
              <a:rPr lang="en-US" altLang="zh-CN" dirty="0" err="1" smtClean="0"/>
              <a:t>libcef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: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50E29-F4D2-4FB4-BC2C-47E75453759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8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ksoe.dk/code/windowless1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duilib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Duilib</a:t>
            </a:r>
            <a:r>
              <a:rPr lang="zh-CN" altLang="en-US" dirty="0" smtClean="0"/>
              <a:t>讲解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zh-CN" altLang="en-US" dirty="0" smtClean="0"/>
              <a:t>张方雪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2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按钮</a:t>
            </a:r>
            <a:r>
              <a:rPr lang="zh-CN" altLang="en-US" dirty="0" smtClean="0"/>
              <a:t>点击动作的完成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 smtClean="0"/>
              <a:t>CPaintManager</a:t>
            </a:r>
            <a:r>
              <a:rPr lang="en-US" altLang="zh-CN" sz="1800" dirty="0" smtClean="0"/>
              <a:t>::</a:t>
            </a:r>
            <a:r>
              <a:rPr lang="en-US" altLang="zh-CN" sz="1800" dirty="0" err="1" smtClean="0"/>
              <a:t>MessageLoop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首先是主窗口获得了消息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因为只有一个窗口</a:t>
            </a:r>
            <a:r>
              <a:rPr lang="en-US" altLang="zh-CN" sz="1800" dirty="0" smtClean="0"/>
              <a:t>.)</a:t>
            </a:r>
          </a:p>
          <a:p>
            <a:r>
              <a:rPr lang="zh-CN" altLang="en-US" sz="1800" dirty="0" smtClean="0"/>
              <a:t>主窗口对于</a:t>
            </a:r>
            <a:r>
              <a:rPr lang="en-US" altLang="zh-CN" sz="1800" dirty="0" smtClean="0"/>
              <a:t>WM_LBUTTONDOWN</a:t>
            </a:r>
            <a:r>
              <a:rPr lang="zh-CN" altLang="en-US" sz="1800" dirty="0"/>
              <a:t>消息</a:t>
            </a:r>
            <a:r>
              <a:rPr lang="zh-CN" altLang="en-US" sz="1800" dirty="0" smtClean="0"/>
              <a:t>的处理</a:t>
            </a:r>
            <a:r>
              <a:rPr lang="en-US" altLang="zh-CN" sz="1800" dirty="0" smtClean="0"/>
              <a:t>.</a:t>
            </a:r>
          </a:p>
          <a:p>
            <a:r>
              <a:rPr lang="en-US" altLang="zh-CN" sz="1800" dirty="0" err="1" smtClean="0"/>
              <a:t>FindControl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pt</a:t>
            </a:r>
            <a:r>
              <a:rPr lang="en-US" altLang="zh-CN" sz="1800" dirty="0" smtClean="0"/>
              <a:t>);</a:t>
            </a:r>
            <a:r>
              <a:rPr lang="zh-CN" altLang="en-US" sz="1800" dirty="0" smtClean="0"/>
              <a:t>查找当前鼠标位置的叶节点控件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递归操作</a:t>
            </a:r>
            <a:r>
              <a:rPr lang="en-US" altLang="zh-CN" sz="1800" dirty="0" smtClean="0"/>
              <a:t>.(</a:t>
            </a:r>
            <a:r>
              <a:rPr lang="zh-CN" altLang="en-US" sz="1800" dirty="0" smtClean="0"/>
              <a:t>在控件树上面进行搜索</a:t>
            </a:r>
            <a:r>
              <a:rPr lang="en-US" altLang="zh-CN" sz="1800" dirty="0" smtClean="0"/>
              <a:t>)</a:t>
            </a:r>
          </a:p>
          <a:p>
            <a:r>
              <a:rPr lang="en-US" altLang="zh-CN" sz="1800" dirty="0" err="1"/>
              <a:t>pControl</a:t>
            </a:r>
            <a:r>
              <a:rPr lang="en-US" altLang="zh-CN" sz="1800" dirty="0"/>
              <a:t>-&gt;Event(</a:t>
            </a:r>
            <a:r>
              <a:rPr lang="en-US" altLang="zh-CN" sz="1800" b="1" dirty="0"/>
              <a:t>event</a:t>
            </a:r>
            <a:r>
              <a:rPr lang="en-US" altLang="zh-CN" sz="1800" dirty="0" smtClean="0"/>
              <a:t>);</a:t>
            </a:r>
            <a:r>
              <a:rPr lang="zh-CN" altLang="en-US" sz="1800" dirty="0" smtClean="0"/>
              <a:t>控件对消息进行相应的函数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这里</a:t>
            </a:r>
            <a:r>
              <a:rPr lang="en-US" altLang="zh-CN" sz="1800" dirty="0" smtClean="0"/>
              <a:t>Button</a:t>
            </a:r>
            <a:r>
              <a:rPr lang="zh-CN" altLang="en-US" sz="1800" dirty="0" smtClean="0"/>
              <a:t>会把自己设置成</a:t>
            </a:r>
            <a:r>
              <a:rPr lang="en-US" altLang="zh-CN" sz="1800" dirty="0" smtClean="0"/>
              <a:t>pushed</a:t>
            </a:r>
            <a:r>
              <a:rPr lang="zh-CN" altLang="en-US" sz="1800" dirty="0" smtClean="0"/>
              <a:t>状态</a:t>
            </a:r>
            <a:endParaRPr lang="en-US" altLang="zh-CN" sz="1800" dirty="0" smtClean="0"/>
          </a:p>
          <a:p>
            <a:r>
              <a:rPr lang="en-US" altLang="zh-CN" sz="1800" dirty="0" err="1"/>
              <a:t>m_pEventClick</a:t>
            </a:r>
            <a:r>
              <a:rPr lang="en-US" altLang="zh-CN" sz="1800" dirty="0"/>
              <a:t> = </a:t>
            </a:r>
            <a:r>
              <a:rPr lang="en-US" altLang="zh-CN" sz="1800" dirty="0" err="1" smtClean="0"/>
              <a:t>pControl</a:t>
            </a:r>
            <a:r>
              <a:rPr lang="en-US" altLang="zh-CN" sz="1800" dirty="0" smtClean="0"/>
              <a:t>;//</a:t>
            </a:r>
            <a:r>
              <a:rPr lang="en-US" altLang="zh-CN" sz="1800" dirty="0" err="1" smtClean="0"/>
              <a:t>PaintManager</a:t>
            </a:r>
            <a:r>
              <a:rPr lang="zh-CN" altLang="en-US" sz="1800" dirty="0" smtClean="0"/>
              <a:t>会把该控件记录为当前被点击的</a:t>
            </a:r>
            <a:endParaRPr lang="en-US" altLang="zh-CN" sz="1800" dirty="0" smtClean="0"/>
          </a:p>
          <a:p>
            <a:r>
              <a:rPr lang="en-US" altLang="zh-CN" sz="1800" dirty="0" smtClean="0"/>
              <a:t>WM_LBUTTONUP</a:t>
            </a:r>
            <a:r>
              <a:rPr lang="zh-CN" altLang="en-US" sz="1800" dirty="0" smtClean="0"/>
              <a:t>的处理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调用</a:t>
            </a:r>
            <a:r>
              <a:rPr lang="en-US" altLang="zh-CN" sz="1800" dirty="0" err="1" smtClean="0"/>
              <a:t>m_pEventClick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Event</a:t>
            </a:r>
            <a:r>
              <a:rPr lang="zh-CN" altLang="en-US" sz="1800" dirty="0" smtClean="0"/>
              <a:t>函数</a:t>
            </a:r>
            <a:r>
              <a:rPr lang="en-US" altLang="zh-CN" sz="1800" dirty="0" smtClean="0"/>
              <a:t>, </a:t>
            </a:r>
            <a:r>
              <a:rPr lang="zh-CN" altLang="en-US" sz="1800" dirty="0"/>
              <a:t>响应</a:t>
            </a:r>
            <a:r>
              <a:rPr lang="zh-CN" altLang="en-US" sz="1800" dirty="0" smtClean="0"/>
              <a:t>鼠标左键弹起的消息</a:t>
            </a:r>
            <a:endParaRPr lang="en-US" altLang="zh-CN" sz="1800" dirty="0" smtClean="0"/>
          </a:p>
          <a:p>
            <a:r>
              <a:rPr lang="zh-CN" altLang="en-US" sz="1800" dirty="0" smtClean="0"/>
              <a:t>在这里会通过</a:t>
            </a:r>
            <a:r>
              <a:rPr lang="en-US" altLang="zh-CN" sz="1800" dirty="0" err="1" smtClean="0"/>
              <a:t>SendNotify</a:t>
            </a:r>
            <a:r>
              <a:rPr lang="zh-CN" altLang="en-US" sz="1800" dirty="0" smtClean="0"/>
              <a:t>这个函数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把</a:t>
            </a:r>
            <a:r>
              <a:rPr lang="en-US" altLang="zh-CN" sz="1800" dirty="0" smtClean="0"/>
              <a:t>Button</a:t>
            </a:r>
            <a:r>
              <a:rPr lang="zh-CN" altLang="en-US" sz="1800" dirty="0" smtClean="0"/>
              <a:t>自己被点击过的消息发送给主窗口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主窗口进行响应</a:t>
            </a:r>
            <a:r>
              <a:rPr lang="en-US" altLang="zh-CN" sz="1800" dirty="0" smtClean="0"/>
              <a:t>.</a:t>
            </a:r>
          </a:p>
          <a:p>
            <a:r>
              <a:rPr lang="zh-CN" altLang="en-US" sz="1800" dirty="0" smtClean="0"/>
              <a:t>一般</a:t>
            </a:r>
            <a:r>
              <a:rPr lang="en-US" altLang="zh-CN" sz="1800" dirty="0" smtClean="0"/>
              <a:t>Button</a:t>
            </a:r>
            <a:r>
              <a:rPr lang="zh-CN" altLang="en-US" sz="1800" dirty="0" smtClean="0"/>
              <a:t>自己不做太多处理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只是封装一个消息发送给主窗口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有主窗口进行集中处理</a:t>
            </a:r>
            <a:r>
              <a:rPr lang="en-US" altLang="zh-CN" sz="1800" dirty="0" smtClean="0"/>
              <a:t>.(</a:t>
            </a:r>
            <a:r>
              <a:rPr lang="zh-CN" altLang="en-US" sz="1800" dirty="0" smtClean="0"/>
              <a:t>为什么不自己处理</a:t>
            </a:r>
            <a:r>
              <a:rPr lang="en-US" altLang="zh-CN" sz="1800" dirty="0" smtClean="0"/>
              <a:t>? </a:t>
            </a:r>
            <a:r>
              <a:rPr lang="zh-CN" altLang="en-US" sz="1800" dirty="0" smtClean="0"/>
              <a:t>可以理解为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主窗口拥有更多的资源</a:t>
            </a:r>
            <a:r>
              <a:rPr lang="en-US" altLang="zh-CN" sz="1800" dirty="0" smtClean="0"/>
              <a:t>, </a:t>
            </a:r>
            <a:r>
              <a:rPr lang="zh-CN" altLang="en-US" sz="1800" dirty="0"/>
              <a:t>适合</a:t>
            </a:r>
            <a:r>
              <a:rPr lang="zh-CN" altLang="en-US" sz="1800" dirty="0" smtClean="0"/>
              <a:t>做一个个控件之间通信的调停者</a:t>
            </a:r>
            <a:r>
              <a:rPr lang="en-US" altLang="zh-CN" sz="1800" dirty="0" smtClean="0"/>
              <a:t>.)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8336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的解析</a:t>
            </a:r>
            <a:r>
              <a:rPr lang="en-US" altLang="zh-CN" dirty="0" smtClean="0"/>
              <a:t>/</a:t>
            </a:r>
            <a:r>
              <a:rPr lang="zh-CN" altLang="en-US" dirty="0" smtClean="0"/>
              <a:t>控件的创建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CMarkup</a:t>
            </a:r>
            <a:r>
              <a:rPr lang="zh-CN" altLang="en-US" dirty="0" smtClean="0"/>
              <a:t>库解析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节点树</a:t>
            </a:r>
            <a:endParaRPr lang="en-US" altLang="zh-CN" dirty="0" smtClean="0"/>
          </a:p>
          <a:p>
            <a:r>
              <a:rPr lang="zh-CN" altLang="en-US" dirty="0" smtClean="0"/>
              <a:t>递归地处理各个节点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DUI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DUI</a:t>
            </a:r>
            <a:r>
              <a:rPr lang="zh-CN" altLang="en-US" dirty="0" smtClean="0"/>
              <a:t>对象生成顺序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dirty="0" smtClean="0"/>
              <a:t>1, </a:t>
            </a:r>
            <a:r>
              <a:rPr lang="zh-CN" altLang="en-US" dirty="0" smtClean="0"/>
              <a:t>全局资源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Image,Font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2, Window</a:t>
            </a:r>
            <a:r>
              <a:rPr lang="zh-CN" altLang="en-US" dirty="0" smtClean="0"/>
              <a:t>的属性</a:t>
            </a:r>
            <a:endParaRPr lang="en-US" altLang="zh-CN" dirty="0"/>
          </a:p>
          <a:p>
            <a:pPr lvl="1"/>
            <a:r>
              <a:rPr lang="en-US" altLang="zh-CN" dirty="0" smtClean="0"/>
              <a:t> 3, </a:t>
            </a:r>
            <a:r>
              <a:rPr lang="zh-CN" altLang="en-US" dirty="0" smtClean="0"/>
              <a:t>各个顶级控件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典型的是一个</a:t>
            </a:r>
            <a:r>
              <a:rPr lang="en-US" altLang="zh-CN" dirty="0" smtClean="0"/>
              <a:t>Layout</a:t>
            </a:r>
          </a:p>
          <a:p>
            <a:pPr lvl="1"/>
            <a:r>
              <a:rPr lang="en-US" altLang="zh-CN" dirty="0" smtClean="0"/>
              <a:t> 4, </a:t>
            </a:r>
            <a:r>
              <a:rPr lang="zh-CN" altLang="en-US" dirty="0" smtClean="0"/>
              <a:t>对各个控件递归地</a:t>
            </a:r>
            <a:r>
              <a:rPr lang="zh-CN" altLang="en-US" dirty="0"/>
              <a:t>构造</a:t>
            </a:r>
            <a:r>
              <a:rPr lang="zh-CN" altLang="en-US" dirty="0" smtClean="0"/>
              <a:t>其子控件对象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DUI</a:t>
            </a:r>
            <a:r>
              <a:rPr lang="zh-CN" altLang="en-US" dirty="0" smtClean="0"/>
              <a:t>控件属性的设置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dirty="0" smtClean="0"/>
              <a:t>1, </a:t>
            </a:r>
            <a:r>
              <a:rPr lang="zh-CN" altLang="en-US" dirty="0" smtClean="0"/>
              <a:t>首先对控件施用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2,</a:t>
            </a:r>
            <a:r>
              <a:rPr lang="zh-CN" altLang="en-US" dirty="0" smtClean="0"/>
              <a:t>如果控件对于某个属性定义了自己的值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那么就更新一下此属性</a:t>
            </a:r>
            <a:r>
              <a:rPr lang="en-US" altLang="zh-CN" dirty="0" smtClean="0"/>
              <a:t>. 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Font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065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控件的绘制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Duilib</a:t>
            </a:r>
            <a:r>
              <a:rPr lang="zh-CN" altLang="en-US" dirty="0" smtClean="0"/>
              <a:t>控件的绘制底层依赖的是一些</a:t>
            </a:r>
            <a:r>
              <a:rPr lang="en-US" altLang="zh-CN" dirty="0" smtClean="0"/>
              <a:t>GDI</a:t>
            </a:r>
            <a:r>
              <a:rPr lang="zh-CN" altLang="en-US" dirty="0" smtClean="0"/>
              <a:t>绘图函数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CRenderClip</a:t>
            </a:r>
            <a:r>
              <a:rPr lang="en-US" altLang="zh-CN" dirty="0" smtClean="0">
                <a:sym typeface="Wingdings" pitchFamily="2" charset="2"/>
              </a:rPr>
              <a:t>:(</a:t>
            </a:r>
            <a:r>
              <a:rPr lang="zh-CN" altLang="en-US" dirty="0" smtClean="0">
                <a:sym typeface="Wingdings" pitchFamily="2" charset="2"/>
              </a:rPr>
              <a:t>圆角</a:t>
            </a:r>
            <a:r>
              <a:rPr lang="en-US" altLang="zh-CN" dirty="0" smtClean="0">
                <a:sym typeface="Wingdings" pitchFamily="2" charset="2"/>
              </a:rPr>
              <a:t>)</a:t>
            </a:r>
            <a:r>
              <a:rPr lang="zh-CN" altLang="en-US" dirty="0" smtClean="0">
                <a:sym typeface="Wingdings" pitchFamily="2" charset="2"/>
              </a:rPr>
              <a:t>矩形裁剪</a:t>
            </a:r>
            <a:r>
              <a:rPr lang="en-US" altLang="zh-CN" dirty="0" smtClean="0">
                <a:sym typeface="Wingdings" pitchFamily="2" charset="2"/>
              </a:rPr>
              <a:t>, </a:t>
            </a:r>
            <a:r>
              <a:rPr lang="zh-CN" altLang="en-US" dirty="0" smtClean="0">
                <a:sym typeface="Wingdings" pitchFamily="2" charset="2"/>
              </a:rPr>
              <a:t>为了是把控件限定在父控件的内部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r>
              <a:rPr lang="en-US" altLang="zh-CN" dirty="0" err="1" smtClean="0">
                <a:sym typeface="Wingdings" pitchFamily="2" charset="2"/>
              </a:rPr>
              <a:t>CRenderEngine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封装</a:t>
            </a:r>
            <a:r>
              <a:rPr lang="en-US" altLang="zh-CN" dirty="0" smtClean="0">
                <a:sym typeface="Wingdings" pitchFamily="2" charset="2"/>
              </a:rPr>
              <a:t>GDI)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89040"/>
            <a:ext cx="597666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9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实现的绘制函数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DrawImage</a:t>
            </a:r>
            <a:r>
              <a:rPr lang="en-US" altLang="zh-CN" dirty="0" smtClean="0"/>
              <a:t>: </a:t>
            </a:r>
          </a:p>
          <a:p>
            <a:r>
              <a:rPr lang="en-US" altLang="zh-CN" dirty="0" err="1" smtClean="0"/>
              <a:t>DrawLine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MoveTo</a:t>
            </a:r>
            <a:r>
              <a:rPr lang="en-US" altLang="zh-CN" dirty="0" err="1"/>
              <a:t>Ex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LineTo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DrawRect</a:t>
            </a:r>
            <a:r>
              <a:rPr lang="en-US" altLang="zh-CN" dirty="0" smtClean="0"/>
              <a:t>:  Rectangle.</a:t>
            </a:r>
          </a:p>
          <a:p>
            <a:r>
              <a:rPr lang="en-US" altLang="zh-CN" dirty="0" err="1" smtClean="0"/>
              <a:t>DrawRoundRect</a:t>
            </a:r>
            <a:r>
              <a:rPr lang="en-US" altLang="zh-CN" dirty="0"/>
              <a:t>: </a:t>
            </a:r>
            <a:r>
              <a:rPr lang="en-US" altLang="zh-CN" dirty="0" err="1"/>
              <a:t>RoundRect</a:t>
            </a:r>
            <a:r>
              <a:rPr lang="en-US" altLang="zh-CN" dirty="0"/>
              <a:t>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DrawText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DrawText</a:t>
            </a:r>
            <a:endParaRPr lang="en-US" altLang="zh-CN" dirty="0" smtClean="0"/>
          </a:p>
          <a:p>
            <a:r>
              <a:rPr lang="en-US" altLang="zh-CN" dirty="0" err="1" smtClean="0"/>
              <a:t>DrawHtmlText</a:t>
            </a:r>
            <a:r>
              <a:rPr lang="en-US" altLang="zh-CN" dirty="0" smtClean="0"/>
              <a:t>: </a:t>
            </a:r>
            <a:r>
              <a:rPr lang="zh-CN" altLang="en-US" dirty="0"/>
              <a:t>自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, </a:t>
            </a:r>
            <a:r>
              <a:rPr lang="zh-CN" altLang="en-US" dirty="0" smtClean="0"/>
              <a:t>简单的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, </a:t>
            </a:r>
            <a:r>
              <a:rPr lang="zh-CN" altLang="en-US" dirty="0" smtClean="0"/>
              <a:t>然后绘制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RenderEngine</a:t>
            </a:r>
            <a:r>
              <a:rPr lang="zh-CN" altLang="en-US" dirty="0" smtClean="0"/>
              <a:t>的底层函数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就是在主窗口的</a:t>
            </a:r>
            <a:r>
              <a:rPr lang="en-US" altLang="zh-CN" dirty="0" smtClean="0"/>
              <a:t>DC</a:t>
            </a:r>
            <a:r>
              <a:rPr lang="zh-CN" altLang="en-US" dirty="0" smtClean="0"/>
              <a:t>上面</a:t>
            </a:r>
            <a:r>
              <a:rPr lang="en-US" altLang="zh-CN" dirty="0" smtClean="0"/>
              <a:t>,</a:t>
            </a:r>
            <a:r>
              <a:rPr lang="zh-CN" altLang="en-US" dirty="0" smtClean="0"/>
              <a:t>调用一些绘图函数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40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控件的绘制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CPaintManager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MessageLoop</a:t>
            </a:r>
            <a:endParaRPr lang="en-US" altLang="zh-CN" dirty="0" smtClean="0"/>
          </a:p>
          <a:p>
            <a:r>
              <a:rPr lang="zh-CN" altLang="en-US" dirty="0" smtClean="0"/>
              <a:t>处理</a:t>
            </a:r>
            <a:r>
              <a:rPr lang="en-US" altLang="zh-CN" dirty="0" smtClean="0"/>
              <a:t>WM_PAINT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Root(</a:t>
            </a:r>
            <a:r>
              <a:rPr lang="en-US" altLang="zh-CN" dirty="0" err="1" smtClean="0"/>
              <a:t>CContainerUI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</a:t>
            </a:r>
            <a:r>
              <a:rPr lang="zh-CN" altLang="en-US" dirty="0" smtClean="0"/>
              <a:t>控件的</a:t>
            </a:r>
            <a:r>
              <a:rPr lang="en-US" altLang="zh-CN" dirty="0" err="1" smtClean="0"/>
              <a:t>DoPaint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err="1" smtClean="0"/>
              <a:t>CContainerUI</a:t>
            </a:r>
            <a:r>
              <a:rPr lang="zh-CN" altLang="en-US" dirty="0" smtClean="0"/>
              <a:t>类型的</a:t>
            </a:r>
            <a:r>
              <a:rPr lang="en-US" altLang="zh-CN" dirty="0" err="1" smtClean="0"/>
              <a:t>DoPaint</a:t>
            </a:r>
            <a:r>
              <a:rPr lang="zh-CN" altLang="en-US" dirty="0" smtClean="0"/>
              <a:t>会首先绘制绘制自己</a:t>
            </a:r>
            <a:r>
              <a:rPr lang="en-US" altLang="zh-CN" dirty="0" smtClean="0"/>
              <a:t>, </a:t>
            </a:r>
            <a:r>
              <a:rPr lang="zh-CN" altLang="en-US" dirty="0" smtClean="0"/>
              <a:t>然后调用各个子控件的绘制</a:t>
            </a:r>
            <a:r>
              <a:rPr lang="en-US" altLang="zh-CN" dirty="0" smtClean="0"/>
              <a:t>(</a:t>
            </a:r>
            <a:r>
              <a:rPr lang="zh-CN" altLang="en-US" dirty="0" smtClean="0"/>
              <a:t>这样的效果就是子控件展示在父控件上面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CControlUI</a:t>
            </a:r>
            <a:r>
              <a:rPr lang="zh-CN" altLang="en-US" dirty="0" smtClean="0"/>
              <a:t>类型没有控件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DoPaint</a:t>
            </a:r>
            <a:r>
              <a:rPr lang="zh-CN" altLang="en-US" dirty="0" smtClean="0"/>
              <a:t>函数里面会调用</a:t>
            </a:r>
            <a:r>
              <a:rPr lang="zh-CN" altLang="en-US" dirty="0" smtClean="0"/>
              <a:t>一些控件自己</a:t>
            </a:r>
            <a:r>
              <a:rPr lang="zh-CN" altLang="en-US" dirty="0" smtClean="0"/>
              <a:t>的私有函数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根据控件目前的状态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完成绘制功能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绘制顺序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PaintBkColor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PaintBkImage</a:t>
            </a:r>
            <a:r>
              <a:rPr lang="en-US" altLang="zh-CN" dirty="0" smtClean="0"/>
              <a:t>-&gt;     </a:t>
            </a:r>
            <a:r>
              <a:rPr lang="en-US" altLang="zh-CN" dirty="0" err="1" smtClean="0"/>
              <a:t>PaintStatusImage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PaintText</a:t>
            </a:r>
            <a:r>
              <a:rPr lang="en-US" altLang="zh-CN" dirty="0" smtClean="0"/>
              <a:t> -&gt;</a:t>
            </a:r>
            <a:r>
              <a:rPr lang="en-US" altLang="zh-CN" dirty="0" err="1" smtClean="0"/>
              <a:t>PaintBorder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调用关系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MessageLoop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DoPaint</a:t>
            </a:r>
            <a:r>
              <a:rPr lang="en-US" altLang="zh-CN" dirty="0" smtClean="0"/>
              <a:t>, </a:t>
            </a:r>
            <a:r>
              <a:rPr lang="zh-CN" altLang="en-US" dirty="0" smtClean="0"/>
              <a:t>调用子控件的</a:t>
            </a:r>
            <a:r>
              <a:rPr lang="en-US" altLang="zh-CN" dirty="0" err="1" smtClean="0"/>
              <a:t>DoPaint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DoPaint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RenderEngine</a:t>
            </a:r>
            <a:r>
              <a:rPr lang="zh-CN" altLang="en-US" dirty="0" smtClean="0"/>
              <a:t>的函数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最底层就是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GDI</a:t>
            </a:r>
            <a:r>
              <a:rPr lang="zh-CN" altLang="en-US" dirty="0" smtClean="0"/>
              <a:t>函数了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47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DUI</a:t>
            </a:r>
            <a:r>
              <a:rPr lang="zh-CN" altLang="en-US" dirty="0" smtClean="0"/>
              <a:t>对于软件测试的影响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不能使用基于句柄</a:t>
            </a:r>
            <a:r>
              <a:rPr lang="en-US" altLang="zh-CN" dirty="0" smtClean="0"/>
              <a:t>, </a:t>
            </a:r>
            <a:r>
              <a:rPr lang="zh-CN" altLang="en-US" dirty="0" smtClean="0"/>
              <a:t>索引控件然后发送消息这样的测试方法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基于坐标的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快捷键的自动化测试方法仍然有效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MSAA</a:t>
            </a:r>
            <a:r>
              <a:rPr lang="zh-CN" altLang="en-US" dirty="0" smtClean="0"/>
              <a:t>机制失效</a:t>
            </a:r>
            <a:r>
              <a:rPr lang="en-US" altLang="zh-CN" dirty="0" smtClean="0"/>
              <a:t>(</a:t>
            </a:r>
            <a:r>
              <a:rPr lang="zh-CN" altLang="en-US" dirty="0" smtClean="0"/>
              <a:t>类似使用句柄</a:t>
            </a:r>
            <a:r>
              <a:rPr lang="en-US" altLang="zh-CN" dirty="0" smtClean="0"/>
              <a:t>).</a:t>
            </a:r>
          </a:p>
          <a:p>
            <a:r>
              <a:rPr lang="en-US" altLang="zh-CN" dirty="0" err="1" smtClean="0"/>
              <a:t>Duilib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组织资源和布局</a:t>
            </a:r>
            <a:r>
              <a:rPr lang="en-US" altLang="zh-CN" dirty="0" smtClean="0"/>
              <a:t>, </a:t>
            </a:r>
            <a:r>
              <a:rPr lang="zh-CN" altLang="en-US" dirty="0" smtClean="0"/>
              <a:t>估计可以让客户端扩展出一些</a:t>
            </a:r>
            <a:r>
              <a:rPr lang="en-US" altLang="zh-CN" dirty="0" smtClean="0"/>
              <a:t>COM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用于操作控件树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进行相应的自动化测试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Sogou</a:t>
            </a:r>
            <a:r>
              <a:rPr lang="zh-CN" altLang="en-US" dirty="0" smtClean="0"/>
              <a:t>浏览器的</a:t>
            </a:r>
            <a:r>
              <a:rPr lang="en-US" altLang="zh-CN" dirty="0" smtClean="0"/>
              <a:t>DUI</a:t>
            </a:r>
            <a:r>
              <a:rPr lang="zh-CN" altLang="en-US" dirty="0" smtClean="0"/>
              <a:t>估计是基于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控件的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所以基于句柄的测试方法部分是行得通的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72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trike="sngStrike" dirty="0" err="1" smtClean="0"/>
              <a:t>Duilib</a:t>
            </a:r>
            <a:r>
              <a:rPr lang="zh-CN" altLang="en-US" strike="sngStrike" dirty="0" smtClean="0"/>
              <a:t>和多线程</a:t>
            </a:r>
            <a:endParaRPr lang="zh-CN" altLang="en-US" strike="sngStrik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trike="sngStrike" dirty="0" err="1" smtClean="0"/>
              <a:t>Duilib</a:t>
            </a:r>
            <a:r>
              <a:rPr lang="zh-CN" altLang="en-US" strike="sngStrike" dirty="0" smtClean="0"/>
              <a:t>对多线程支持不好</a:t>
            </a:r>
            <a:r>
              <a:rPr lang="en-US" altLang="zh-CN" strike="sngStrike" dirty="0" smtClean="0"/>
              <a:t>, </a:t>
            </a:r>
            <a:r>
              <a:rPr lang="zh-CN" altLang="en-US" strike="sngStrike" dirty="0" smtClean="0"/>
              <a:t>如果想在线程里面更新其他线程里面的</a:t>
            </a:r>
            <a:r>
              <a:rPr lang="zh-CN" altLang="en-US" strike="sngStrike" dirty="0"/>
              <a:t>窗口</a:t>
            </a:r>
            <a:r>
              <a:rPr lang="en-US" altLang="zh-CN" strike="sngStrike" dirty="0" smtClean="0"/>
              <a:t>, </a:t>
            </a:r>
            <a:r>
              <a:rPr lang="zh-CN" altLang="en-US" strike="sngStrike" dirty="0" smtClean="0"/>
              <a:t>需要向窗口发送自定义消息</a:t>
            </a:r>
            <a:r>
              <a:rPr lang="en-US" altLang="zh-CN" strike="sngStrike" dirty="0" smtClean="0"/>
              <a:t>.</a:t>
            </a:r>
          </a:p>
          <a:p>
            <a:r>
              <a:rPr lang="zh-CN" altLang="en-US" strike="sngStrike" dirty="0" smtClean="0"/>
              <a:t>窗口是在线程内创建的不会发生冲突</a:t>
            </a:r>
            <a:r>
              <a:rPr lang="en-US" altLang="zh-CN" strike="sngStrike" dirty="0" smtClean="0"/>
              <a:t>.</a:t>
            </a:r>
          </a:p>
          <a:p>
            <a:r>
              <a:rPr lang="zh-CN" altLang="en-US" strike="sngStrike" dirty="0" smtClean="0"/>
              <a:t>可以对所有资源加锁</a:t>
            </a:r>
            <a:r>
              <a:rPr lang="en-US" altLang="zh-CN" strike="sngStrike" dirty="0" smtClean="0"/>
              <a:t>, </a:t>
            </a:r>
            <a:r>
              <a:rPr lang="zh-CN" altLang="en-US" strike="sngStrike" dirty="0" smtClean="0"/>
              <a:t>不过不太现实</a:t>
            </a:r>
            <a:r>
              <a:rPr lang="en-US" altLang="zh-CN" strike="sngStrike" dirty="0" smtClean="0"/>
              <a:t>.</a:t>
            </a:r>
          </a:p>
          <a:p>
            <a:r>
              <a:rPr lang="en-US" altLang="zh-CN" strike="sngStrike" dirty="0" err="1" smtClean="0"/>
              <a:t>Duilib</a:t>
            </a:r>
            <a:r>
              <a:rPr lang="zh-CN" altLang="en-US" strike="sngStrike" dirty="0" smtClean="0"/>
              <a:t>里面一些跟消息有关的都是全局数组</a:t>
            </a:r>
            <a:r>
              <a:rPr lang="en-US" altLang="zh-CN" strike="sngStrike" dirty="0" smtClean="0"/>
              <a:t>, </a:t>
            </a:r>
            <a:r>
              <a:rPr lang="zh-CN" altLang="en-US" strike="sngStrike" dirty="0" smtClean="0"/>
              <a:t>而且没有加锁</a:t>
            </a:r>
            <a:r>
              <a:rPr lang="en-US" altLang="zh-CN" strike="sngStrike" dirty="0" smtClean="0"/>
              <a:t>, </a:t>
            </a:r>
            <a:r>
              <a:rPr lang="zh-CN" altLang="en-US" strike="sngStrike" dirty="0" smtClean="0"/>
              <a:t>所以对多线程支持不好</a:t>
            </a:r>
            <a:r>
              <a:rPr lang="en-US" altLang="zh-CN" strike="sngStrike" dirty="0" smtClean="0"/>
              <a:t>.</a:t>
            </a:r>
            <a:endParaRPr lang="zh-CN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04362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Duilib</a:t>
            </a:r>
            <a:r>
              <a:rPr lang="zh-CN" altLang="en-US" dirty="0" smtClean="0"/>
              <a:t>对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支持一些很简单的语法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</a:t>
            </a:r>
            <a:r>
              <a:rPr lang="en-US" altLang="zh-CN" b="1" dirty="0"/>
              <a:t>&lt;b&gt;text&lt;/b</a:t>
            </a:r>
            <a:r>
              <a:rPr lang="en-US" altLang="zh-CN" b="1" dirty="0" smtClean="0"/>
              <a:t>&gt;</a:t>
            </a:r>
            <a:r>
              <a:rPr lang="zh-CN" altLang="en-US" dirty="0"/>
              <a:t>这样的形式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如果</a:t>
            </a:r>
            <a:r>
              <a:rPr lang="zh-CN" altLang="en-US" dirty="0" smtClean="0"/>
              <a:t>想对全部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进行支持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有几个可选的方案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IWebbrowser2</a:t>
            </a:r>
            <a:r>
              <a:rPr lang="zh-CN" altLang="en-US" dirty="0" smtClean="0"/>
              <a:t>控件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IE</a:t>
            </a:r>
            <a:r>
              <a:rPr lang="zh-CN" altLang="en-US" dirty="0" smtClean="0"/>
              <a:t>控件展示</a:t>
            </a:r>
            <a:r>
              <a:rPr lang="en-US" altLang="zh-CN" dirty="0" smtClean="0"/>
              <a:t>html</a:t>
            </a:r>
            <a:r>
              <a:rPr lang="en-US" altLang="zh-CN" dirty="0" smtClean="0"/>
              <a:t>), </a:t>
            </a:r>
            <a:r>
              <a:rPr lang="zh-CN" altLang="en-US" dirty="0" smtClean="0"/>
              <a:t>这个在</a:t>
            </a:r>
            <a:r>
              <a:rPr lang="en-US" altLang="zh-CN" dirty="0" err="1" smtClean="0"/>
              <a:t>Duilib</a:t>
            </a:r>
            <a:r>
              <a:rPr lang="zh-CN" altLang="en-US" dirty="0" smtClean="0"/>
              <a:t>里面支持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ChromeEmbedded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(Chrome</a:t>
            </a:r>
            <a:r>
              <a:rPr lang="zh-CN" altLang="en-US" dirty="0" smtClean="0"/>
              <a:t>展示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的框架</a:t>
            </a:r>
            <a:r>
              <a:rPr lang="en-US" altLang="zh-CN" dirty="0" smtClean="0"/>
              <a:t>, libcef.dll)</a:t>
            </a:r>
          </a:p>
          <a:p>
            <a:pPr lvl="1"/>
            <a:r>
              <a:rPr lang="en-US" altLang="zh-CN" dirty="0" err="1" smtClean="0"/>
              <a:t>AppJS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ChromeEmbedded+NodeJs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是</a:t>
            </a:r>
            <a:r>
              <a:rPr lang="en-US" altLang="zh-CN" dirty="0" smtClean="0"/>
              <a:t>DUI(QQ</a:t>
            </a:r>
            <a:r>
              <a:rPr lang="zh-CN" altLang="en-US" dirty="0" smtClean="0"/>
              <a:t>自己的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引擎</a:t>
            </a:r>
            <a:r>
              <a:rPr lang="en-US" altLang="zh-CN" dirty="0" smtClean="0"/>
              <a:t>)+</a:t>
            </a:r>
            <a:r>
              <a:rPr lang="en-US" altLang="zh-CN" dirty="0" err="1" smtClean="0"/>
              <a:t>libcef</a:t>
            </a:r>
            <a:r>
              <a:rPr lang="zh-CN" altLang="en-US" dirty="0" smtClean="0"/>
              <a:t>的组合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的全面支持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使得客户端</a:t>
            </a:r>
            <a:r>
              <a:rPr lang="en-US" altLang="zh-CN" dirty="0" smtClean="0"/>
              <a:t>UI</a:t>
            </a:r>
            <a:r>
              <a:rPr lang="zh-CN" altLang="en-US" dirty="0" smtClean="0"/>
              <a:t>编程转变成了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前端编程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一</a:t>
            </a:r>
            <a:r>
              <a:rPr lang="zh-CN" altLang="en-US" dirty="0" smtClean="0"/>
              <a:t>个观点</a:t>
            </a:r>
            <a:r>
              <a:rPr lang="en-US" altLang="zh-CN" dirty="0" smtClean="0"/>
              <a:t>, DUI</a:t>
            </a:r>
            <a:r>
              <a:rPr lang="zh-CN" altLang="en-US" dirty="0" smtClean="0"/>
              <a:t>的终极形式就是</a:t>
            </a:r>
            <a:r>
              <a:rPr lang="en-US" altLang="zh-CN" dirty="0" smtClean="0"/>
              <a:t>html, </a:t>
            </a:r>
            <a:r>
              <a:rPr lang="zh-CN" altLang="en-US" dirty="0" smtClean="0"/>
              <a:t>而</a:t>
            </a:r>
            <a:r>
              <a:rPr lang="en-US" altLang="zh-CN" dirty="0" smtClean="0"/>
              <a:t>DUI</a:t>
            </a:r>
            <a:r>
              <a:rPr lang="zh-CN" altLang="en-US" dirty="0" smtClean="0"/>
              <a:t>相对而言就是一个轻型的浏览器实现</a:t>
            </a:r>
            <a:r>
              <a:rPr lang="en-US" altLang="zh-CN" dirty="0"/>
              <a:t>.</a:t>
            </a:r>
            <a:r>
              <a:rPr lang="zh-CN" altLang="en-US" dirty="0" smtClean="0"/>
              <a:t>可以把浏览器的内部的页面内容也理解为客户端的一部分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这样浏览器就是展现形式最强的客户端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75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err="1" smtClean="0"/>
              <a:t>Duilib</a:t>
            </a:r>
            <a:r>
              <a:rPr lang="zh-CN" altLang="en-US" dirty="0" smtClean="0"/>
              <a:t>的扩展建议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增加对复杂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的支持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或者完全整合</a:t>
            </a:r>
            <a:r>
              <a:rPr lang="en-US" altLang="zh-CN" dirty="0" err="1" smtClean="0"/>
              <a:t>libcef</a:t>
            </a:r>
            <a:r>
              <a:rPr lang="en-US" altLang="zh-CN" dirty="0" smtClean="0"/>
              <a:t>.</a:t>
            </a:r>
          </a:p>
          <a:p>
            <a:r>
              <a:rPr lang="zh-CN" altLang="en-US" strike="sngStrike" dirty="0" smtClean="0"/>
              <a:t>增加对多线程的支持</a:t>
            </a:r>
            <a:r>
              <a:rPr lang="en-US" altLang="zh-CN" strike="sngStrike" dirty="0" smtClean="0"/>
              <a:t>.</a:t>
            </a:r>
            <a:r>
              <a:rPr lang="zh-CN" altLang="en-US" strike="sngStrike" dirty="0" smtClean="0"/>
              <a:t>一般界面库</a:t>
            </a:r>
            <a:r>
              <a:rPr lang="en-US" altLang="zh-CN" strike="sngStrike" dirty="0" smtClean="0"/>
              <a:t>, </a:t>
            </a:r>
            <a:r>
              <a:rPr lang="zh-CN" altLang="en-US" strike="sngStrike" dirty="0" smtClean="0"/>
              <a:t>都用发消息实现</a:t>
            </a:r>
            <a:r>
              <a:rPr lang="en-US" altLang="zh-CN" strike="sngStrike" dirty="0" smtClean="0"/>
              <a:t>.</a:t>
            </a:r>
            <a:endParaRPr lang="en-US" altLang="zh-CN" strike="sngStrike" dirty="0" smtClean="0"/>
          </a:p>
          <a:p>
            <a:r>
              <a:rPr lang="zh-CN" altLang="en-US" dirty="0" smtClean="0"/>
              <a:t>修复</a:t>
            </a:r>
            <a:r>
              <a:rPr lang="en-US" altLang="zh-CN" dirty="0" smtClean="0"/>
              <a:t>bug</a:t>
            </a:r>
            <a:r>
              <a:rPr lang="en-US" altLang="zh-CN" dirty="0" smtClean="0"/>
              <a:t>.(</a:t>
            </a:r>
            <a:r>
              <a:rPr lang="zh-CN" altLang="en-US" dirty="0" smtClean="0"/>
              <a:t>比如同控件关联的</a:t>
            </a:r>
            <a:r>
              <a:rPr lang="en-US" altLang="zh-CN" dirty="0" smtClean="0"/>
              <a:t>Timer).</a:t>
            </a:r>
            <a:endParaRPr lang="en-US" altLang="zh-CN" dirty="0" smtClean="0"/>
          </a:p>
          <a:p>
            <a:r>
              <a:rPr lang="zh-CN" altLang="en-US" dirty="0"/>
              <a:t>开发</a:t>
            </a:r>
            <a:r>
              <a:rPr lang="zh-CN" altLang="en-US" dirty="0" smtClean="0"/>
              <a:t>者文档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增加默认皮肤图片</a:t>
            </a:r>
            <a:r>
              <a:rPr lang="en-US" altLang="zh-CN" dirty="0" smtClean="0"/>
              <a:t>(</a:t>
            </a:r>
            <a:r>
              <a:rPr lang="zh-CN" altLang="en-US" dirty="0" smtClean="0"/>
              <a:t>比如主窗口中标配的三态的</a:t>
            </a:r>
            <a:r>
              <a:rPr lang="en-US" altLang="zh-CN" dirty="0" smtClean="0"/>
              <a:t>, Minimize, Maximize, Close Button).</a:t>
            </a:r>
          </a:p>
          <a:p>
            <a:r>
              <a:rPr lang="zh-CN" altLang="en-US" dirty="0"/>
              <a:t>渲染</a:t>
            </a:r>
            <a:r>
              <a:rPr lang="zh-CN" altLang="en-US" dirty="0" smtClean="0"/>
              <a:t>器接口</a:t>
            </a:r>
            <a:r>
              <a:rPr lang="en-US" altLang="zh-CN" dirty="0" smtClean="0"/>
              <a:t>, </a:t>
            </a:r>
            <a:r>
              <a:rPr lang="zh-CN" altLang="en-US" dirty="0" smtClean="0"/>
              <a:t>目前是使用的</a:t>
            </a:r>
            <a:r>
              <a:rPr lang="en-US" altLang="zh-CN" dirty="0" smtClean="0"/>
              <a:t>GDI, </a:t>
            </a:r>
            <a:r>
              <a:rPr lang="zh-CN" altLang="en-US" dirty="0" smtClean="0"/>
              <a:t>其实可以接入其他渲染模块</a:t>
            </a:r>
            <a:r>
              <a:rPr lang="en-US" altLang="zh-CN" dirty="0" smtClean="0"/>
              <a:t>, 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OPENGL</a:t>
            </a:r>
            <a:r>
              <a:rPr lang="zh-CN" altLang="en-US" dirty="0" smtClean="0"/>
              <a:t>等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6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9600" dirty="0" smtClean="0"/>
              <a:t>谢谢</a:t>
            </a:r>
            <a:r>
              <a:rPr lang="en-US" altLang="zh-CN" sz="9600" dirty="0" smtClean="0"/>
              <a:t>!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1688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DUI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DirectUI</a:t>
            </a:r>
            <a:r>
              <a:rPr lang="zh-CN" altLang="en-US" dirty="0" smtClean="0"/>
              <a:t> </a:t>
            </a:r>
            <a:r>
              <a:rPr lang="zh-CN" altLang="en-US" dirty="0"/>
              <a:t>取名自微软的一个窗口类名“</a:t>
            </a:r>
            <a:r>
              <a:rPr lang="en-US" altLang="zh-CN" dirty="0" err="1"/>
              <a:t>DirectUIHWND</a:t>
            </a:r>
            <a:r>
              <a:rPr lang="en-US" altLang="zh-CN" dirty="0"/>
              <a:t>”</a:t>
            </a:r>
            <a:r>
              <a:rPr lang="zh-CN" altLang="en-US" dirty="0"/>
              <a:t>，意为</a:t>
            </a:r>
            <a:r>
              <a:rPr lang="en-US" altLang="zh-CN" dirty="0"/>
              <a:t>Paint on parent dc directly</a:t>
            </a:r>
            <a:r>
              <a:rPr lang="zh-CN" altLang="en-US" dirty="0"/>
              <a:t>。 即子窗口不以窗口句柄的形式创建，只是逻辑上的窗口，绘制在父窗口</a:t>
            </a:r>
            <a:r>
              <a:rPr lang="zh-CN" altLang="en-US" dirty="0" smtClean="0"/>
              <a:t>之上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DUI</a:t>
            </a:r>
            <a:r>
              <a:rPr lang="zh-CN" altLang="en-US" dirty="0" smtClean="0"/>
              <a:t>不</a:t>
            </a:r>
            <a:r>
              <a:rPr lang="zh-CN" altLang="en-US" dirty="0"/>
              <a:t>使用</a:t>
            </a:r>
            <a:r>
              <a:rPr lang="en-US" altLang="zh-CN" dirty="0" smtClean="0"/>
              <a:t>Win32 </a:t>
            </a:r>
            <a:r>
              <a:rPr lang="zh-CN" altLang="en-US" dirty="0" smtClean="0"/>
              <a:t>标准控件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所有的控件都是使用</a:t>
            </a:r>
            <a:r>
              <a:rPr lang="en-US" altLang="zh-CN" dirty="0" smtClean="0"/>
              <a:t>GDI</a:t>
            </a:r>
            <a:r>
              <a:rPr lang="zh-CN" altLang="en-US" dirty="0" smtClean="0"/>
              <a:t>函数绘制在窗口上的</a:t>
            </a:r>
            <a:r>
              <a:rPr lang="en-US" altLang="zh-CN" dirty="0" smtClean="0"/>
              <a:t>. </a:t>
            </a:r>
            <a:r>
              <a:rPr lang="zh-CN" altLang="en-US" dirty="0" smtClean="0"/>
              <a:t>所有的对控件的绘制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以及消息消息向控件的路由</a:t>
            </a:r>
            <a:r>
              <a:rPr lang="en-US" altLang="zh-CN" dirty="0" smtClean="0"/>
              <a:t>, </a:t>
            </a:r>
            <a:r>
              <a:rPr lang="zh-CN" altLang="en-US" dirty="0" smtClean="0"/>
              <a:t>都由</a:t>
            </a:r>
            <a:r>
              <a:rPr lang="en-US" altLang="zh-CN" dirty="0" smtClean="0"/>
              <a:t>DUI</a:t>
            </a:r>
            <a:r>
              <a:rPr lang="zh-CN" altLang="en-US" dirty="0" smtClean="0"/>
              <a:t>库的开发者自己实现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介绍</a:t>
            </a:r>
            <a:r>
              <a:rPr lang="en-US" altLang="zh-CN" dirty="0" smtClean="0"/>
              <a:t>DUI</a:t>
            </a:r>
            <a:r>
              <a:rPr lang="zh-CN" altLang="en-US" dirty="0" smtClean="0"/>
              <a:t>的网站</a:t>
            </a:r>
            <a:r>
              <a:rPr lang="en-US" altLang="zh-CN" dirty="0" smtClean="0"/>
              <a:t>: </a:t>
            </a:r>
            <a:r>
              <a:rPr lang="en-US" altLang="zh-CN" dirty="0">
                <a:hlinkClick r:id="rId3"/>
              </a:rPr>
              <a:t>http://www.viksoe.dk/code/windowless1.htm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264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DUI</a:t>
            </a:r>
            <a:r>
              <a:rPr lang="zh-CN" altLang="en-US" dirty="0" smtClean="0"/>
              <a:t>的现状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国内主流软件公司基本都在使用</a:t>
            </a:r>
            <a:r>
              <a:rPr lang="en-US" altLang="zh-CN" dirty="0" smtClean="0"/>
              <a:t>, </a:t>
            </a:r>
            <a:r>
              <a:rPr lang="zh-CN" altLang="en-US" dirty="0" smtClean="0"/>
              <a:t>腾讯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迅雷等</a:t>
            </a:r>
            <a:r>
              <a:rPr lang="en-US" altLang="zh-CN" dirty="0" smtClean="0"/>
              <a:t>. </a:t>
            </a:r>
            <a:r>
              <a:rPr lang="zh-CN" altLang="en-US" dirty="0" smtClean="0"/>
              <a:t>著名的有迅雷的</a:t>
            </a:r>
            <a:r>
              <a:rPr lang="en-US" altLang="zh-CN" dirty="0" smtClean="0"/>
              <a:t>BOLT</a:t>
            </a:r>
            <a:r>
              <a:rPr lang="zh-CN" altLang="en-US" dirty="0" smtClean="0"/>
              <a:t>引擎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有纯商业的界面库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UIPower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价格不菲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WPF</a:t>
            </a:r>
            <a:r>
              <a:rPr lang="en-US" altLang="zh-CN" smtClean="0"/>
              <a:t>, QT, XAML</a:t>
            </a:r>
            <a:r>
              <a:rPr lang="zh-CN" altLang="en-US" smtClean="0"/>
              <a:t>开发</a:t>
            </a:r>
            <a:r>
              <a:rPr lang="zh-CN" altLang="en-US" dirty="0" smtClean="0"/>
              <a:t>里面都植入了</a:t>
            </a:r>
            <a:r>
              <a:rPr lang="en-US" altLang="zh-CN" dirty="0" smtClean="0"/>
              <a:t>DUI</a:t>
            </a:r>
            <a:r>
              <a:rPr lang="zh-CN" altLang="en-US" dirty="0" smtClean="0"/>
              <a:t>的理念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可以说</a:t>
            </a:r>
            <a:r>
              <a:rPr lang="en-US" altLang="zh-CN" dirty="0" smtClean="0"/>
              <a:t>, DUI</a:t>
            </a:r>
            <a:r>
              <a:rPr lang="zh-CN" altLang="en-US" dirty="0" smtClean="0"/>
              <a:t>已经是当前界面开发的隐形标准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DUI</a:t>
            </a:r>
            <a:r>
              <a:rPr lang="zh-CN" altLang="en-US" dirty="0"/>
              <a:t>相对</a:t>
            </a:r>
            <a:r>
              <a:rPr lang="zh-CN" altLang="en-US" dirty="0" smtClean="0"/>
              <a:t>于传统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控件的优势</a:t>
            </a:r>
            <a:r>
              <a:rPr lang="en-US" altLang="zh-CN" dirty="0" smtClean="0"/>
              <a:t>: </a:t>
            </a:r>
            <a:r>
              <a:rPr lang="zh-CN" altLang="en-US" dirty="0" smtClean="0"/>
              <a:t>表现能力更强大</a:t>
            </a:r>
            <a:r>
              <a:rPr lang="en-US" altLang="zh-CN" dirty="0" smtClean="0"/>
              <a:t>, </a:t>
            </a:r>
            <a:r>
              <a:rPr lang="zh-CN" altLang="en-US" dirty="0" smtClean="0"/>
              <a:t>能做出更好的界面</a:t>
            </a:r>
            <a:r>
              <a:rPr lang="en-US" altLang="zh-CN" dirty="0" smtClean="0"/>
              <a:t>, </a:t>
            </a:r>
            <a:r>
              <a:rPr lang="zh-CN" altLang="en-US" dirty="0"/>
              <a:t>定制</a:t>
            </a:r>
            <a:r>
              <a:rPr lang="zh-CN" altLang="en-US" dirty="0" smtClean="0"/>
              <a:t>性更好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也正符合国内软件商追求界面酷炫的目标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Duilib</a:t>
            </a:r>
            <a:r>
              <a:rPr lang="zh-CN" altLang="en-US" dirty="0" smtClean="0"/>
              <a:t>是</a:t>
            </a:r>
            <a:r>
              <a:rPr lang="zh-CN" altLang="en-US" dirty="0"/>
              <a:t>一款开源的</a:t>
            </a:r>
            <a:r>
              <a:rPr lang="en-US" altLang="zh-CN" dirty="0"/>
              <a:t>DUI</a:t>
            </a:r>
            <a:r>
              <a:rPr lang="zh-CN" altLang="en-US" dirty="0"/>
              <a:t>界面</a:t>
            </a:r>
            <a:r>
              <a:rPr lang="zh-CN" altLang="en-US" dirty="0" smtClean="0"/>
              <a:t>库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小而全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77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Duilib</a:t>
            </a:r>
            <a:r>
              <a:rPr lang="zh-CN" altLang="en-US" dirty="0" smtClean="0"/>
              <a:t>开发的客户端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81000"/>
            <a:ext cx="81915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2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Duilib</a:t>
            </a:r>
            <a:r>
              <a:rPr lang="zh-CN" altLang="en-US" dirty="0" smtClean="0"/>
              <a:t>的开发包里给出的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88840"/>
            <a:ext cx="6139072" cy="4389437"/>
          </a:xfrm>
        </p:spPr>
      </p:pic>
    </p:spTree>
    <p:extLst>
      <p:ext uri="{BB962C8B-B14F-4D97-AF65-F5344CB8AC3E}">
        <p14:creationId xmlns:p14="http://schemas.microsoft.com/office/powerpoint/2010/main" val="56517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Duilib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网址</a:t>
            </a:r>
            <a:r>
              <a:rPr lang="en-US" altLang="zh-CN" dirty="0" smtClean="0"/>
              <a:t>: </a:t>
            </a:r>
            <a:r>
              <a:rPr lang="en-US" altLang="zh-CN" dirty="0">
                <a:hlinkClick r:id="rId2"/>
              </a:rPr>
              <a:t>https://code.google.com/p/duilib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/>
              <a:t>XML</a:t>
            </a:r>
            <a:r>
              <a:rPr lang="zh-CN" altLang="en-US" dirty="0"/>
              <a:t>和脚本构造界面： 使用</a:t>
            </a:r>
            <a:r>
              <a:rPr lang="en-US" altLang="zh-CN" dirty="0"/>
              <a:t>xml</a:t>
            </a:r>
            <a:r>
              <a:rPr lang="zh-CN" altLang="en-US" dirty="0"/>
              <a:t>配置界面控件布局 使用</a:t>
            </a:r>
            <a:r>
              <a:rPr lang="en-US" altLang="zh-CN" dirty="0"/>
              <a:t>xml</a:t>
            </a:r>
            <a:r>
              <a:rPr lang="zh-CN" altLang="en-US" dirty="0"/>
              <a:t>描述界面风格 </a:t>
            </a:r>
            <a:r>
              <a:rPr lang="en-US" altLang="zh-CN" dirty="0"/>
              <a:t>XML</a:t>
            </a:r>
            <a:r>
              <a:rPr lang="zh-CN" altLang="en-US" dirty="0"/>
              <a:t>语法简单，易于学习 和掌握 支持改变皮肤色调 支持大多数控件透明，包括子窗口透明 支持</a:t>
            </a:r>
            <a:r>
              <a:rPr lang="en-US" altLang="zh-CN" dirty="0" err="1"/>
              <a:t>png</a:t>
            </a:r>
            <a:r>
              <a:rPr lang="en-US" altLang="zh-CN" dirty="0"/>
              <a:t>, bitmap, </a:t>
            </a:r>
            <a:r>
              <a:rPr lang="en-US" altLang="zh-CN" strike="sngStrike" dirty="0"/>
              <a:t>gif,</a:t>
            </a:r>
            <a:r>
              <a:rPr lang="zh-CN" altLang="en-US" dirty="0"/>
              <a:t> </a:t>
            </a:r>
            <a:r>
              <a:rPr lang="en-US" altLang="zh-CN" dirty="0" err="1"/>
              <a:t>ico</a:t>
            </a:r>
            <a:r>
              <a:rPr lang="zh-CN" altLang="en-US" dirty="0"/>
              <a:t>图片格式。支持带透明通道的</a:t>
            </a:r>
            <a:r>
              <a:rPr lang="en-US" altLang="zh-CN" dirty="0" err="1"/>
              <a:t>png</a:t>
            </a:r>
            <a:r>
              <a:rPr lang="en-US" altLang="zh-CN" dirty="0"/>
              <a:t> </a:t>
            </a:r>
            <a:r>
              <a:rPr lang="zh-CN" altLang="en-US" dirty="0" smtClean="0"/>
              <a:t>图片</a:t>
            </a:r>
            <a:endParaRPr lang="en-US" altLang="zh-CN" dirty="0" smtClean="0"/>
          </a:p>
          <a:p>
            <a:r>
              <a:rPr lang="zh-CN" altLang="en-US" dirty="0" smtClean="0"/>
              <a:t>遵循</a:t>
            </a:r>
            <a:r>
              <a:rPr lang="en-US" altLang="zh-CN" dirty="0" smtClean="0"/>
              <a:t>BSD</a:t>
            </a:r>
            <a:r>
              <a:rPr lang="zh-CN" altLang="en-US" dirty="0" smtClean="0"/>
              <a:t>协议</a:t>
            </a:r>
            <a:endParaRPr lang="en-US" altLang="zh-CN" dirty="0"/>
          </a:p>
          <a:p>
            <a:r>
              <a:rPr lang="en-US" altLang="zh-CN" dirty="0"/>
              <a:t> </a:t>
            </a:r>
            <a:r>
              <a:rPr lang="en-US" altLang="zh-CN" dirty="0" err="1"/>
              <a:t>Duilib</a:t>
            </a:r>
            <a:r>
              <a:rPr lang="en-US" altLang="zh-CN" dirty="0"/>
              <a:t> </a:t>
            </a:r>
            <a:r>
              <a:rPr lang="zh-CN" altLang="en-US" dirty="0"/>
              <a:t>目前支持</a:t>
            </a:r>
            <a:r>
              <a:rPr lang="en-US" altLang="zh-CN" dirty="0"/>
              <a:t>Windows 32 </a:t>
            </a:r>
            <a:r>
              <a:rPr lang="zh-CN" altLang="en-US" dirty="0"/>
              <a:t>、</a:t>
            </a:r>
            <a:r>
              <a:rPr lang="en-US" altLang="zh-CN" dirty="0"/>
              <a:t>Window CE</a:t>
            </a:r>
            <a:r>
              <a:rPr lang="zh-CN" altLang="en-US" dirty="0"/>
              <a:t>、</a:t>
            </a:r>
            <a:r>
              <a:rPr lang="en-US" altLang="zh-CN" dirty="0"/>
              <a:t>Mobile</a:t>
            </a:r>
            <a:r>
              <a:rPr lang="zh-CN" altLang="en-US" dirty="0"/>
              <a:t>等平台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5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Duilib</a:t>
            </a:r>
            <a:r>
              <a:rPr lang="zh-CN" altLang="en-US" dirty="0" smtClean="0"/>
              <a:t>的整体设计图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35163"/>
            <a:ext cx="6984776" cy="4590181"/>
          </a:xfrm>
        </p:spPr>
      </p:pic>
    </p:spTree>
    <p:extLst>
      <p:ext uri="{BB962C8B-B14F-4D97-AF65-F5344CB8AC3E}">
        <p14:creationId xmlns:p14="http://schemas.microsoft.com/office/powerpoint/2010/main" val="32905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Duilib</a:t>
            </a:r>
            <a:r>
              <a:rPr lang="zh-CN" altLang="en-US" dirty="0" smtClean="0"/>
              <a:t>类库层次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工具库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一些基础类定义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1, </a:t>
            </a:r>
            <a:r>
              <a:rPr lang="en-US" altLang="zh-CN" dirty="0"/>
              <a:t>UI</a:t>
            </a:r>
            <a:r>
              <a:rPr lang="zh-CN" altLang="en-US" dirty="0"/>
              <a:t>相关：</a:t>
            </a:r>
            <a:r>
              <a:rPr lang="en-US" altLang="zh-CN" dirty="0" err="1"/>
              <a:t>CPoint</a:t>
            </a:r>
            <a:r>
              <a:rPr lang="en-US" altLang="zh-CN" dirty="0"/>
              <a:t> / </a:t>
            </a:r>
            <a:r>
              <a:rPr lang="en-US" altLang="zh-CN" dirty="0" err="1"/>
              <a:t>CSize</a:t>
            </a:r>
            <a:r>
              <a:rPr lang="en-US" altLang="zh-CN" dirty="0"/>
              <a:t> / </a:t>
            </a:r>
            <a:r>
              <a:rPr lang="en-US" altLang="zh-CN" dirty="0" err="1" smtClean="0"/>
              <a:t>CDuiRect</a:t>
            </a:r>
            <a:r>
              <a:rPr lang="en-US" altLang="zh-CN" dirty="0" smtClean="0"/>
              <a:t>; </a:t>
            </a:r>
          </a:p>
          <a:p>
            <a:pPr lvl="1"/>
            <a:r>
              <a:rPr lang="en-US" altLang="zh-CN" dirty="0" smtClean="0"/>
              <a:t>2,</a:t>
            </a:r>
            <a:r>
              <a:rPr lang="zh-CN" altLang="en-US" dirty="0"/>
              <a:t>简单容器：</a:t>
            </a:r>
            <a:r>
              <a:rPr lang="en-US" altLang="zh-CN" dirty="0" err="1"/>
              <a:t>CStdPtrArray</a:t>
            </a:r>
            <a:r>
              <a:rPr lang="en-US" altLang="zh-CN" dirty="0"/>
              <a:t> / </a:t>
            </a:r>
            <a:r>
              <a:rPr lang="en-US" altLang="zh-CN" dirty="0" err="1"/>
              <a:t>CStdValArray</a:t>
            </a:r>
            <a:r>
              <a:rPr lang="en-US" altLang="zh-CN" dirty="0"/>
              <a:t> / </a:t>
            </a:r>
            <a:r>
              <a:rPr lang="en-US" altLang="zh-CN" dirty="0" err="1"/>
              <a:t>CStdString</a:t>
            </a:r>
            <a:r>
              <a:rPr lang="en-US" altLang="zh-CN" dirty="0"/>
              <a:t> / </a:t>
            </a:r>
            <a:r>
              <a:rPr lang="en-US" altLang="zh-CN" dirty="0" err="1" smtClean="0"/>
              <a:t>CStdStringPtrMap</a:t>
            </a:r>
            <a:r>
              <a:rPr lang="en-US" altLang="zh-CN" dirty="0" smtClean="0"/>
              <a:t>, </a:t>
            </a:r>
          </a:p>
          <a:p>
            <a:pPr lvl="1"/>
            <a:r>
              <a:rPr lang="en-US" altLang="zh-CN" dirty="0" smtClean="0"/>
              <a:t>3, </a:t>
            </a:r>
            <a:r>
              <a:rPr lang="zh-CN" altLang="en-US" dirty="0" smtClean="0"/>
              <a:t>对窗口的封装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WindowImplBase</a:t>
            </a:r>
            <a:r>
              <a:rPr lang="en-US" altLang="zh-CN" dirty="0" smtClean="0"/>
              <a:t>. </a:t>
            </a:r>
          </a:p>
          <a:p>
            <a:r>
              <a:rPr lang="zh-CN" altLang="en-US" dirty="0" smtClean="0"/>
              <a:t>控件库</a:t>
            </a:r>
            <a:r>
              <a:rPr lang="en-US" altLang="zh-CN" dirty="0" smtClean="0"/>
              <a:t>:</a:t>
            </a:r>
            <a:r>
              <a:rPr lang="zh-CN" altLang="en-US" dirty="0" smtClean="0"/>
              <a:t>两个主要控件基类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CControlUI</a:t>
            </a:r>
            <a:r>
              <a:rPr lang="en-US" altLang="zh-CN" dirty="0" smtClean="0"/>
              <a:t>, </a:t>
            </a:r>
            <a:r>
              <a:rPr lang="zh-CN" altLang="en-US" dirty="0" smtClean="0"/>
              <a:t>是各个控件的基类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Button,Label</a:t>
            </a:r>
            <a:r>
              <a:rPr lang="zh-CN" altLang="en-US" dirty="0" smtClean="0"/>
              <a:t>等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/>
              <a:t>CContainerUI</a:t>
            </a:r>
            <a:r>
              <a:rPr lang="en-US" altLang="zh-CN" dirty="0" smtClean="0"/>
              <a:t>, </a:t>
            </a:r>
            <a:r>
              <a:rPr lang="zh-CN" altLang="en-US" dirty="0" smtClean="0"/>
              <a:t>是各个容器的基类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Layout,List</a:t>
            </a:r>
            <a:r>
              <a:rPr lang="zh-CN" altLang="en-US" dirty="0" smtClean="0"/>
              <a:t>等</a:t>
            </a:r>
            <a:r>
              <a:rPr lang="en-US" altLang="zh-CN" dirty="0" smtClean="0"/>
              <a:t>.(Tree</a:t>
            </a:r>
            <a:r>
              <a:rPr lang="zh-CN" altLang="en-US" dirty="0" smtClean="0"/>
              <a:t>控件是基于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控件实现的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核心库</a:t>
            </a:r>
            <a:r>
              <a:rPr lang="en-US" altLang="zh-CN" dirty="0" smtClean="0"/>
              <a:t>: xml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UIMarkUp</a:t>
            </a:r>
            <a:r>
              <a:rPr lang="en-US" altLang="zh-CN" dirty="0" smtClean="0"/>
              <a:t>), </a:t>
            </a:r>
            <a:r>
              <a:rPr lang="zh-CN" altLang="en-US" dirty="0" smtClean="0"/>
              <a:t>控件</a:t>
            </a:r>
            <a:r>
              <a:rPr lang="zh-CN" altLang="en-US" dirty="0" smtClean="0"/>
              <a:t>绘制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RenderEngine</a:t>
            </a:r>
            <a:r>
              <a:rPr lang="en-US" altLang="zh-CN" dirty="0" smtClean="0"/>
              <a:t>),</a:t>
            </a:r>
            <a:r>
              <a:rPr lang="zh-CN" altLang="en-US" dirty="0" smtClean="0"/>
              <a:t>消息</a:t>
            </a:r>
            <a:r>
              <a:rPr lang="zh-CN" altLang="en-US" dirty="0" smtClean="0"/>
              <a:t>路由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UIManager</a:t>
            </a:r>
            <a:r>
              <a:rPr lang="en-US" altLang="zh-CN" dirty="0" smtClean="0"/>
              <a:t>),</a:t>
            </a:r>
            <a:r>
              <a:rPr lang="zh-CN" altLang="en-US" dirty="0" smtClean="0"/>
              <a:t>窗口过程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err="1" smtClean="0"/>
              <a:t>Duilib</a:t>
            </a:r>
            <a:r>
              <a:rPr lang="zh-CN" altLang="en-US" dirty="0" smtClean="0"/>
              <a:t>在界面绘制之外的功能比较少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比如数据库操作</a:t>
            </a:r>
            <a:r>
              <a:rPr lang="en-US" altLang="zh-CN" dirty="0" smtClean="0"/>
              <a:t>, </a:t>
            </a:r>
            <a:r>
              <a:rPr lang="zh-CN" altLang="en-US" dirty="0" smtClean="0"/>
              <a:t>网络操作等</a:t>
            </a:r>
            <a:r>
              <a:rPr lang="en-US" altLang="zh-CN" dirty="0" smtClean="0"/>
              <a:t>. </a:t>
            </a:r>
            <a:r>
              <a:rPr lang="zh-CN" altLang="en-US" dirty="0" smtClean="0"/>
              <a:t>可以考虑结合到</a:t>
            </a:r>
            <a:r>
              <a:rPr lang="en-US" altLang="zh-CN" dirty="0" smtClean="0"/>
              <a:t>WTL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等框架里面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45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Duilib</a:t>
            </a:r>
            <a:r>
              <a:rPr lang="zh-CN" altLang="en-US" dirty="0" smtClean="0"/>
              <a:t>的消息流程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消息流程的主循环是</a:t>
            </a:r>
            <a:r>
              <a:rPr lang="en-US" altLang="zh-CN" dirty="0" smtClean="0"/>
              <a:t>: </a:t>
            </a:r>
            <a:r>
              <a:rPr lang="en-US" altLang="zh-CN" dirty="0" err="1"/>
              <a:t>CPaintManagerUI</a:t>
            </a:r>
            <a:r>
              <a:rPr lang="en-US" altLang="zh-CN" dirty="0"/>
              <a:t>::</a:t>
            </a:r>
            <a:r>
              <a:rPr lang="en-US" altLang="zh-CN" dirty="0" err="1" smtClean="0"/>
              <a:t>MessageLoop</a:t>
            </a:r>
            <a:endParaRPr lang="en-US" altLang="zh-CN" dirty="0" smtClean="0"/>
          </a:p>
          <a:p>
            <a:r>
              <a:rPr lang="zh-CN" altLang="en-US" dirty="0" smtClean="0"/>
              <a:t>首先创建窗口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CWindowWnd</a:t>
            </a:r>
            <a:r>
              <a:rPr lang="en-US" altLang="zh-CN" dirty="0" smtClean="0"/>
              <a:t>::Create, Create</a:t>
            </a:r>
            <a:r>
              <a:rPr lang="zh-CN" altLang="en-US" dirty="0" smtClean="0"/>
              <a:t>里面会把窗口对象的指针同窗口句柄绑定起来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WindowImplBase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HandleMessage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用户自己实现的窗口过程</a:t>
            </a:r>
            <a:r>
              <a:rPr lang="en-US" altLang="zh-CN" dirty="0" smtClean="0"/>
              <a:t>.</a:t>
            </a:r>
            <a:r>
              <a:rPr lang="zh-CN" altLang="en-US" dirty="0" smtClean="0"/>
              <a:t>这里会调用</a:t>
            </a:r>
            <a:r>
              <a:rPr lang="en-US" altLang="zh-CN" dirty="0" err="1" smtClean="0"/>
              <a:t>CPaintManager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MessageHandler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这个函数实现了大部分消息的默认处理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完成了所有控件的绘制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界面的更新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Event: </a:t>
            </a:r>
            <a:r>
              <a:rPr lang="en-US" altLang="zh-CN" dirty="0" err="1" smtClean="0"/>
              <a:t>Duilib</a:t>
            </a:r>
            <a:r>
              <a:rPr lang="zh-CN" altLang="en-US" dirty="0" smtClean="0"/>
              <a:t>会把消息封装成</a:t>
            </a:r>
            <a:r>
              <a:rPr lang="en-US" altLang="zh-CN" dirty="0" smtClean="0"/>
              <a:t>Event, </a:t>
            </a:r>
            <a:r>
              <a:rPr lang="zh-CN" altLang="en-US" dirty="0" smtClean="0"/>
              <a:t>通知给各个控件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Notify: </a:t>
            </a:r>
            <a:r>
              <a:rPr lang="zh-CN" altLang="en-US" dirty="0" smtClean="0"/>
              <a:t>如果想在窗口类中处理一些控件消息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就可以调用这个函数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让控件通知窗口</a:t>
            </a:r>
            <a:r>
              <a:rPr lang="en-US" altLang="zh-CN" dirty="0" smtClean="0"/>
              <a:t>. </a:t>
            </a:r>
            <a:r>
              <a:rPr lang="zh-CN" altLang="en-US" dirty="0" smtClean="0"/>
              <a:t>窗口类会在</a:t>
            </a:r>
            <a:r>
              <a:rPr lang="en-US" altLang="zh-CN" dirty="0" err="1" smtClean="0"/>
              <a:t>OnCreate</a:t>
            </a:r>
            <a:r>
              <a:rPr lang="zh-CN" altLang="en-US" dirty="0" smtClean="0"/>
              <a:t>时把自己注册到接收</a:t>
            </a:r>
            <a:r>
              <a:rPr lang="en-US" altLang="zh-CN" dirty="0" smtClean="0"/>
              <a:t>Notify</a:t>
            </a:r>
            <a:r>
              <a:rPr lang="zh-CN" altLang="en-US" dirty="0" smtClean="0"/>
              <a:t>的队列里面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50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653</TotalTime>
  <Words>1922</Words>
  <Application>Microsoft Office PowerPoint</Application>
  <PresentationFormat>全屏显示(4:3)</PresentationFormat>
  <Paragraphs>145</Paragraphs>
  <Slides>19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流畅</vt:lpstr>
      <vt:lpstr>Duilib讲解</vt:lpstr>
      <vt:lpstr>DUI介绍</vt:lpstr>
      <vt:lpstr>DUI的现状</vt:lpstr>
      <vt:lpstr>Duilib开发的客户端</vt:lpstr>
      <vt:lpstr>Duilib的开发包里给出的Demo</vt:lpstr>
      <vt:lpstr>Duilib介绍</vt:lpstr>
      <vt:lpstr>Duilib的整体设计图</vt:lpstr>
      <vt:lpstr>Duilib类库层次</vt:lpstr>
      <vt:lpstr>Duilib的消息流程</vt:lpstr>
      <vt:lpstr>按钮点击动作的完成</vt:lpstr>
      <vt:lpstr>XML的解析/控件的创建</vt:lpstr>
      <vt:lpstr>控件的绘制</vt:lpstr>
      <vt:lpstr>实现的绘制函数</vt:lpstr>
      <vt:lpstr>控件的绘制</vt:lpstr>
      <vt:lpstr>DUI对于软件测试的影响</vt:lpstr>
      <vt:lpstr>Duilib和多线程</vt:lpstr>
      <vt:lpstr>Duilib对html的支持</vt:lpstr>
      <vt:lpstr>对Duilib的扩展建议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DUILIB初探</dc:title>
  <dc:creator>ZhangFangXue(桌面事业部)</dc:creator>
  <cp:lastModifiedBy>ZhangFangXue(桌面事业部)</cp:lastModifiedBy>
  <cp:revision>107</cp:revision>
  <dcterms:created xsi:type="dcterms:W3CDTF">2013-04-23T12:27:27Z</dcterms:created>
  <dcterms:modified xsi:type="dcterms:W3CDTF">2013-05-29T13:53:38Z</dcterms:modified>
</cp:coreProperties>
</file>