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668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4713C9-463F-4E74-B9C2-7D6816F7C7CA}" v="1" dt="2024-03-05T20:51:13.8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5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angong Wei" userId="81188954-68a3-4ea7-a3c5-37d2f536da8c" providerId="ADAL" clId="{284713C9-463F-4E74-B9C2-7D6816F7C7CA}"/>
    <pc:docChg chg="addSld modSld">
      <pc:chgData name="Jiangong Wei" userId="81188954-68a3-4ea7-a3c5-37d2f536da8c" providerId="ADAL" clId="{284713C9-463F-4E74-B9C2-7D6816F7C7CA}" dt="2024-03-05T20:51:13.840" v="0"/>
      <pc:docMkLst>
        <pc:docMk/>
      </pc:docMkLst>
      <pc:sldChg chg="add">
        <pc:chgData name="Jiangong Wei" userId="81188954-68a3-4ea7-a3c5-37d2f536da8c" providerId="ADAL" clId="{284713C9-463F-4E74-B9C2-7D6816F7C7CA}" dt="2024-03-05T20:51:13.840" v="0"/>
        <pc:sldMkLst>
          <pc:docMk/>
          <pc:sldMk cId="688510260" sldId="1668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8EC7D-E446-C90D-B86B-4858D86008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61B94F-D589-E243-9967-13BC51C7C7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49D16-637E-64A2-776F-4C943F9D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0636-23E1-4CE7-A331-8C18E14739D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4E503-81D7-7A2F-D32F-03B4CDF5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D46AE-3CCE-7F2D-95A3-03820F7B7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1A71-366E-4CA1-B31E-024DF8CD9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54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B67FB-0D8E-1924-0885-4C4C02764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94D66-ACD2-4775-5BCF-CC20DE55E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D1542-CFA9-F518-22E3-FA417847D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0636-23E1-4CE7-A331-8C18E14739D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A4968-28CC-4C9F-1408-9F8F158BA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664C7-1F77-3D7B-4F52-28F3AFCF3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1A71-366E-4CA1-B31E-024DF8CD9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62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B2DAD1-6EEF-55DD-A106-B0D5DDA45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CCEDB1-C686-8551-0B1C-33137E3653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1C45F0-3F06-E5E8-03DC-CD31EBEEF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0636-23E1-4CE7-A331-8C18E14739D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91B97-C49E-0B74-3A4E-DCDAF236E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0C4687-5E3A-FCCD-8D0C-37729D75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1A71-366E-4CA1-B31E-024DF8CD9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184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1BF3B-E37D-8308-9EEF-AA30D585E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784C5-2B98-D748-AFD8-443BBA44B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05FB-0062-1B16-7FF7-23E67296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0636-23E1-4CE7-A331-8C18E14739D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7921F-579E-5C86-2AB4-5F3B0D77C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2E9C5-F574-FDDB-49FD-5E5EADF11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1A71-366E-4CA1-B31E-024DF8CD9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341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490E-0037-A2BA-F81A-C60559E45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59069-7BC4-A3A7-51A2-FB0556DCC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2E5C9-8622-5488-F3CC-83F570223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0636-23E1-4CE7-A331-8C18E14739D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22068-747D-B363-1399-062859AF8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485C5-D593-AA0B-96E6-A0B890D0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1A71-366E-4CA1-B31E-024DF8CD9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3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E561-E223-A74C-AF65-712BC51F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25F24-7A05-537C-D5D0-9D2A044B0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C938F-1EB5-491D-29A1-FA191A872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A89380-1278-19F5-1162-6F4240DB1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0636-23E1-4CE7-A331-8C18E14739D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0EFC54-FA80-51AA-254D-E0CB1F168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965010-62A5-F687-669F-CDC34E929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1A71-366E-4CA1-B31E-024DF8CD9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65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28C8D-5975-1C6F-160A-2ED20DD6F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9F6615-5A02-1563-ED9C-C923CD71B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C91F90-E84F-6C75-D44F-E066A2776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60DBA4-D67C-382C-8C4F-6BBD897D4D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EDC3AF-04D9-118F-C6AD-060ADAFD78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2BAA3C-FC66-EEF3-02EE-41169A080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0636-23E1-4CE7-A331-8C18E14739D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6764C-76ED-8F3D-287F-0A5A52A5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557427-2B9B-F960-298B-30B6CDB11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1A71-366E-4CA1-B31E-024DF8CD9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855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0324E-855C-DA20-25AD-0C603798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30953E-830E-96B1-BBAD-6A59C6729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0636-23E1-4CE7-A331-8C18E14739D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C2721D-6A95-9C9D-A751-FC074FC8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D1B295-2F8C-C1F9-2B78-EAD2A67ED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1A71-366E-4CA1-B31E-024DF8CD9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54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573FE-4032-E480-55E8-5F9EDF37C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0636-23E1-4CE7-A331-8C18E14739D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5E507C-B64D-B8D0-8C3B-CC13CC6EB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E80BD-7487-53C3-1FEA-00601570A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1A71-366E-4CA1-B31E-024DF8CD9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800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6D0CC-4D6C-D827-4DC8-16E176859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DFC45-BD3E-49C0-B00A-EF9FA3B126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A46D7-F6DF-24AF-C215-020F8867F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5EDD8D-1C02-1035-DED1-F25A97433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0636-23E1-4CE7-A331-8C18E14739D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9DC1DC-F66C-A9D7-4250-9046B2553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D111BD-5A39-8FD1-F716-EE120A67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1A71-366E-4CA1-B31E-024DF8CD9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26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92290-1BC0-EF20-A2FC-6B571581D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C2B1DB-F37A-5875-A0A6-2C6678F340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A034A-015A-83F6-ACFE-D45F6440B0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C6F1D5-A37D-AB3C-027C-6480EBDA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00636-23E1-4CE7-A331-8C18E14739D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62E631-1EE3-F953-3714-6B88A4626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75B24-A310-689B-2FF6-A4592F0C3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81A71-366E-4CA1-B31E-024DF8CD94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42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B8C235-BD1E-87E0-9B09-807CCA316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848D55-9828-6AB7-D20E-9EAF36435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A0C70-A617-AA77-CB0A-6AF5292B96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700636-23E1-4CE7-A331-8C18E14739D3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8C085-E5FA-E40F-FFC8-A758DBB45A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C8BB0-2E20-5F8E-15FA-3EC6357AAA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81A71-366E-4CA1-B31E-024DF8CD941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5810B-AE27-7CD3-72BC-C29FD02F35B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24525" y="6642100"/>
            <a:ext cx="7715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Rivian Internal</a:t>
            </a:r>
          </a:p>
        </p:txBody>
      </p:sp>
    </p:spTree>
    <p:extLst>
      <p:ext uri="{BB962C8B-B14F-4D97-AF65-F5344CB8AC3E}">
        <p14:creationId xmlns:p14="http://schemas.microsoft.com/office/powerpoint/2010/main" val="21866030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DA392E-6936-F805-7226-28E5369FB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F1FE46AD-5EC9-4EDF-85DC-D058E667A052}" type="slidenum">
              <a:rPr lang="en-US" smtClean="0"/>
              <a:pPr algn="r"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7F1CE9-C73B-F60A-7932-072E4FE451C2}"/>
              </a:ext>
            </a:extLst>
          </p:cNvPr>
          <p:cNvSpPr txBox="1"/>
          <p:nvPr/>
        </p:nvSpPr>
        <p:spPr>
          <a:xfrm>
            <a:off x="121024" y="80682"/>
            <a:ext cx="54460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Silicon FF/TT/SS corners &amp; impact on PDN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381B968-ACCA-7DFD-27C7-76BEA629E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274" y="1124434"/>
            <a:ext cx="1115915" cy="9860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AED301-3133-EC83-9266-37E0F297FE40}"/>
              </a:ext>
            </a:extLst>
          </p:cNvPr>
          <p:cNvSpPr txBox="1"/>
          <p:nvPr/>
        </p:nvSpPr>
        <p:spPr>
          <a:xfrm>
            <a:off x="133935" y="612645"/>
            <a:ext cx="478915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For FF/SS silicon to switch at </a:t>
            </a:r>
            <a:r>
              <a:rPr lang="en-US" sz="1600" b="1" dirty="0"/>
              <a:t>same freq as TT</a:t>
            </a:r>
            <a:r>
              <a:rPr lang="en-US" sz="1600" dirty="0"/>
              <a:t>: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FF/SS silicon need to follow </a:t>
            </a:r>
            <a:r>
              <a:rPr lang="en-US" sz="1600" b="1" dirty="0"/>
              <a:t>same I-V curve as TT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FF silicon needs lower V_GS </a:t>
            </a:r>
            <a:r>
              <a:rPr lang="en-US" sz="1050" dirty="0"/>
              <a:t>or V_DS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▼</a:t>
            </a:r>
            <a:r>
              <a:rPr lang="en-US" sz="1600" dirty="0"/>
              <a:t>Vdd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▼</a:t>
            </a:r>
            <a:r>
              <a:rPr lang="en-US" sz="1600" dirty="0"/>
              <a:t>Power </a:t>
            </a:r>
            <a:r>
              <a:rPr lang="en-US" sz="1600" dirty="0">
                <a:sym typeface="Symbol" panose="05050102010706020507" pitchFamily="18" charset="2"/>
              </a:rPr>
              <a:t> Cf</a:t>
            </a:r>
            <a:r>
              <a:rPr lang="en-US" sz="1600" dirty="0">
                <a:solidFill>
                  <a:schemeClr val="accent6"/>
                </a:solidFill>
                <a:sym typeface="Symbol" panose="05050102010706020507" pitchFamily="18" charset="2"/>
              </a:rPr>
              <a:t>V</a:t>
            </a:r>
            <a:r>
              <a:rPr lang="en-US" sz="1600" baseline="30000" dirty="0">
                <a:sym typeface="Symbol" panose="05050102010706020507" pitchFamily="18" charset="2"/>
              </a:rPr>
              <a:t>2</a:t>
            </a:r>
            <a:endParaRPr lang="en-US" sz="1600" baseline="30000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▼</a:t>
            </a:r>
            <a:r>
              <a:rPr lang="en-US" sz="1600" dirty="0"/>
              <a:t>I_D </a:t>
            </a:r>
          </a:p>
          <a:p>
            <a:pPr lvl="1"/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SS silicon needs higher V_GS </a:t>
            </a:r>
            <a:r>
              <a:rPr lang="en-US" sz="1000" dirty="0"/>
              <a:t>or V_DS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▲</a:t>
            </a:r>
            <a:r>
              <a:rPr lang="en-US" sz="1600" dirty="0"/>
              <a:t>Higher Vdd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▲</a:t>
            </a:r>
            <a:r>
              <a:rPr lang="en-US" sz="1600" dirty="0"/>
              <a:t>Power</a:t>
            </a:r>
            <a:r>
              <a:rPr lang="en-US" sz="1600" dirty="0">
                <a:sym typeface="Symbol" panose="05050102010706020507" pitchFamily="18" charset="2"/>
              </a:rPr>
              <a:t>  Cf</a:t>
            </a:r>
            <a:r>
              <a:rPr lang="en-US" sz="1600" dirty="0">
                <a:solidFill>
                  <a:srgbClr val="FF0000"/>
                </a:solidFill>
                <a:sym typeface="Symbol" panose="05050102010706020507" pitchFamily="18" charset="2"/>
              </a:rPr>
              <a:t>V</a:t>
            </a:r>
            <a:r>
              <a:rPr lang="en-US" sz="1600" baseline="30000" dirty="0">
                <a:sym typeface="Symbol" panose="05050102010706020507" pitchFamily="18" charset="2"/>
              </a:rPr>
              <a:t>2</a:t>
            </a: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rgbClr val="FF0000"/>
                </a:solidFill>
                <a:latin typeface="Franklin Gothic Heavy" panose="020B0903020102020204" pitchFamily="34" charset="0"/>
              </a:rPr>
              <a:t>▲</a:t>
            </a:r>
            <a:r>
              <a:rPr lang="en-US" sz="1600" dirty="0"/>
              <a:t>I_D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BA524B-8CE4-25D0-9B7D-547B8ECDCF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879"/>
          <a:stretch/>
        </p:blipFill>
        <p:spPr>
          <a:xfrm>
            <a:off x="7312272" y="114302"/>
            <a:ext cx="2351217" cy="162554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40FC6CB-61B7-0D28-BA5C-940465C9A345}"/>
              </a:ext>
            </a:extLst>
          </p:cNvPr>
          <p:cNvSpPr txBox="1"/>
          <p:nvPr/>
        </p:nvSpPr>
        <p:spPr>
          <a:xfrm>
            <a:off x="8658532" y="646265"/>
            <a:ext cx="888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highlight>
                  <a:srgbClr val="00FF00"/>
                </a:highlight>
              </a:rPr>
              <a:t>V_GS=0.75V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AD683F5-C5FF-7CA4-7074-F49DCC10DF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879"/>
          <a:stretch/>
        </p:blipFill>
        <p:spPr>
          <a:xfrm>
            <a:off x="9766903" y="127750"/>
            <a:ext cx="2351217" cy="162554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1E0ADE6-F294-CD5C-7943-7E9B055CEDF7}"/>
              </a:ext>
            </a:extLst>
          </p:cNvPr>
          <p:cNvSpPr txBox="1"/>
          <p:nvPr/>
        </p:nvSpPr>
        <p:spPr>
          <a:xfrm>
            <a:off x="11099981" y="659713"/>
            <a:ext cx="9015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highlight>
                  <a:srgbClr val="FF00FF"/>
                </a:highlight>
              </a:rPr>
              <a:t>V_GS=0.77V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7CD87E6-C409-0941-5CD3-7001B69DC5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3879"/>
          <a:stretch/>
        </p:blipFill>
        <p:spPr>
          <a:xfrm>
            <a:off x="4844514" y="115279"/>
            <a:ext cx="2351217" cy="16255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F754E30-F916-29DB-DF7A-E4D11BB0CD5C}"/>
              </a:ext>
            </a:extLst>
          </p:cNvPr>
          <p:cNvSpPr txBox="1"/>
          <p:nvPr/>
        </p:nvSpPr>
        <p:spPr>
          <a:xfrm>
            <a:off x="6131412" y="647242"/>
            <a:ext cx="9477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highlight>
                  <a:srgbClr val="00FFFF"/>
                </a:highlight>
              </a:rPr>
              <a:t>V_GS=0.73V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8A7E86-7A83-6B90-9555-EA25065F73A3}"/>
              </a:ext>
            </a:extLst>
          </p:cNvPr>
          <p:cNvSpPr txBox="1"/>
          <p:nvPr/>
        </p:nvSpPr>
        <p:spPr>
          <a:xfrm>
            <a:off x="11065231" y="890694"/>
            <a:ext cx="9015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highlight>
                  <a:srgbClr val="00FF00"/>
                </a:highlight>
              </a:rPr>
              <a:t>V_GS=0.75V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B87EC2-4325-BCDA-68A9-DED4B10F8ACD}"/>
              </a:ext>
            </a:extLst>
          </p:cNvPr>
          <p:cNvSpPr txBox="1"/>
          <p:nvPr/>
        </p:nvSpPr>
        <p:spPr>
          <a:xfrm>
            <a:off x="6131412" y="358812"/>
            <a:ext cx="90159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highlight>
                  <a:srgbClr val="00FF00"/>
                </a:highlight>
              </a:rPr>
              <a:t>V_GS=0.75V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DE1569-5E85-C882-9BFC-3EA41140A6CB}"/>
              </a:ext>
            </a:extLst>
          </p:cNvPr>
          <p:cNvSpPr txBox="1"/>
          <p:nvPr/>
        </p:nvSpPr>
        <p:spPr>
          <a:xfrm>
            <a:off x="8683184" y="366622"/>
            <a:ext cx="888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highlight>
                  <a:srgbClr val="FF00FF"/>
                </a:highlight>
              </a:rPr>
              <a:t>V_GS=0.77V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536F16-A8E5-D87A-37CF-9D7B8299CC9C}"/>
              </a:ext>
            </a:extLst>
          </p:cNvPr>
          <p:cNvSpPr txBox="1"/>
          <p:nvPr/>
        </p:nvSpPr>
        <p:spPr>
          <a:xfrm>
            <a:off x="8634489" y="872313"/>
            <a:ext cx="8884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highlight>
                  <a:srgbClr val="00FFFF"/>
                </a:highlight>
              </a:rPr>
              <a:t>V_GS=0.73V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CEA41B-770B-8404-7B60-325147C84816}"/>
              </a:ext>
            </a:extLst>
          </p:cNvPr>
          <p:cNvSpPr txBox="1"/>
          <p:nvPr/>
        </p:nvSpPr>
        <p:spPr>
          <a:xfrm>
            <a:off x="6533029" y="1805641"/>
            <a:ext cx="463475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Fig. I_D vs. V_DS curve (or I-V curve) family for FF, TT, SS silicon, respectively 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328CF17-4E6F-EFB2-7703-8F59B7F582BE}"/>
              </a:ext>
            </a:extLst>
          </p:cNvPr>
          <p:cNvSpPr/>
          <p:nvPr/>
        </p:nvSpPr>
        <p:spPr>
          <a:xfrm>
            <a:off x="5166360" y="647701"/>
            <a:ext cx="6797040" cy="251460"/>
          </a:xfrm>
          <a:prstGeom prst="rect">
            <a:avLst/>
          </a:prstGeom>
          <a:solidFill>
            <a:schemeClr val="accent4">
              <a:alpha val="20000"/>
            </a:schemeClr>
          </a:solidFill>
          <a:ln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C955F4-1E9E-EAF5-5F2E-0D56BB9B2FA1}"/>
              </a:ext>
            </a:extLst>
          </p:cNvPr>
          <p:cNvSpPr txBox="1"/>
          <p:nvPr/>
        </p:nvSpPr>
        <p:spPr>
          <a:xfrm>
            <a:off x="196750" y="4072962"/>
            <a:ext cx="78042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600" dirty="0"/>
              <a:t>PDN impact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3 sets of current profiles for FF/TT/SS, respectively (e.g., via scaling factors ?)</a:t>
            </a:r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PDN will be more challenging to SS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600" dirty="0"/>
              <a:t>Increased </a:t>
            </a:r>
            <a:r>
              <a:rPr lang="en-US" sz="1600" dirty="0" err="1"/>
              <a:t>Vpp</a:t>
            </a:r>
            <a:r>
              <a:rPr lang="en-US" sz="1600" dirty="0"/>
              <a:t> noise, due to higher dI/dt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r>
              <a:rPr lang="en-US" sz="1600" dirty="0"/>
              <a:t>Less headroom to 825mV ceiling, due to higher Vdd</a:t>
            </a:r>
          </a:p>
          <a:p>
            <a:pPr marL="1200150" lvl="2" indent="-28575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742950" lvl="1" indent="-285750">
              <a:buFont typeface="Wingdings" panose="05000000000000000000" pitchFamily="2" charset="2"/>
              <a:buChar char="v"/>
            </a:pPr>
            <a:r>
              <a:rPr lang="en-US" sz="1600" dirty="0"/>
              <a:t>Other comments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187A993A-3E6B-B8DA-DD7C-6AA5DBC49E6A}"/>
              </a:ext>
            </a:extLst>
          </p:cNvPr>
          <p:cNvGrpSpPr/>
          <p:nvPr/>
        </p:nvGrpSpPr>
        <p:grpSpPr>
          <a:xfrm>
            <a:off x="4588399" y="2109799"/>
            <a:ext cx="2723873" cy="2057141"/>
            <a:chOff x="4593839" y="2067251"/>
            <a:chExt cx="2723873" cy="2057141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D7ACD68C-F683-51F5-5786-46CC0106A391}"/>
                </a:ext>
              </a:extLst>
            </p:cNvPr>
            <p:cNvSpPr txBox="1"/>
            <p:nvPr/>
          </p:nvSpPr>
          <p:spPr>
            <a:xfrm rot="18722247">
              <a:off x="5095017" y="3640850"/>
              <a:ext cx="7054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V_GS FF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1DB658E9-ACA2-611F-F741-7016F5FC75EE}"/>
                </a:ext>
              </a:extLst>
            </p:cNvPr>
            <p:cNvSpPr txBox="1"/>
            <p:nvPr/>
          </p:nvSpPr>
          <p:spPr>
            <a:xfrm rot="18722247">
              <a:off x="5334036" y="3630471"/>
              <a:ext cx="7054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V_GS TT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FA50996-266D-5A28-3136-44847A928385}"/>
                </a:ext>
              </a:extLst>
            </p:cNvPr>
            <p:cNvSpPr txBox="1"/>
            <p:nvPr/>
          </p:nvSpPr>
          <p:spPr>
            <a:xfrm rot="18722247">
              <a:off x="5550522" y="3625906"/>
              <a:ext cx="70547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dirty="0"/>
                <a:t>V_GS SS</a:t>
              </a:r>
            </a:p>
          </p:txBody>
        </p: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31CC1A4F-8391-A234-DA1C-5B83EA0F0059}"/>
                </a:ext>
              </a:extLst>
            </p:cNvPr>
            <p:cNvGrpSpPr/>
            <p:nvPr/>
          </p:nvGrpSpPr>
          <p:grpSpPr>
            <a:xfrm>
              <a:off x="4593839" y="2067251"/>
              <a:ext cx="2723873" cy="1760901"/>
              <a:chOff x="4593839" y="2067251"/>
              <a:chExt cx="2723873" cy="1760901"/>
            </a:xfrm>
          </p:grpSpPr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DE29D17-A6C5-B3D0-892E-3354F98F1898}"/>
                  </a:ext>
                </a:extLst>
              </p:cNvPr>
              <p:cNvCxnSpPr/>
              <p:nvPr/>
            </p:nvCxnSpPr>
            <p:spPr>
              <a:xfrm>
                <a:off x="5244638" y="3550023"/>
                <a:ext cx="177354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B9822DF6-4D67-97F3-8BF1-D493F28366C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44638" y="2067251"/>
                <a:ext cx="0" cy="148725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F81BE6FC-C8A5-4585-4FB6-B3E5AE66A5A3}"/>
                  </a:ext>
                </a:extLst>
              </p:cNvPr>
              <p:cNvSpPr/>
              <p:nvPr/>
            </p:nvSpPr>
            <p:spPr>
              <a:xfrm>
                <a:off x="5264524" y="2540578"/>
                <a:ext cx="1808629" cy="1009446"/>
              </a:xfrm>
              <a:custGeom>
                <a:avLst/>
                <a:gdLst>
                  <a:gd name="connsiteX0" fmla="*/ 0 w 1808629"/>
                  <a:gd name="connsiteY0" fmla="*/ 1009446 h 1009446"/>
                  <a:gd name="connsiteX1" fmla="*/ 26894 w 1808629"/>
                  <a:gd name="connsiteY1" fmla="*/ 948934 h 1009446"/>
                  <a:gd name="connsiteX2" fmla="*/ 47064 w 1808629"/>
                  <a:gd name="connsiteY2" fmla="*/ 935487 h 1009446"/>
                  <a:gd name="connsiteX3" fmla="*/ 67235 w 1808629"/>
                  <a:gd name="connsiteY3" fmla="*/ 888422 h 1009446"/>
                  <a:gd name="connsiteX4" fmla="*/ 87405 w 1808629"/>
                  <a:gd name="connsiteY4" fmla="*/ 854804 h 1009446"/>
                  <a:gd name="connsiteX5" fmla="*/ 107576 w 1808629"/>
                  <a:gd name="connsiteY5" fmla="*/ 841357 h 1009446"/>
                  <a:gd name="connsiteX6" fmla="*/ 127747 w 1808629"/>
                  <a:gd name="connsiteY6" fmla="*/ 807740 h 1009446"/>
                  <a:gd name="connsiteX7" fmla="*/ 141194 w 1808629"/>
                  <a:gd name="connsiteY7" fmla="*/ 774122 h 1009446"/>
                  <a:gd name="connsiteX8" fmla="*/ 201705 w 1808629"/>
                  <a:gd name="connsiteY8" fmla="*/ 679993 h 1009446"/>
                  <a:gd name="connsiteX9" fmla="*/ 221876 w 1808629"/>
                  <a:gd name="connsiteY9" fmla="*/ 659822 h 1009446"/>
                  <a:gd name="connsiteX10" fmla="*/ 242047 w 1808629"/>
                  <a:gd name="connsiteY10" fmla="*/ 612757 h 1009446"/>
                  <a:gd name="connsiteX11" fmla="*/ 255494 w 1808629"/>
                  <a:gd name="connsiteY11" fmla="*/ 585863 h 1009446"/>
                  <a:gd name="connsiteX12" fmla="*/ 275664 w 1808629"/>
                  <a:gd name="connsiteY12" fmla="*/ 572416 h 1009446"/>
                  <a:gd name="connsiteX13" fmla="*/ 289111 w 1808629"/>
                  <a:gd name="connsiteY13" fmla="*/ 552246 h 1009446"/>
                  <a:gd name="connsiteX14" fmla="*/ 295835 w 1808629"/>
                  <a:gd name="connsiteY14" fmla="*/ 532075 h 1009446"/>
                  <a:gd name="connsiteX15" fmla="*/ 336176 w 1808629"/>
                  <a:gd name="connsiteY15" fmla="*/ 491734 h 1009446"/>
                  <a:gd name="connsiteX16" fmla="*/ 349623 w 1808629"/>
                  <a:gd name="connsiteY16" fmla="*/ 464840 h 1009446"/>
                  <a:gd name="connsiteX17" fmla="*/ 403411 w 1808629"/>
                  <a:gd name="connsiteY17" fmla="*/ 404328 h 1009446"/>
                  <a:gd name="connsiteX18" fmla="*/ 416858 w 1808629"/>
                  <a:gd name="connsiteY18" fmla="*/ 384157 h 1009446"/>
                  <a:gd name="connsiteX19" fmla="*/ 437029 w 1808629"/>
                  <a:gd name="connsiteY19" fmla="*/ 357263 h 1009446"/>
                  <a:gd name="connsiteX20" fmla="*/ 450476 w 1808629"/>
                  <a:gd name="connsiteY20" fmla="*/ 337093 h 1009446"/>
                  <a:gd name="connsiteX21" fmla="*/ 470647 w 1808629"/>
                  <a:gd name="connsiteY21" fmla="*/ 323646 h 1009446"/>
                  <a:gd name="connsiteX22" fmla="*/ 504264 w 1808629"/>
                  <a:gd name="connsiteY22" fmla="*/ 283304 h 1009446"/>
                  <a:gd name="connsiteX23" fmla="*/ 524435 w 1808629"/>
                  <a:gd name="connsiteY23" fmla="*/ 269857 h 1009446"/>
                  <a:gd name="connsiteX24" fmla="*/ 571500 w 1808629"/>
                  <a:gd name="connsiteY24" fmla="*/ 216069 h 1009446"/>
                  <a:gd name="connsiteX25" fmla="*/ 598394 w 1808629"/>
                  <a:gd name="connsiteY25" fmla="*/ 202622 h 1009446"/>
                  <a:gd name="connsiteX26" fmla="*/ 665629 w 1808629"/>
                  <a:gd name="connsiteY26" fmla="*/ 155557 h 1009446"/>
                  <a:gd name="connsiteX27" fmla="*/ 685800 w 1808629"/>
                  <a:gd name="connsiteY27" fmla="*/ 148834 h 1009446"/>
                  <a:gd name="connsiteX28" fmla="*/ 719417 w 1808629"/>
                  <a:gd name="connsiteY28" fmla="*/ 128663 h 1009446"/>
                  <a:gd name="connsiteX29" fmla="*/ 759758 w 1808629"/>
                  <a:gd name="connsiteY29" fmla="*/ 115216 h 1009446"/>
                  <a:gd name="connsiteX30" fmla="*/ 806823 w 1808629"/>
                  <a:gd name="connsiteY30" fmla="*/ 95046 h 1009446"/>
                  <a:gd name="connsiteX31" fmla="*/ 833717 w 1808629"/>
                  <a:gd name="connsiteY31" fmla="*/ 74875 h 1009446"/>
                  <a:gd name="connsiteX32" fmla="*/ 921123 w 1808629"/>
                  <a:gd name="connsiteY32" fmla="*/ 54704 h 1009446"/>
                  <a:gd name="connsiteX33" fmla="*/ 974911 w 1808629"/>
                  <a:gd name="connsiteY33" fmla="*/ 41257 h 1009446"/>
                  <a:gd name="connsiteX34" fmla="*/ 1129552 w 1808629"/>
                  <a:gd name="connsiteY34" fmla="*/ 21087 h 1009446"/>
                  <a:gd name="connsiteX35" fmla="*/ 1223682 w 1808629"/>
                  <a:gd name="connsiteY35" fmla="*/ 7640 h 1009446"/>
                  <a:gd name="connsiteX36" fmla="*/ 1270747 w 1808629"/>
                  <a:gd name="connsiteY36" fmla="*/ 916 h 1009446"/>
                  <a:gd name="connsiteX37" fmla="*/ 1808629 w 1808629"/>
                  <a:gd name="connsiteY37" fmla="*/ 916 h 10094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808629" h="1009446">
                    <a:moveTo>
                      <a:pt x="0" y="1009446"/>
                    </a:moveTo>
                    <a:cubicBezTo>
                      <a:pt x="3205" y="1001432"/>
                      <a:pt x="19646" y="957632"/>
                      <a:pt x="26894" y="948934"/>
                    </a:cubicBezTo>
                    <a:cubicBezTo>
                      <a:pt x="32067" y="942726"/>
                      <a:pt x="40341" y="939969"/>
                      <a:pt x="47064" y="935487"/>
                    </a:cubicBezTo>
                    <a:cubicBezTo>
                      <a:pt x="54999" y="911682"/>
                      <a:pt x="53388" y="913348"/>
                      <a:pt x="67235" y="888422"/>
                    </a:cubicBezTo>
                    <a:cubicBezTo>
                      <a:pt x="73581" y="876998"/>
                      <a:pt x="78900" y="864726"/>
                      <a:pt x="87405" y="854804"/>
                    </a:cubicBezTo>
                    <a:cubicBezTo>
                      <a:pt x="92664" y="848669"/>
                      <a:pt x="100852" y="845839"/>
                      <a:pt x="107576" y="841357"/>
                    </a:cubicBezTo>
                    <a:cubicBezTo>
                      <a:pt x="114300" y="830151"/>
                      <a:pt x="121903" y="819428"/>
                      <a:pt x="127747" y="807740"/>
                    </a:cubicBezTo>
                    <a:cubicBezTo>
                      <a:pt x="133145" y="796945"/>
                      <a:pt x="135514" y="784771"/>
                      <a:pt x="141194" y="774122"/>
                    </a:cubicBezTo>
                    <a:cubicBezTo>
                      <a:pt x="154061" y="749996"/>
                      <a:pt x="180105" y="705194"/>
                      <a:pt x="201705" y="679993"/>
                    </a:cubicBezTo>
                    <a:cubicBezTo>
                      <a:pt x="207893" y="672773"/>
                      <a:pt x="215152" y="666546"/>
                      <a:pt x="221876" y="659822"/>
                    </a:cubicBezTo>
                    <a:cubicBezTo>
                      <a:pt x="232920" y="615649"/>
                      <a:pt x="221411" y="648871"/>
                      <a:pt x="242047" y="612757"/>
                    </a:cubicBezTo>
                    <a:cubicBezTo>
                      <a:pt x="247020" y="604055"/>
                      <a:pt x="249078" y="593563"/>
                      <a:pt x="255494" y="585863"/>
                    </a:cubicBezTo>
                    <a:cubicBezTo>
                      <a:pt x="260667" y="579655"/>
                      <a:pt x="268941" y="576898"/>
                      <a:pt x="275664" y="572416"/>
                    </a:cubicBezTo>
                    <a:cubicBezTo>
                      <a:pt x="280146" y="565693"/>
                      <a:pt x="285497" y="559473"/>
                      <a:pt x="289111" y="552246"/>
                    </a:cubicBezTo>
                    <a:cubicBezTo>
                      <a:pt x="292281" y="545907"/>
                      <a:pt x="291484" y="537669"/>
                      <a:pt x="295835" y="532075"/>
                    </a:cubicBezTo>
                    <a:cubicBezTo>
                      <a:pt x="307510" y="517064"/>
                      <a:pt x="336176" y="491734"/>
                      <a:pt x="336176" y="491734"/>
                    </a:cubicBezTo>
                    <a:cubicBezTo>
                      <a:pt x="340658" y="482769"/>
                      <a:pt x="344063" y="473179"/>
                      <a:pt x="349623" y="464840"/>
                    </a:cubicBezTo>
                    <a:cubicBezTo>
                      <a:pt x="379293" y="420335"/>
                      <a:pt x="370914" y="442242"/>
                      <a:pt x="403411" y="404328"/>
                    </a:cubicBezTo>
                    <a:cubicBezTo>
                      <a:pt x="408670" y="398193"/>
                      <a:pt x="412161" y="390733"/>
                      <a:pt x="416858" y="384157"/>
                    </a:cubicBezTo>
                    <a:cubicBezTo>
                      <a:pt x="423371" y="375038"/>
                      <a:pt x="430516" y="366382"/>
                      <a:pt x="437029" y="357263"/>
                    </a:cubicBezTo>
                    <a:cubicBezTo>
                      <a:pt x="441726" y="350688"/>
                      <a:pt x="444762" y="342807"/>
                      <a:pt x="450476" y="337093"/>
                    </a:cubicBezTo>
                    <a:cubicBezTo>
                      <a:pt x="456190" y="331379"/>
                      <a:pt x="464439" y="328819"/>
                      <a:pt x="470647" y="323646"/>
                    </a:cubicBezTo>
                    <a:cubicBezTo>
                      <a:pt x="536736" y="268571"/>
                      <a:pt x="451375" y="336193"/>
                      <a:pt x="504264" y="283304"/>
                    </a:cubicBezTo>
                    <a:cubicBezTo>
                      <a:pt x="509978" y="277590"/>
                      <a:pt x="517711" y="274339"/>
                      <a:pt x="524435" y="269857"/>
                    </a:cubicBezTo>
                    <a:cubicBezTo>
                      <a:pt x="539025" y="250403"/>
                      <a:pt x="551601" y="230993"/>
                      <a:pt x="571500" y="216069"/>
                    </a:cubicBezTo>
                    <a:cubicBezTo>
                      <a:pt x="579518" y="210055"/>
                      <a:pt x="589895" y="207934"/>
                      <a:pt x="598394" y="202622"/>
                    </a:cubicBezTo>
                    <a:cubicBezTo>
                      <a:pt x="615928" y="191663"/>
                      <a:pt x="648109" y="161396"/>
                      <a:pt x="665629" y="155557"/>
                    </a:cubicBezTo>
                    <a:cubicBezTo>
                      <a:pt x="672353" y="153316"/>
                      <a:pt x="679461" y="152004"/>
                      <a:pt x="685800" y="148834"/>
                    </a:cubicBezTo>
                    <a:cubicBezTo>
                      <a:pt x="697488" y="142990"/>
                      <a:pt x="707520" y="134071"/>
                      <a:pt x="719417" y="128663"/>
                    </a:cubicBezTo>
                    <a:cubicBezTo>
                      <a:pt x="732321" y="122797"/>
                      <a:pt x="747964" y="123078"/>
                      <a:pt x="759758" y="115216"/>
                    </a:cubicBezTo>
                    <a:cubicBezTo>
                      <a:pt x="787618" y="96643"/>
                      <a:pt x="772089" y="103729"/>
                      <a:pt x="806823" y="95046"/>
                    </a:cubicBezTo>
                    <a:cubicBezTo>
                      <a:pt x="815788" y="88322"/>
                      <a:pt x="823694" y="79887"/>
                      <a:pt x="833717" y="74875"/>
                    </a:cubicBezTo>
                    <a:cubicBezTo>
                      <a:pt x="868735" y="57366"/>
                      <a:pt x="882787" y="62371"/>
                      <a:pt x="921123" y="54704"/>
                    </a:cubicBezTo>
                    <a:cubicBezTo>
                      <a:pt x="939245" y="51079"/>
                      <a:pt x="956585" y="43647"/>
                      <a:pt x="974911" y="41257"/>
                    </a:cubicBezTo>
                    <a:cubicBezTo>
                      <a:pt x="1026458" y="34534"/>
                      <a:pt x="1078578" y="31282"/>
                      <a:pt x="1129552" y="21087"/>
                    </a:cubicBezTo>
                    <a:cubicBezTo>
                      <a:pt x="1190568" y="8883"/>
                      <a:pt x="1138497" y="18288"/>
                      <a:pt x="1223682" y="7640"/>
                    </a:cubicBezTo>
                    <a:cubicBezTo>
                      <a:pt x="1239407" y="5674"/>
                      <a:pt x="1254900" y="1098"/>
                      <a:pt x="1270747" y="916"/>
                    </a:cubicBezTo>
                    <a:cubicBezTo>
                      <a:pt x="1450029" y="-1145"/>
                      <a:pt x="1629335" y="916"/>
                      <a:pt x="1808629" y="916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6A3CAE94-90CB-5C83-ABA1-F3F2ECB042FE}"/>
                  </a:ext>
                </a:extLst>
              </p:cNvPr>
              <p:cNvCxnSpPr>
                <a:endCxn id="41" idx="14"/>
              </p:cNvCxnSpPr>
              <p:nvPr/>
            </p:nvCxnSpPr>
            <p:spPr>
              <a:xfrm>
                <a:off x="5244638" y="3059206"/>
                <a:ext cx="322444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C65D8D91-FA5D-9C00-D379-06C71A74F021}"/>
                  </a:ext>
                </a:extLst>
              </p:cNvPr>
              <p:cNvCxnSpPr>
                <a:cxnSpLocks/>
                <a:endCxn id="41" idx="14"/>
              </p:cNvCxnSpPr>
              <p:nvPr/>
            </p:nvCxnSpPr>
            <p:spPr>
              <a:xfrm flipV="1">
                <a:off x="5547360" y="3072653"/>
                <a:ext cx="12999" cy="501127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F29FCEE9-632E-C963-3857-F1108BC9D955}"/>
                  </a:ext>
                </a:extLst>
              </p:cNvPr>
              <p:cNvCxnSpPr>
                <a:cxnSpLocks/>
                <a:endCxn id="41" idx="21"/>
              </p:cNvCxnSpPr>
              <p:nvPr/>
            </p:nvCxnSpPr>
            <p:spPr>
              <a:xfrm>
                <a:off x="5264524" y="2861086"/>
                <a:ext cx="470647" cy="313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FFDE350-BF85-14E4-CBC4-9B32079405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735171" y="2865947"/>
                <a:ext cx="19885" cy="688558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A5AB41C-730B-7304-31E0-84ED8990E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44638" y="2679517"/>
                <a:ext cx="683722" cy="2723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5EC6CFDE-8892-98FF-1663-7DB5953F31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903260" y="2673939"/>
                <a:ext cx="25100" cy="876981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DE6F48B-3093-0567-7661-1C9914D3C854}"/>
                  </a:ext>
                </a:extLst>
              </p:cNvPr>
              <p:cNvSpPr txBox="1"/>
              <p:nvPr/>
            </p:nvSpPr>
            <p:spPr>
              <a:xfrm>
                <a:off x="6718660" y="3566542"/>
                <a:ext cx="5990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V_DS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86A21DC0-F95B-32AF-6A4F-FE718093CF61}"/>
                  </a:ext>
                </a:extLst>
              </p:cNvPr>
              <p:cNvSpPr txBox="1"/>
              <p:nvPr/>
            </p:nvSpPr>
            <p:spPr>
              <a:xfrm>
                <a:off x="4829480" y="2151044"/>
                <a:ext cx="59905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b="1" dirty="0"/>
                  <a:t>I_D</a:t>
                </a:r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C0F7678-394C-EED1-63C5-5C74437134B9}"/>
                  </a:ext>
                </a:extLst>
              </p:cNvPr>
              <p:cNvSpPr txBox="1"/>
              <p:nvPr/>
            </p:nvSpPr>
            <p:spPr>
              <a:xfrm>
                <a:off x="4601111" y="2536823"/>
                <a:ext cx="68372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I_D, SS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0E8DBFC0-BC9F-C805-ABEE-7650442A2EFE}"/>
                  </a:ext>
                </a:extLst>
              </p:cNvPr>
              <p:cNvSpPr txBox="1"/>
              <p:nvPr/>
            </p:nvSpPr>
            <p:spPr>
              <a:xfrm>
                <a:off x="4593839" y="2703567"/>
                <a:ext cx="68372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I_D, TT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035CAC6-21F2-D853-3C73-9F002E015622}"/>
                  </a:ext>
                </a:extLst>
              </p:cNvPr>
              <p:cNvSpPr txBox="1"/>
              <p:nvPr/>
            </p:nvSpPr>
            <p:spPr>
              <a:xfrm>
                <a:off x="4593839" y="2903144"/>
                <a:ext cx="68372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I_D, FF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8510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fade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Microsoft Office PowerPoint</Application>
  <PresentationFormat>Widescreen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Franklin Gothic Heavy</vt:lpstr>
      <vt:lpstr>Times New Roman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Jiangong Wei</dc:creator>
  <cp:lastModifiedBy>Jiangong Wei</cp:lastModifiedBy>
  <cp:revision>1</cp:revision>
  <dcterms:created xsi:type="dcterms:W3CDTF">2024-03-05T20:51:03Z</dcterms:created>
  <dcterms:modified xsi:type="dcterms:W3CDTF">2024-03-05T20:51:22Z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a3adba3-c72e-4489-9774-1214dbe325cf_Enabled">
    <vt:lpwstr>true</vt:lpwstr>
  </property>
  <property fmtid="{D5CDD505-2E9C-101B-9397-08002B2CF9AE}" pid="3" name="MSIP_Label_5a3adba3-c72e-4489-9774-1214dbe325cf_SetDate">
    <vt:lpwstr>2024-03-05T20:51:22Z</vt:lpwstr>
  </property>
  <property fmtid="{D5CDD505-2E9C-101B-9397-08002B2CF9AE}" pid="4" name="MSIP_Label_5a3adba3-c72e-4489-9774-1214dbe325cf_Method">
    <vt:lpwstr>Standard</vt:lpwstr>
  </property>
  <property fmtid="{D5CDD505-2E9C-101B-9397-08002B2CF9AE}" pid="5" name="MSIP_Label_5a3adba3-c72e-4489-9774-1214dbe325cf_Name">
    <vt:lpwstr>Internal_Parent_Label</vt:lpwstr>
  </property>
  <property fmtid="{D5CDD505-2E9C-101B-9397-08002B2CF9AE}" pid="6" name="MSIP_Label_5a3adba3-c72e-4489-9774-1214dbe325cf_SiteId">
    <vt:lpwstr>f798cb4f-b8b7-45f7-ad25-1ff5f130070a</vt:lpwstr>
  </property>
  <property fmtid="{D5CDD505-2E9C-101B-9397-08002B2CF9AE}" pid="7" name="MSIP_Label_5a3adba3-c72e-4489-9774-1214dbe325cf_ActionId">
    <vt:lpwstr>6fdf586b-ac46-47f1-aa82-caf436a8c333</vt:lpwstr>
  </property>
  <property fmtid="{D5CDD505-2E9C-101B-9397-08002B2CF9AE}" pid="8" name="MSIP_Label_5a3adba3-c72e-4489-9774-1214dbe325cf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Rivian Internal</vt:lpwstr>
  </property>
</Properties>
</file>