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6/30/2025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6/30/2025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6/30/2025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6/30/2025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6/30/2025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a:bodyPr>
          <a:lstStyle/>
          <a:p>
            <a:r>
              <a:rPr lang="es-ES" dirty="0"/>
              <a:t>Sistema de Gestión de Libros Electrónicos</a:t>
            </a:r>
            <a:endParaRPr lang="en-US" dirty="0"/>
          </a:p>
        </p:txBody>
      </p:sp>
      <p:sp>
        <p:nvSpPr>
          <p:cNvPr id="3" name="Subtítulo 2"/>
          <p:cNvSpPr>
            <a:spLocks noGrp="1"/>
          </p:cNvSpPr>
          <p:nvPr>
            <p:ph type="subTitle" idx="1"/>
          </p:nvPr>
        </p:nvSpPr>
        <p:spPr/>
        <p:txBody>
          <a:bodyPr>
            <a:normAutofit/>
          </a:bodyPr>
          <a:lstStyle/>
          <a:p>
            <a:r>
              <a:rPr lang="es-EC" dirty="0" smtClean="0"/>
              <a:t>DESARROLLADOR</a:t>
            </a:r>
            <a:r>
              <a:rPr lang="es-EC" dirty="0" smtClean="0"/>
              <a:t>: CARLOS MARURI </a:t>
            </a:r>
            <a:r>
              <a:rPr lang="es-EC" dirty="0" smtClean="0"/>
              <a:t>MEDIAVILLA</a:t>
            </a:r>
          </a:p>
          <a:p>
            <a:r>
              <a:rPr lang="es-ES" dirty="0"/>
              <a:t>Lenguaje: </a:t>
            </a:r>
            <a:r>
              <a:rPr lang="es-ES" dirty="0" err="1"/>
              <a:t>Go</a:t>
            </a:r>
            <a:r>
              <a:rPr lang="es-ES" dirty="0"/>
              <a:t> (</a:t>
            </a:r>
            <a:r>
              <a:rPr lang="es-ES" dirty="0" err="1"/>
              <a:t>Golang</a:t>
            </a:r>
            <a:r>
              <a:rPr lang="es-ES" dirty="0"/>
              <a:t>)</a:t>
            </a:r>
          </a:p>
          <a:p>
            <a:r>
              <a:rPr lang="es-ES" dirty="0"/>
              <a:t>Versión Consola con </a:t>
            </a:r>
            <a:r>
              <a:rPr lang="es-ES" dirty="0" err="1"/>
              <a:t>MySQL</a:t>
            </a:r>
            <a:r>
              <a:rPr lang="es-ES" dirty="0"/>
              <a:t> </a:t>
            </a:r>
            <a:endParaRPr lang="en-US" dirty="0"/>
          </a:p>
        </p:txBody>
      </p:sp>
    </p:spTree>
    <p:extLst>
      <p:ext uri="{BB962C8B-B14F-4D97-AF65-F5344CB8AC3E}">
        <p14:creationId xmlns:p14="http://schemas.microsoft.com/office/powerpoint/2010/main" val="27934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INTRODUCCION</a:t>
            </a:r>
            <a:endParaRPr lang="en-US" dirty="0"/>
          </a:p>
        </p:txBody>
      </p:sp>
      <p:sp>
        <p:nvSpPr>
          <p:cNvPr id="3" name="Marcador de contenido 2"/>
          <p:cNvSpPr>
            <a:spLocks noGrp="1"/>
          </p:cNvSpPr>
          <p:nvPr>
            <p:ph idx="1"/>
          </p:nvPr>
        </p:nvSpPr>
        <p:spPr/>
        <p:txBody>
          <a:bodyPr>
            <a:normAutofit/>
          </a:bodyPr>
          <a:lstStyle/>
          <a:p>
            <a:pPr algn="just"/>
            <a:r>
              <a:rPr lang="es-ES" sz="2800" dirty="0"/>
              <a:t>El sistema de gestión de libros electrónicos surge de la necesidad de organizar colecciones de libros de forma eficiente. Este tema fue seleccionado porque permite aplicar principios clave de programación como el diseño modular, uso de interfaces, conexión a base de datos y encapsulamiento. Además, es un proyecto fácilmente ampliable hacia versiones web o móviles.</a:t>
            </a:r>
          </a:p>
          <a:p>
            <a:pPr algn="just"/>
            <a:endParaRPr lang="en-US" sz="2800" dirty="0"/>
          </a:p>
        </p:txBody>
      </p:sp>
    </p:spTree>
    <p:extLst>
      <p:ext uri="{BB962C8B-B14F-4D97-AF65-F5344CB8AC3E}">
        <p14:creationId xmlns:p14="http://schemas.microsoft.com/office/powerpoint/2010/main" val="4229637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APLICACIONES PRACTICAS</a:t>
            </a:r>
            <a:endParaRPr lang="en-US" dirty="0"/>
          </a:p>
        </p:txBody>
      </p:sp>
      <p:sp>
        <p:nvSpPr>
          <p:cNvPr id="3" name="Marcador de contenido 2"/>
          <p:cNvSpPr>
            <a:spLocks noGrp="1"/>
          </p:cNvSpPr>
          <p:nvPr>
            <p:ph idx="1"/>
          </p:nvPr>
        </p:nvSpPr>
        <p:spPr>
          <a:xfrm>
            <a:off x="1141412" y="2249486"/>
            <a:ext cx="9905999" cy="3713991"/>
          </a:xfrm>
        </p:spPr>
        <p:txBody>
          <a:bodyPr>
            <a:normAutofit lnSpcReduction="10000"/>
          </a:bodyPr>
          <a:lstStyle/>
          <a:p>
            <a:r>
              <a:rPr lang="es-ES" dirty="0"/>
              <a:t>Este tipo de sistemas es aplicable en múltiples ámbitos:</a:t>
            </a:r>
          </a:p>
          <a:p>
            <a:r>
              <a:rPr lang="es-ES" dirty="0"/>
              <a:t>- Bibliotecas escolares y universitarias</a:t>
            </a:r>
          </a:p>
          <a:p>
            <a:r>
              <a:rPr lang="es-ES" dirty="0"/>
              <a:t>- Tiendas en línea de libros electrónicos</a:t>
            </a:r>
          </a:p>
          <a:p>
            <a:r>
              <a:rPr lang="es-ES" dirty="0"/>
              <a:t>- Archivos personales o institucionales</a:t>
            </a:r>
          </a:p>
          <a:p>
            <a:r>
              <a:rPr lang="es-ES" dirty="0"/>
              <a:t>- Gestión de bibliografía en investigaciones académicas</a:t>
            </a:r>
          </a:p>
          <a:p>
            <a:r>
              <a:rPr lang="es-ES" dirty="0"/>
              <a:t>Permiten acceder rápidamente a información clave, mantener registros organizados y automatizar tareas administrativas.</a:t>
            </a:r>
          </a:p>
          <a:p>
            <a:endParaRPr lang="en-US" dirty="0"/>
          </a:p>
        </p:txBody>
      </p:sp>
    </p:spTree>
    <p:extLst>
      <p:ext uri="{BB962C8B-B14F-4D97-AF65-F5344CB8AC3E}">
        <p14:creationId xmlns:p14="http://schemas.microsoft.com/office/powerpoint/2010/main" val="3166468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C" dirty="0" smtClean="0"/>
              <a:t>VISUALIZACION DEL FUTURO</a:t>
            </a:r>
            <a:r>
              <a:rPr lang="es-EC" dirty="0" smtClean="0"/>
              <a:t> </a:t>
            </a:r>
            <a:endParaRPr lang="en-US" dirty="0"/>
          </a:p>
        </p:txBody>
      </p:sp>
      <p:sp>
        <p:nvSpPr>
          <p:cNvPr id="3" name="Marcador de contenido 2"/>
          <p:cNvSpPr>
            <a:spLocks noGrp="1"/>
          </p:cNvSpPr>
          <p:nvPr>
            <p:ph idx="1"/>
          </p:nvPr>
        </p:nvSpPr>
        <p:spPr>
          <a:xfrm>
            <a:off x="1141412" y="2249486"/>
            <a:ext cx="9905999" cy="2574305"/>
          </a:xfrm>
        </p:spPr>
        <p:txBody>
          <a:bodyPr>
            <a:normAutofit/>
          </a:bodyPr>
          <a:lstStyle/>
          <a:p>
            <a:pPr algn="just"/>
            <a:r>
              <a:rPr lang="es-ES" dirty="0"/>
              <a:t>El sistema puede escalarse hacia una aplicación web con interfaces gráficas, autenticación de usuarios y exportación en PDF. También puede integrarse con </a:t>
            </a:r>
            <a:r>
              <a:rPr lang="es-ES" dirty="0" err="1"/>
              <a:t>APIs</a:t>
            </a:r>
            <a:r>
              <a:rPr lang="es-ES" dirty="0"/>
              <a:t> para obtener libros en línea o sincronizar con servicios de almacenamiento en la nube. </a:t>
            </a:r>
            <a:r>
              <a:rPr lang="es-ES" dirty="0" err="1"/>
              <a:t>Go</a:t>
            </a:r>
            <a:r>
              <a:rPr lang="es-ES" dirty="0"/>
              <a:t> ofrece alto rendimiento para manejar múltiples usuarios concurrentes, ideal para futuros despliegues en producción.</a:t>
            </a:r>
          </a:p>
          <a:p>
            <a:endParaRPr lang="en-US" dirty="0"/>
          </a:p>
        </p:txBody>
      </p:sp>
    </p:spTree>
    <p:extLst>
      <p:ext uri="{BB962C8B-B14F-4D97-AF65-F5344CB8AC3E}">
        <p14:creationId xmlns:p14="http://schemas.microsoft.com/office/powerpoint/2010/main" val="3893043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CONCLUSION REFLEXIVA</a:t>
            </a:r>
            <a:endParaRPr lang="en-US" dirty="0"/>
          </a:p>
        </p:txBody>
      </p:sp>
      <p:sp>
        <p:nvSpPr>
          <p:cNvPr id="3" name="Marcador de contenido 2"/>
          <p:cNvSpPr>
            <a:spLocks noGrp="1"/>
          </p:cNvSpPr>
          <p:nvPr>
            <p:ph idx="1"/>
          </p:nvPr>
        </p:nvSpPr>
        <p:spPr>
          <a:xfrm>
            <a:off x="1141412" y="2249486"/>
            <a:ext cx="9905999" cy="4342699"/>
          </a:xfrm>
        </p:spPr>
        <p:txBody>
          <a:bodyPr>
            <a:normAutofit/>
          </a:bodyPr>
          <a:lstStyle/>
          <a:p>
            <a:pPr algn="just"/>
            <a:r>
              <a:rPr lang="es-ES" dirty="0"/>
              <a:t>Este proyecto ha permitido afianzar conocimientos sobre </a:t>
            </a:r>
            <a:r>
              <a:rPr lang="es-ES" dirty="0" err="1"/>
              <a:t>Go</a:t>
            </a:r>
            <a:r>
              <a:rPr lang="es-ES" dirty="0"/>
              <a:t>, bases de datos relacionales y diseño orientado a interfaces. Las principales dificultades fueron integrar correctamente la base de datos con </a:t>
            </a:r>
            <a:r>
              <a:rPr lang="es-ES" dirty="0" err="1"/>
              <a:t>Go</a:t>
            </a:r>
            <a:r>
              <a:rPr lang="es-ES" dirty="0"/>
              <a:t> y manejar errores de ejecución.</a:t>
            </a:r>
          </a:p>
          <a:p>
            <a:pPr algn="just"/>
            <a:r>
              <a:rPr lang="es-ES" dirty="0"/>
              <a:t>Como lección, se reafirma la importancia de una estructura limpia del proyecto, del control de errores y de pruebas continuas.</a:t>
            </a:r>
          </a:p>
          <a:p>
            <a:pPr algn="just"/>
            <a:r>
              <a:rPr lang="es-ES" dirty="0"/>
              <a:t>El aprendizaje adquirido es aplicable a múltiples contextos profesionales y abre camino para nuevas implementaciones.</a:t>
            </a:r>
          </a:p>
          <a:p>
            <a:endParaRPr lang="en-US" dirty="0"/>
          </a:p>
        </p:txBody>
      </p:sp>
    </p:spTree>
    <p:extLst>
      <p:ext uri="{BB962C8B-B14F-4D97-AF65-F5344CB8AC3E}">
        <p14:creationId xmlns:p14="http://schemas.microsoft.com/office/powerpoint/2010/main" val="3038172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54</TotalTime>
  <Words>272</Words>
  <Application>Microsoft Office PowerPoint</Application>
  <PresentationFormat>Panorámica</PresentationFormat>
  <Paragraphs>19</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Arial</vt:lpstr>
      <vt:lpstr>Trebuchet MS</vt:lpstr>
      <vt:lpstr>Tw Cen MT</vt:lpstr>
      <vt:lpstr>Circuito</vt:lpstr>
      <vt:lpstr>Sistema de Gestión de Libros Electrónicos</vt:lpstr>
      <vt:lpstr>INTRODUCCION</vt:lpstr>
      <vt:lpstr>APLICACIONES PRACTICAS</vt:lpstr>
      <vt:lpstr>VISUALIZACION DEL FUTURO </vt:lpstr>
      <vt:lpstr>CONCLUSION REFLEXIVA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INFORME DE PROYECTO</dc:title>
  <dc:creator>owner</dc:creator>
  <cp:lastModifiedBy>owner</cp:lastModifiedBy>
  <cp:revision>19</cp:revision>
  <dcterms:created xsi:type="dcterms:W3CDTF">2025-06-30T16:47:05Z</dcterms:created>
  <dcterms:modified xsi:type="dcterms:W3CDTF">2025-06-30T20:58:07Z</dcterms:modified>
</cp:coreProperties>
</file>