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6" r:id="rId11"/>
    <p:sldId id="265" r:id="rId12"/>
    <p:sldId id="267" r:id="rId1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/deiLbceGpOEWvpxwYa046ot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00"/>
    <a:srgbClr val="000000"/>
    <a:srgbClr val="36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/>
    <p:restoredTop sz="94640"/>
  </p:normalViewPr>
  <p:slideViewPr>
    <p:cSldViewPr snapToGrid="0">
      <p:cViewPr varScale="1">
        <p:scale>
          <a:sx n="100" d="100"/>
          <a:sy n="100" d="100"/>
        </p:scale>
        <p:origin x="11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3036" y="13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326B2F-57EC-23DF-F99A-1FB2C065DE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CDFEF-9D12-DDB3-A551-70345B9412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00BE-F5E4-4DF3-8744-F9474986946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0AFC0-1067-5EE5-8D38-64B72F068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F8B8D-4BCE-5EAC-8A85-3CFA1402D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4837C-D394-4158-95DE-655786BF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3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8" y="8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8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46" y="456089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8" y="9118608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18608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dt" idx="10"/>
          </p:nvPr>
        </p:nvSpPr>
        <p:spPr>
          <a:xfrm>
            <a:off x="4143375" y="8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2/28/24</a:t>
            </a:r>
            <a:endParaRPr/>
          </a:p>
        </p:txBody>
      </p:sp>
      <p:sp>
        <p:nvSpPr>
          <p:cNvPr id="116" name="Google Shape;116;p1:notes"/>
          <p:cNvSpPr txBox="1"/>
          <p:nvPr/>
        </p:nvSpPr>
        <p:spPr>
          <a:xfrm>
            <a:off x="4143375" y="8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2/28/24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:notes"/>
          <p:cNvSpPr txBox="1"/>
          <p:nvPr/>
        </p:nvSpPr>
        <p:spPr>
          <a:xfrm>
            <a:off x="4143375" y="8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2/28/24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:notes"/>
          <p:cNvSpPr txBox="1"/>
          <p:nvPr/>
        </p:nvSpPr>
        <p:spPr>
          <a:xfrm>
            <a:off x="4143375" y="9118608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731846" y="456089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3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146BC-AA0F-3E22-53A1-E2911084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0"/>
            <a:ext cx="10515600" cy="1125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5F4B9C4-1653-BD18-B43D-89CFA680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25"/>
            <a:ext cx="10515600" cy="459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3956051" y="-1447800"/>
            <a:ext cx="42672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7242176" y="1827742"/>
            <a:ext cx="5715000" cy="266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1801284" y="-740833"/>
            <a:ext cx="5715000" cy="780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>
            <a:spLocks noGrp="1"/>
          </p:cNvSpPr>
          <p:nvPr>
            <p:ph type="chart" idx="2"/>
          </p:nvPr>
        </p:nvSpPr>
        <p:spPr>
          <a:xfrm>
            <a:off x="61912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>
            <a:spLocks noGrp="1"/>
          </p:cNvSpPr>
          <p:nvPr>
            <p:ph type="clipArt" idx="2"/>
          </p:nvPr>
        </p:nvSpPr>
        <p:spPr>
          <a:xfrm>
            <a:off x="6191251" y="1752600"/>
            <a:ext cx="5232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61912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2800" y="1349148"/>
            <a:ext cx="10610851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3"/>
          <p:cNvCxnSpPr/>
          <p:nvPr/>
        </p:nvCxnSpPr>
        <p:spPr>
          <a:xfrm>
            <a:off x="812800" y="6553200"/>
            <a:ext cx="10566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712F4-5344-B897-2BC8-691E38A4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0"/>
            <a:ext cx="10515600" cy="1125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4CAAF-29B8-6495-82E7-A0AEBA109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21618-C4F7-6064-6486-5DA5DA87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0925"/>
            <a:ext cx="10515600" cy="459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Font typeface="Wingdings" pitchFamily="2" charset="2"/>
        <a:buChar char="q"/>
        <a:defRPr sz="28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L="800100" marR="0" lvl="1" indent="-34290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Font typeface="Wingdings" pitchFamily="2" charset="2"/>
        <a:buChar char="q"/>
        <a:defRPr sz="2000" b="0" i="0" u="none" strike="noStrike" cap="none">
          <a:solidFill>
            <a:srgbClr val="000000"/>
          </a:solidFill>
          <a:latin typeface="Arial"/>
          <a:ea typeface="Arial" panose="020B0604020202020204" pitchFamily="34" charset="0"/>
          <a:cs typeface="Arial"/>
          <a:sym typeface="Arial"/>
        </a:defRPr>
      </a:lvl2pPr>
      <a:lvl3pPr marL="1257300" marR="0" lvl="2" indent="-34290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Font typeface="Wingdings" pitchFamily="2" charset="2"/>
        <a:buChar char="q"/>
        <a:defRPr sz="2000" b="0" i="0" u="none" strike="noStrike" cap="none">
          <a:solidFill>
            <a:srgbClr val="000000"/>
          </a:solidFill>
          <a:latin typeface="Arial"/>
          <a:ea typeface="Arial" panose="020B0604020202020204" pitchFamily="34" charset="0"/>
          <a:cs typeface="Arial"/>
          <a:sym typeface="Arial"/>
        </a:defRPr>
      </a:lvl3pPr>
      <a:lvl4pPr marL="1657350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Font typeface="Wingdings" pitchFamily="2" charset="2"/>
        <a:buChar char="q"/>
        <a:defRPr sz="2000" b="0" i="0" u="none" strike="noStrike" cap="none">
          <a:solidFill>
            <a:srgbClr val="000000"/>
          </a:solidFill>
          <a:latin typeface="Arial"/>
          <a:ea typeface="Arial" panose="020B0604020202020204" pitchFamily="34" charset="0"/>
          <a:cs typeface="Arial"/>
          <a:sym typeface="Arial"/>
        </a:defRPr>
      </a:lvl4pPr>
      <a:lvl5pPr marL="2114550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Font typeface="Wingdings" pitchFamily="2" charset="2"/>
        <a:buChar char="q"/>
        <a:defRPr sz="2000" b="0" i="0" u="none" strike="noStrike" cap="none">
          <a:solidFill>
            <a:srgbClr val="000000"/>
          </a:solidFill>
          <a:latin typeface="Arial"/>
          <a:ea typeface="Arial" panose="020B0604020202020204" pitchFamily="34" charset="0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using-git/about-git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get-started/using-github/github-flo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sktop.github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7D633A-E2E7-5A26-53C6-DFE0DC31573A}"/>
              </a:ext>
            </a:extLst>
          </p:cNvPr>
          <p:cNvGrpSpPr/>
          <p:nvPr/>
        </p:nvGrpSpPr>
        <p:grpSpPr>
          <a:xfrm>
            <a:off x="1089456" y="2623473"/>
            <a:ext cx="9296400" cy="3944975"/>
            <a:chOff x="2209800" y="3217918"/>
            <a:chExt cx="9296400" cy="3944975"/>
          </a:xfrm>
        </p:grpSpPr>
        <p:pic>
          <p:nvPicPr>
            <p:cNvPr id="1026" name="Picture 2" descr="GitHub Logo and symbol, meaning ...">
              <a:extLst>
                <a:ext uri="{FF2B5EF4-FFF2-40B4-BE49-F238E27FC236}">
                  <a16:creationId xmlns:a16="http://schemas.microsoft.com/office/drawing/2014/main" id="{7C888AAE-6915-F312-A0C0-379E9F28A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406" y="3217918"/>
              <a:ext cx="3425319" cy="191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Google Shape;122;p1"/>
            <p:cNvSpPr/>
            <p:nvPr/>
          </p:nvSpPr>
          <p:spPr>
            <a:xfrm>
              <a:off x="2209800" y="4267293"/>
              <a:ext cx="9296400" cy="28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-US" sz="5400" b="1" i="1" dirty="0"/>
                <a:t>Welcome to: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-US" sz="2800" b="1" u="none" strike="noStrike" cap="none" dirty="0">
                  <a:latin typeface="Arial"/>
                  <a:ea typeface="Arial"/>
                  <a:cs typeface="Arial"/>
                  <a:sym typeface="Arial"/>
                </a:rPr>
                <a:t>A gentle introduction</a:t>
              </a:r>
              <a:endParaRPr lang="en-US" sz="6600" b="1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endParaRPr lang="en-US" sz="2800" b="1" i="1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endParaRPr lang="en-US" sz="2800" b="1" i="1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-US" sz="1800" b="1" i="1" dirty="0"/>
                <a:t>OTM Lab Meeting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-US" sz="1800" b="1" i="1" u="none" strike="noStrike" cap="none" dirty="0">
                  <a:latin typeface="Arial"/>
                  <a:ea typeface="Arial"/>
                  <a:cs typeface="Arial"/>
                  <a:sym typeface="Arial"/>
                </a:rPr>
                <a:t>02</a:t>
              </a:r>
              <a:r>
                <a:rPr lang="en-US" sz="1800" b="1" i="1" dirty="0"/>
                <a:t>/04/2024</a:t>
              </a:r>
              <a:endParaRPr sz="1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" name="Google Shape;124;p1" descr="A blue text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47778"/>
          <a:stretch/>
        </p:blipFill>
        <p:spPr>
          <a:xfrm>
            <a:off x="8517349" y="547060"/>
            <a:ext cx="3226264" cy="141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6AE2E-382B-B5A0-CD2A-886BD9AC3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12B9-FD38-28FA-EA4F-68680FD9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4):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C146-7329-7592-C2CD-BE0905C6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25"/>
            <a:ext cx="5257800" cy="4596038"/>
          </a:xfrm>
        </p:spPr>
        <p:txBody>
          <a:bodyPr/>
          <a:lstStyle/>
          <a:p>
            <a:r>
              <a:rPr lang="en-US" dirty="0"/>
              <a:t>Use and edit your code!</a:t>
            </a:r>
          </a:p>
          <a:p>
            <a:endParaRPr lang="en-US" dirty="0"/>
          </a:p>
          <a:p>
            <a:r>
              <a:rPr lang="en-US" dirty="0"/>
              <a:t>Once you’re done, make sure to save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61B10-68ED-294C-071A-B5A28EB0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76" y="3059649"/>
            <a:ext cx="5786718" cy="33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895E-653B-2412-4D82-2FE2462E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92"/>
            <a:ext cx="10515600" cy="1125540"/>
          </a:xfrm>
        </p:spPr>
        <p:txBody>
          <a:bodyPr/>
          <a:lstStyle/>
          <a:p>
            <a:r>
              <a:rPr lang="en-US" dirty="0"/>
              <a:t>How to git (step 5):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EB78-D968-EC82-224E-0CA2624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your changes!!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5F4A-D111-ACB1-F306-D8B7DEB9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8" y="2600947"/>
            <a:ext cx="5661212" cy="3883991"/>
          </a:xfrm>
          <a:prstGeom prst="rect">
            <a:avLst/>
          </a:prstGeom>
          <a:ln w="76200">
            <a:solidFill>
              <a:schemeClr val="accent2"/>
            </a:solidFill>
            <a:miter lim="8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1CF03-899F-12D7-F2B8-B6192B96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787" r="71417"/>
          <a:stretch/>
        </p:blipFill>
        <p:spPr>
          <a:xfrm>
            <a:off x="7207624" y="1580925"/>
            <a:ext cx="4146176" cy="3404959"/>
          </a:xfrm>
          <a:prstGeom prst="rect">
            <a:avLst/>
          </a:prstGeom>
          <a:ln w="76200">
            <a:solidFill>
              <a:schemeClr val="accent2"/>
            </a:solidFill>
            <a:miter lim="800000"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F0A829-4D38-FB6E-6FE7-1A1583C4896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265394" y="1580925"/>
            <a:ext cx="3942230" cy="102002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EF6A20-D194-3E6F-99F3-79E3F7501077}"/>
              </a:ext>
            </a:extLst>
          </p:cNvPr>
          <p:cNvCxnSpPr>
            <a:cxnSpLocks/>
          </p:cNvCxnSpPr>
          <p:nvPr/>
        </p:nvCxnSpPr>
        <p:spPr>
          <a:xfrm flipV="1">
            <a:off x="6096000" y="4985884"/>
            <a:ext cx="1111624" cy="14990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7BF3A5-61BE-3272-69B8-067BB834B7F9}"/>
              </a:ext>
            </a:extLst>
          </p:cNvPr>
          <p:cNvSpPr txBox="1"/>
          <p:nvPr/>
        </p:nvSpPr>
        <p:spPr>
          <a:xfrm>
            <a:off x="7763437" y="2119217"/>
            <a:ext cx="30444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short message goes here!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B1456-D655-B317-E517-82259828B90D}"/>
              </a:ext>
            </a:extLst>
          </p:cNvPr>
          <p:cNvSpPr/>
          <p:nvPr/>
        </p:nvSpPr>
        <p:spPr>
          <a:xfrm>
            <a:off x="7221978" y="4298624"/>
            <a:ext cx="3656553" cy="650964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9448-6F2E-6441-5213-DD9D6169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6):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4DD5-DA0D-83E8-08D9-730E3645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your commit!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F387E-A860-A63D-DEF2-A6F88F5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21" y="1580925"/>
            <a:ext cx="7031486" cy="4852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2ED28-AB88-0ADC-9403-13EC5489CC49}"/>
              </a:ext>
            </a:extLst>
          </p:cNvPr>
          <p:cNvSpPr/>
          <p:nvPr/>
        </p:nvSpPr>
        <p:spPr>
          <a:xfrm>
            <a:off x="8092454" y="1642918"/>
            <a:ext cx="1810963" cy="650964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735-4A8B-4B3A-F105-D6A00E16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git????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7B03-9A85-B99F-D5A1-07989861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25"/>
            <a:ext cx="5257800" cy="4596038"/>
          </a:xfrm>
        </p:spPr>
        <p:txBody>
          <a:bodyPr/>
          <a:lstStyle/>
          <a:p>
            <a:r>
              <a:rPr lang="en-US" dirty="0"/>
              <a:t>What is git?</a:t>
            </a:r>
          </a:p>
          <a:p>
            <a:pPr lvl="1"/>
            <a:r>
              <a:rPr lang="en-US" dirty="0"/>
              <a:t>Version control system that…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Tracks changes in computer files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Facilitates/coordinates work on those files between people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400050" indent="-457200"/>
            <a:r>
              <a:rPr lang="en-US" dirty="0"/>
              <a:t>Why git???</a:t>
            </a:r>
          </a:p>
          <a:p>
            <a:pPr marL="914400" lvl="1" indent="-457200"/>
            <a:r>
              <a:rPr lang="en-US" dirty="0"/>
              <a:t>Free, open-source software!</a:t>
            </a:r>
          </a:p>
          <a:p>
            <a:pPr marL="914400" lvl="1" indent="-457200"/>
            <a:r>
              <a:rPr lang="en-US" dirty="0"/>
              <a:t>Easy to manage and share projects/code between people (or labs)!</a:t>
            </a:r>
          </a:p>
          <a:p>
            <a:pPr marL="914400" lvl="1" indent="-457200"/>
            <a:endParaRPr lang="en-US" dirty="0"/>
          </a:p>
        </p:txBody>
      </p:sp>
      <p:pic>
        <p:nvPicPr>
          <p:cNvPr id="2050" name="Picture 2" descr="Git Branches | Individual Software Process">
            <a:extLst>
              <a:ext uri="{FF2B5EF4-FFF2-40B4-BE49-F238E27FC236}">
                <a16:creationId xmlns:a16="http://schemas.microsoft.com/office/drawing/2014/main" id="{FFBBDE2D-9694-5B51-1801-219C57D4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14" y="2639424"/>
            <a:ext cx="4838126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68ABA-0FCD-64DF-8FF0-0116CFE9A9FF}"/>
              </a:ext>
            </a:extLst>
          </p:cNvPr>
          <p:cNvSpPr txBox="1"/>
          <p:nvPr/>
        </p:nvSpPr>
        <p:spPr>
          <a:xfrm>
            <a:off x="6489639" y="4095750"/>
            <a:ext cx="16542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200"/>
                </a:solidFill>
              </a:rPr>
              <a:t>    Main</a:t>
            </a:r>
          </a:p>
        </p:txBody>
      </p:sp>
    </p:spTree>
    <p:extLst>
      <p:ext uri="{BB962C8B-B14F-4D97-AF65-F5344CB8AC3E}">
        <p14:creationId xmlns:p14="http://schemas.microsoft.com/office/powerpoint/2010/main" val="360432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BF88-CE0A-570D-BE0A-B800020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1):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B703-FF17-B7CD-40EA-D265B698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25"/>
            <a:ext cx="5257800" cy="4596038"/>
          </a:xfrm>
        </p:spPr>
        <p:txBody>
          <a:bodyPr/>
          <a:lstStyle/>
          <a:p>
            <a:r>
              <a:rPr lang="en-US" dirty="0"/>
              <a:t>Create GitHub account:</a:t>
            </a:r>
          </a:p>
          <a:p>
            <a:pPr lvl="1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More info about how Git and GitHub works:</a:t>
            </a:r>
          </a:p>
          <a:p>
            <a:pPr lvl="1"/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https://docs.github.com/en/get-started/using-git/about-git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https://docs.github.com/en/get-started/using-github/github-flow</a:t>
            </a: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6C025C7-8EF9-4FA0-86FF-28693BD8F0F4}"/>
              </a:ext>
            </a:extLst>
          </p:cNvPr>
          <p:cNvSpPr/>
          <p:nvPr/>
        </p:nvSpPr>
        <p:spPr>
          <a:xfrm>
            <a:off x="7823058" y="191596"/>
            <a:ext cx="2836190" cy="1904203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OTM LAB GitHub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0E91E5C-9696-F3C8-3330-4CDC80B42606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 flipH="1" flipV="1">
            <a:off x="7831855" y="1143698"/>
            <a:ext cx="1542826" cy="1628902"/>
          </a:xfrm>
          <a:prstGeom prst="curvedConnector4">
            <a:avLst>
              <a:gd name="adj1" fmla="val -14817"/>
              <a:gd name="adj2" fmla="val 64002"/>
            </a:avLst>
          </a:prstGeom>
          <a:ln w="76200">
            <a:solidFill>
              <a:schemeClr val="accent1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>
            <a:extLst>
              <a:ext uri="{FF2B5EF4-FFF2-40B4-BE49-F238E27FC236}">
                <a16:creationId xmlns:a16="http://schemas.microsoft.com/office/drawing/2014/main" id="{7E8EDC33-DDFA-1E53-C9C0-B7A2DAB43A46}"/>
              </a:ext>
            </a:extLst>
          </p:cNvPr>
          <p:cNvSpPr/>
          <p:nvPr/>
        </p:nvSpPr>
        <p:spPr>
          <a:xfrm>
            <a:off x="7956586" y="2682447"/>
            <a:ext cx="2836190" cy="1904203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forked repository</a:t>
            </a:r>
          </a:p>
          <a:p>
            <a:pPr algn="ctr"/>
            <a:r>
              <a:rPr lang="en-US" sz="1100" b="1" dirty="0"/>
              <a:t>(will contain all the code needed for whatever analysis you want to do)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CF1B371-FBF1-7B4E-6965-AD9BB05A81FA}"/>
              </a:ext>
            </a:extLst>
          </p:cNvPr>
          <p:cNvSpPr/>
          <p:nvPr/>
        </p:nvSpPr>
        <p:spPr>
          <a:xfrm>
            <a:off x="8083657" y="5208588"/>
            <a:ext cx="2582048" cy="1276350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copy (on your computer) of your repository where you can edit and run the code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04FEDED-CC54-6AA3-4E0B-1F3FB6AAF18E}"/>
              </a:ext>
            </a:extLst>
          </p:cNvPr>
          <p:cNvCxnSpPr>
            <a:cxnSpLocks/>
            <a:stCxn id="9" idx="2"/>
            <a:endCxn id="7" idx="2"/>
          </p:cNvCxnSpPr>
          <p:nvPr/>
        </p:nvCxnSpPr>
        <p:spPr>
          <a:xfrm rot="10800000">
            <a:off x="7965383" y="3634549"/>
            <a:ext cx="118274" cy="2212214"/>
          </a:xfrm>
          <a:prstGeom prst="curvedConnector3">
            <a:avLst>
              <a:gd name="adj1" fmla="val 598691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459C592-D0C1-7745-4A3F-FE436F9A06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58037" y="3480543"/>
            <a:ext cx="118274" cy="2212214"/>
          </a:xfrm>
          <a:prstGeom prst="curvedConnector3">
            <a:avLst>
              <a:gd name="adj1" fmla="val 727545"/>
            </a:avLst>
          </a:prstGeom>
          <a:ln w="76200">
            <a:headEnd type="triangle"/>
            <a:tailEnd type="non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BC21B3-E634-E821-2FBF-EF8567F303CE}"/>
              </a:ext>
            </a:extLst>
          </p:cNvPr>
          <p:cNvSpPr txBox="1"/>
          <p:nvPr/>
        </p:nvSpPr>
        <p:spPr>
          <a:xfrm>
            <a:off x="7371380" y="4516004"/>
            <a:ext cx="130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pushing new commits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34E91-7785-418C-366B-950B1BCD50DF}"/>
              </a:ext>
            </a:extLst>
          </p:cNvPr>
          <p:cNvSpPr txBox="1"/>
          <p:nvPr/>
        </p:nvSpPr>
        <p:spPr>
          <a:xfrm>
            <a:off x="10264368" y="4374399"/>
            <a:ext cx="130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pulling new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670B8-EB09-CFA7-6475-1C6DFFA1C2C3}"/>
              </a:ext>
            </a:extLst>
          </p:cNvPr>
          <p:cNvSpPr txBox="1"/>
          <p:nvPr/>
        </p:nvSpPr>
        <p:spPr>
          <a:xfrm>
            <a:off x="9408878" y="2080254"/>
            <a:ext cx="130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pulling new changes</a:t>
            </a:r>
          </a:p>
        </p:txBody>
      </p:sp>
    </p:spTree>
    <p:extLst>
      <p:ext uri="{BB962C8B-B14F-4D97-AF65-F5344CB8AC3E}">
        <p14:creationId xmlns:p14="http://schemas.microsoft.com/office/powerpoint/2010/main" val="420542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4DB69-EAA0-EE78-82B0-43088D60B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7ADA-E15E-BB88-CC50-F84AE6E3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1.5):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4031-188A-7C70-FEFA-023E3C83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925"/>
            <a:ext cx="10515599" cy="4596038"/>
          </a:xfrm>
        </p:spPr>
        <p:txBody>
          <a:bodyPr/>
          <a:lstStyle/>
          <a:p>
            <a:r>
              <a:rPr lang="en-US" dirty="0"/>
              <a:t>Download GitHub for desktop</a:t>
            </a:r>
          </a:p>
          <a:p>
            <a:r>
              <a:rPr lang="en-US" dirty="0"/>
              <a:t>Log in to your GitHub account!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https://desktop.github.com/download/</a:t>
            </a: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Getting Started with G... | Wiki | UAL Creative Computing Institute">
            <a:extLst>
              <a:ext uri="{FF2B5EF4-FFF2-40B4-BE49-F238E27FC236}">
                <a16:creationId xmlns:a16="http://schemas.microsoft.com/office/drawing/2014/main" id="{A55C379D-B47E-34A1-CD1F-CD32D5C8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3891294"/>
            <a:ext cx="762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3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5697-1647-FC02-3E41-E292DD1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2):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E943-C226-CF0E-8AA5-7AE73961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fork!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35EAE-3136-FF2F-F0B1-65D3EF41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638963"/>
            <a:ext cx="5468807" cy="2670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8BDB8-8013-EE34-4A54-049B341A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85" t="9121" r="5461" b="59207"/>
          <a:stretch/>
        </p:blipFill>
        <p:spPr>
          <a:xfrm>
            <a:off x="5830021" y="1580925"/>
            <a:ext cx="6140999" cy="2205990"/>
          </a:xfrm>
          <a:prstGeom prst="rect">
            <a:avLst/>
          </a:prstGeom>
          <a:ln w="76200">
            <a:solidFill>
              <a:schemeClr val="accent2"/>
            </a:solidFill>
            <a:miter lim="800000"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5B13C-9507-EF46-109F-F009AA2A7F01}"/>
              </a:ext>
            </a:extLst>
          </p:cNvPr>
          <p:cNvSpPr/>
          <p:nvPr/>
        </p:nvSpPr>
        <p:spPr>
          <a:xfrm>
            <a:off x="3013655" y="3870101"/>
            <a:ext cx="2324637" cy="873349"/>
          </a:xfrm>
          <a:prstGeom prst="rect">
            <a:avLst/>
          </a:prstGeom>
          <a:noFill/>
          <a:ln w="762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274393-B904-6DA0-D5C8-20A898FE312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175974" y="1539332"/>
            <a:ext cx="1610407" cy="233076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8FBCD-374A-42D1-0410-656C6AD5AEEF}"/>
              </a:ext>
            </a:extLst>
          </p:cNvPr>
          <p:cNvCxnSpPr>
            <a:cxnSpLocks/>
          </p:cNvCxnSpPr>
          <p:nvPr/>
        </p:nvCxnSpPr>
        <p:spPr>
          <a:xfrm flipV="1">
            <a:off x="5338292" y="3786915"/>
            <a:ext cx="491729" cy="95653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36BA84-BFDF-0936-269C-3BA71E33111C}"/>
              </a:ext>
            </a:extLst>
          </p:cNvPr>
          <p:cNvSpPr/>
          <p:nvPr/>
        </p:nvSpPr>
        <p:spPr>
          <a:xfrm>
            <a:off x="8558214" y="1828801"/>
            <a:ext cx="1585912" cy="742950"/>
          </a:xfrm>
          <a:prstGeom prst="rect">
            <a:avLst/>
          </a:prstGeom>
          <a:noFill/>
          <a:ln w="762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A121-34F5-24D0-4E59-3C9AC165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7A2D54-CF1C-3852-225E-E7EF8FCC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27" t="29864" r="22439" b="21742"/>
          <a:stretch/>
        </p:blipFill>
        <p:spPr>
          <a:xfrm>
            <a:off x="6051003" y="1508115"/>
            <a:ext cx="5468807" cy="2370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7AD428-C29C-F034-1A29-0A70E9B9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" y="3672778"/>
            <a:ext cx="5468807" cy="2632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E433C-037A-92E3-521D-DA2ACA6F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2):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7E99-10EE-ADCA-DC20-CD2CE2E6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25"/>
            <a:ext cx="5029387" cy="4596038"/>
          </a:xfrm>
        </p:spPr>
        <p:txBody>
          <a:bodyPr/>
          <a:lstStyle/>
          <a:p>
            <a:r>
              <a:rPr lang="en-US" dirty="0"/>
              <a:t>Time to fork!</a:t>
            </a:r>
          </a:p>
          <a:p>
            <a:pPr lvl="1"/>
            <a:r>
              <a:rPr lang="en-US" dirty="0"/>
              <a:t>fork the OTM lab repository to your own personal GitHub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DE7CE-3BB6-514B-1A29-C57E8D30E345}"/>
              </a:ext>
            </a:extLst>
          </p:cNvPr>
          <p:cNvSpPr/>
          <p:nvPr/>
        </p:nvSpPr>
        <p:spPr>
          <a:xfrm>
            <a:off x="1689715" y="4306775"/>
            <a:ext cx="2324637" cy="873349"/>
          </a:xfrm>
          <a:prstGeom prst="rect">
            <a:avLst/>
          </a:prstGeom>
          <a:noFill/>
          <a:ln w="762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96DBFC-829D-B2B2-3FB6-B6BC4F46BA1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52034" y="1801092"/>
            <a:ext cx="4362289" cy="250568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32754D-1C95-E6DA-D0EE-B15AB47D3C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992532" y="2544042"/>
            <a:ext cx="4014747" cy="263608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99678-EEA8-43E0-E3F6-7A267A82FF96}"/>
              </a:ext>
            </a:extLst>
          </p:cNvPr>
          <p:cNvSpPr/>
          <p:nvPr/>
        </p:nvSpPr>
        <p:spPr>
          <a:xfrm>
            <a:off x="7214323" y="1801092"/>
            <a:ext cx="1585912" cy="742950"/>
          </a:xfrm>
          <a:prstGeom prst="rect">
            <a:avLst/>
          </a:prstGeom>
          <a:noFill/>
          <a:ln w="762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3336-BEB6-F29B-4B85-66CFE214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3):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1FFB-6238-6E85-2228-F98C0ACA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25"/>
            <a:ext cx="5257800" cy="4596038"/>
          </a:xfrm>
        </p:spPr>
        <p:txBody>
          <a:bodyPr/>
          <a:lstStyle/>
          <a:p>
            <a:r>
              <a:rPr lang="en-US" dirty="0"/>
              <a:t>Clone the repository to your computer!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EA6AD-57F3-C2D7-F2AA-E72A591E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6" y="2724538"/>
            <a:ext cx="5784271" cy="3986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F65FDB-A31C-F8A4-FC0A-181CD3EA561D}"/>
              </a:ext>
            </a:extLst>
          </p:cNvPr>
          <p:cNvSpPr/>
          <p:nvPr/>
        </p:nvSpPr>
        <p:spPr>
          <a:xfrm>
            <a:off x="1599273" y="3110766"/>
            <a:ext cx="1585912" cy="742950"/>
          </a:xfrm>
          <a:prstGeom prst="rect">
            <a:avLst/>
          </a:prstGeom>
          <a:noFill/>
          <a:ln w="762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6F8DE-68F1-5403-1D48-A705CA13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84" t="13025" r="57719" b="73372"/>
          <a:stretch/>
        </p:blipFill>
        <p:spPr>
          <a:xfrm>
            <a:off x="6430752" y="1973877"/>
            <a:ext cx="4923048" cy="2273777"/>
          </a:xfrm>
          <a:prstGeom prst="rect">
            <a:avLst/>
          </a:prstGeom>
          <a:ln w="76200">
            <a:solidFill>
              <a:schemeClr val="accent2"/>
            </a:solidFill>
            <a:miter lim="800000"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CA9E22-FA10-7B9F-847E-B98DF22C624B}"/>
              </a:ext>
            </a:extLst>
          </p:cNvPr>
          <p:cNvCxnSpPr>
            <a:cxnSpLocks/>
          </p:cNvCxnSpPr>
          <p:nvPr/>
        </p:nvCxnSpPr>
        <p:spPr>
          <a:xfrm>
            <a:off x="6863938" y="2795788"/>
            <a:ext cx="30163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5165C7-A7A2-56A1-AFA6-7A5395C4460F}"/>
              </a:ext>
            </a:extLst>
          </p:cNvPr>
          <p:cNvCxnSpPr>
            <a:cxnSpLocks/>
          </p:cNvCxnSpPr>
          <p:nvPr/>
        </p:nvCxnSpPr>
        <p:spPr>
          <a:xfrm flipV="1">
            <a:off x="2766951" y="1917455"/>
            <a:ext cx="3663801" cy="11933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B68DA4-83AB-403F-1291-C188EC8765BB}"/>
              </a:ext>
            </a:extLst>
          </p:cNvPr>
          <p:cNvCxnSpPr>
            <a:cxnSpLocks/>
          </p:cNvCxnSpPr>
          <p:nvPr/>
        </p:nvCxnSpPr>
        <p:spPr>
          <a:xfrm>
            <a:off x="3168964" y="3859588"/>
            <a:ext cx="3261788" cy="39479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4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76F7-16B1-BD2F-291C-F5DA2401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3):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4E34-15C2-97D0-5ECF-EBA4D4AE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925"/>
            <a:ext cx="5257800" cy="4596038"/>
          </a:xfrm>
        </p:spPr>
        <p:txBody>
          <a:bodyPr/>
          <a:lstStyle/>
          <a:p>
            <a:r>
              <a:rPr lang="en-US" dirty="0"/>
              <a:t>Clone the repository to your computer!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04502-910C-77F4-9817-263633E6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93" y="1783670"/>
            <a:ext cx="4553697" cy="4393293"/>
          </a:xfrm>
          <a:prstGeom prst="rect">
            <a:avLst/>
          </a:prstGeom>
          <a:ln w="76200">
            <a:solidFill>
              <a:schemeClr val="accent2"/>
            </a:solidFill>
            <a:miter lim="800000"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12F713-3DCF-5977-AB4C-D3C9EDF41AB0}"/>
              </a:ext>
            </a:extLst>
          </p:cNvPr>
          <p:cNvCxnSpPr>
            <a:cxnSpLocks/>
          </p:cNvCxnSpPr>
          <p:nvPr/>
        </p:nvCxnSpPr>
        <p:spPr>
          <a:xfrm>
            <a:off x="7114950" y="4427365"/>
            <a:ext cx="161667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42F36-2A24-126E-F1AE-6B101CA0472A}"/>
              </a:ext>
            </a:extLst>
          </p:cNvPr>
          <p:cNvCxnSpPr>
            <a:cxnSpLocks/>
          </p:cNvCxnSpPr>
          <p:nvPr/>
        </p:nvCxnSpPr>
        <p:spPr>
          <a:xfrm>
            <a:off x="4894729" y="5476235"/>
            <a:ext cx="6311153" cy="0"/>
          </a:xfrm>
          <a:prstGeom prst="line">
            <a:avLst/>
          </a:prstGeom>
          <a:ln w="7620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3A1D8E-AE7B-934C-653D-E7F1FDF8473D}"/>
              </a:ext>
            </a:extLst>
          </p:cNvPr>
          <p:cNvSpPr txBox="1"/>
          <p:nvPr/>
        </p:nvSpPr>
        <p:spPr>
          <a:xfrm>
            <a:off x="694768" y="4876070"/>
            <a:ext cx="4056529" cy="1200329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set the file path (location on your computer) of where you want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413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6-A51C-870D-C22B-D1C8A2FD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 (step 4):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4534-AFDC-989C-FC9A-41668044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and edit your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DF139-460D-2D9E-849A-1A39A895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0783"/>
            <a:ext cx="7772400" cy="444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49503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Custom 1">
      <a:dk1>
        <a:srgbClr val="242852"/>
      </a:dk1>
      <a:lt1>
        <a:srgbClr val="FFFFFF"/>
      </a:lt1>
      <a:dk2>
        <a:srgbClr val="242852"/>
      </a:dk2>
      <a:lt2>
        <a:srgbClr val="C9D8FF"/>
      </a:lt2>
      <a:accent1>
        <a:srgbClr val="DC267F"/>
      </a:accent1>
      <a:accent2>
        <a:srgbClr val="648FFF"/>
      </a:accent2>
      <a:accent3>
        <a:srgbClr val="EC87B9"/>
      </a:accent3>
      <a:accent4>
        <a:srgbClr val="F6C8DE"/>
      </a:accent4>
      <a:accent5>
        <a:srgbClr val="556EC1"/>
      </a:accent5>
      <a:accent6>
        <a:srgbClr val="98295D"/>
      </a:accent6>
      <a:hlink>
        <a:srgbClr val="FE6100"/>
      </a:hlink>
      <a:folHlink>
        <a:srgbClr val="1CBC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336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Noto Sans Symbols</vt:lpstr>
      <vt:lpstr>Times New Roman</vt:lpstr>
      <vt:lpstr>Verdana</vt:lpstr>
      <vt:lpstr>Wingdings</vt:lpstr>
      <vt:lpstr>Profile</vt:lpstr>
      <vt:lpstr>PowerPoint Presentation</vt:lpstr>
      <vt:lpstr>What and why git????</vt:lpstr>
      <vt:lpstr>How to git (step 1):</vt:lpstr>
      <vt:lpstr>How to git (step 1.5):</vt:lpstr>
      <vt:lpstr>How to git (step 2):</vt:lpstr>
      <vt:lpstr>How to git (step 2):</vt:lpstr>
      <vt:lpstr>How to git (step 3):</vt:lpstr>
      <vt:lpstr>How to git (step 3):</vt:lpstr>
      <vt:lpstr>How to git (step 4):</vt:lpstr>
      <vt:lpstr>How to git (step 4):</vt:lpstr>
      <vt:lpstr>How to git (step 5):</vt:lpstr>
      <vt:lpstr>How to git (step 6):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Darryl Thelen</dc:creator>
  <cp:lastModifiedBy>Dyer, Olivia</cp:lastModifiedBy>
  <cp:revision>8</cp:revision>
  <dcterms:created xsi:type="dcterms:W3CDTF">1998-10-27T21:06:42Z</dcterms:created>
  <dcterms:modified xsi:type="dcterms:W3CDTF">2025-02-04T15:02:25Z</dcterms:modified>
</cp:coreProperties>
</file>