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7"/>
  </p:notesMasterIdLst>
  <p:sldIdLst>
    <p:sldId id="256" r:id="rId2"/>
    <p:sldId id="259" r:id="rId3"/>
    <p:sldId id="260" r:id="rId4"/>
    <p:sldId id="261" r:id="rId5"/>
    <p:sldId id="262" r:id="rId6"/>
  </p:sldIdLst>
  <p:sldSz cx="9144000" cy="5715000" type="screen16x10"/>
  <p:notesSz cx="6858000" cy="9144000"/>
  <p:defaultTextStyle>
    <a:defPPr>
      <a:defRPr lang="de-DE"/>
    </a:defPPr>
    <a:lvl1pPr marL="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201C"/>
    <a:srgbClr val="5C6971"/>
    <a:srgbClr val="DE1F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585"/>
    <p:restoredTop sz="89163"/>
  </p:normalViewPr>
  <p:slideViewPr>
    <p:cSldViewPr snapToGrid="0" snapToObjects="1">
      <p:cViewPr varScale="1">
        <p:scale>
          <a:sx n="171" d="100"/>
          <a:sy n="171" d="100"/>
        </p:scale>
        <p:origin x="219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16" d="100"/>
          <a:sy n="116" d="100"/>
        </p:scale>
        <p:origin x="3024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29572C-FEDD-4E4A-B3F1-6DF356625056}" type="datetimeFigureOut">
              <a:rPr lang="de-DE" smtClean="0"/>
              <a:t>21.01.2022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41919A-CD55-0F49-ABA0-39107DD0472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2748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41919A-CD55-0F49-ABA0-39107DD0472F}" type="slidenum">
              <a:rPr lang="de-DE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415761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434321"/>
            <a:ext cx="6858000" cy="1989667"/>
          </a:xfrm>
        </p:spPr>
        <p:txBody>
          <a:bodyPr anchor="b">
            <a:normAutofit/>
          </a:bodyPr>
          <a:lstStyle>
            <a:lvl1pPr algn="ctr">
              <a:defRPr sz="4000">
                <a:solidFill>
                  <a:srgbClr val="5C6971"/>
                </a:solidFill>
              </a:defRPr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970738"/>
            <a:ext cx="6858000" cy="408767"/>
          </a:xfrm>
        </p:spPr>
        <p:txBody>
          <a:bodyPr/>
          <a:lstStyle>
            <a:lvl1pPr marL="0" indent="0" algn="ctr">
              <a:buNone/>
              <a:defRPr sz="1800">
                <a:solidFill>
                  <a:srgbClr val="5C697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 dirty="0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37C5D-DF8F-AF4F-81B9-6EED9415847F}" type="datetime1">
              <a:rPr lang="de-DE" smtClean="0"/>
              <a:t>21.01.2022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F7393-88FB-5F49-BE96-ACDA21ADA254}" type="slidenum">
              <a:rPr lang="de-DE" smtClean="0"/>
              <a:t>‹Nr.›</a:t>
            </a:fld>
            <a:endParaRPr lang="de-DE"/>
          </a:p>
        </p:txBody>
      </p:sp>
      <p:pic>
        <p:nvPicPr>
          <p:cNvPr id="8" name="Bild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611" y="296067"/>
            <a:ext cx="5033319" cy="1013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7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6961D-9BC7-2C43-BA22-3ABC246EB135}" type="datetime1">
              <a:rPr lang="de-DE" smtClean="0"/>
              <a:t>21.01.2022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F7393-88FB-5F49-BE96-ACDA21ADA25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586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37B73-EBA6-E745-8A5E-7B237305C98C}" type="datetime1">
              <a:rPr lang="de-DE" smtClean="0"/>
              <a:t>21.01.2022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F7393-88FB-5F49-BE96-ACDA21ADA25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649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565853"/>
            <a:ext cx="7886700" cy="843054"/>
          </a:xfrm>
        </p:spPr>
        <p:txBody>
          <a:bodyPr/>
          <a:lstStyle>
            <a:lvl1pPr>
              <a:defRPr>
                <a:solidFill>
                  <a:srgbClr val="E0201C"/>
                </a:solidFill>
              </a:defRPr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71450" indent="-171450">
              <a:buClr>
                <a:srgbClr val="E0201C"/>
              </a:buClr>
              <a:buFont typeface="Wingdings" charset="2"/>
              <a:buChar char="§"/>
              <a:defRPr>
                <a:solidFill>
                  <a:srgbClr val="5C6971"/>
                </a:solidFill>
              </a:defRPr>
            </a:lvl1pPr>
            <a:lvl2pPr marL="514350" indent="-171450">
              <a:buClr>
                <a:srgbClr val="5C6971"/>
              </a:buClr>
              <a:buFont typeface="Wingdings" charset="2"/>
              <a:buChar char="§"/>
              <a:defRPr>
                <a:solidFill>
                  <a:srgbClr val="5C6971"/>
                </a:solidFill>
              </a:defRPr>
            </a:lvl2pPr>
            <a:lvl3pPr marL="857250" indent="-171450">
              <a:buClr>
                <a:srgbClr val="5C6971"/>
              </a:buClr>
              <a:buFont typeface="Wingdings" charset="2"/>
              <a:buChar char="§"/>
              <a:defRPr/>
            </a:lvl3pPr>
            <a:lvl4pPr marL="1200150" indent="-171450">
              <a:buClr>
                <a:srgbClr val="5C6971"/>
              </a:buClr>
              <a:buFont typeface="Wingdings" charset="2"/>
              <a:buChar char="§"/>
              <a:defRPr/>
            </a:lvl4pPr>
            <a:lvl5pPr marL="1543050" indent="-171450">
              <a:buClr>
                <a:srgbClr val="5C6971"/>
              </a:buClr>
              <a:buFont typeface="Wingdings" charset="2"/>
              <a:buChar char="§"/>
              <a:defRPr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28650" y="5296959"/>
            <a:ext cx="5486400" cy="304271"/>
          </a:xfrm>
        </p:spPr>
        <p:txBody>
          <a:bodyPr/>
          <a:lstStyle>
            <a:lvl1pPr algn="l">
              <a:defRPr/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5C6971"/>
                </a:solidFill>
              </a:defRPr>
            </a:lvl1pPr>
          </a:lstStyle>
          <a:p>
            <a:fld id="{CFDF7393-88FB-5F49-BE96-ACDA21ADA254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7" name="Bild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527" y="70188"/>
            <a:ext cx="3028950" cy="495665"/>
          </a:xfrm>
          <a:prstGeom prst="rect">
            <a:avLst/>
          </a:prstGeom>
        </p:spPr>
      </p:pic>
      <p:cxnSp>
        <p:nvCxnSpPr>
          <p:cNvPr id="9" name="Gerade Verbindung 8"/>
          <p:cNvCxnSpPr/>
          <p:nvPr userDrawn="1"/>
        </p:nvCxnSpPr>
        <p:spPr>
          <a:xfrm>
            <a:off x="3583459" y="434045"/>
            <a:ext cx="5090984" cy="0"/>
          </a:xfrm>
          <a:prstGeom prst="line">
            <a:avLst/>
          </a:prstGeom>
          <a:ln w="6350">
            <a:solidFill>
              <a:srgbClr val="5C69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12"/>
          <p:cNvCxnSpPr/>
          <p:nvPr userDrawn="1"/>
        </p:nvCxnSpPr>
        <p:spPr>
          <a:xfrm>
            <a:off x="417527" y="5296959"/>
            <a:ext cx="8256916" cy="0"/>
          </a:xfrm>
          <a:prstGeom prst="line">
            <a:avLst/>
          </a:prstGeom>
          <a:ln w="6350">
            <a:solidFill>
              <a:srgbClr val="5C69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169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80E63-77B1-1240-8929-A527E6B911DF}" type="datetime1">
              <a:rPr lang="de-DE" smtClean="0"/>
              <a:t>21.01.2022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F7393-88FB-5F49-BE96-ACDA21ADA25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1004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11020-579B-4B43-95DE-561575636941}" type="datetime1">
              <a:rPr lang="de-DE" smtClean="0"/>
              <a:t>21.01.2022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F7393-88FB-5F49-BE96-ACDA21ADA25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2868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6C219-03C8-ED4E-A8C4-96DD067F71E5}" type="datetime1">
              <a:rPr lang="de-DE" smtClean="0"/>
              <a:t>21.01.2022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F7393-88FB-5F49-BE96-ACDA21ADA25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5174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2E7ED-DBF6-EB4D-B662-0C72CBE728BF}" type="datetime1">
              <a:rPr lang="de-DE" smtClean="0"/>
              <a:t>21.01.2022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F7393-88FB-5F49-BE96-ACDA21ADA25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4817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24737-28FE-954F-810D-C447A43F99C3}" type="datetime1">
              <a:rPr lang="de-DE" smtClean="0"/>
              <a:t>21.01.2022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F7393-88FB-5F49-BE96-ACDA21ADA25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2036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4FCAA-6741-BF4E-9F9C-DFAE9F8FC207}" type="datetime1">
              <a:rPr lang="de-DE" smtClean="0"/>
              <a:t>21.01.2022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F7393-88FB-5F49-BE96-ACDA21ADA25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5615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de-DE"/>
              <a:t>Bild auf Platzhalter ziehen oder durch Klicken auf Symbol hinzufügen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FE327-1545-DF46-BE60-D76D5F93C476}" type="datetime1">
              <a:rPr lang="de-DE" smtClean="0"/>
              <a:t>21.01.2022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F7393-88FB-5F49-BE96-ACDA21ADA25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4656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4C2062-5105-C14A-BCAF-59119915036A}" type="datetime1">
              <a:rPr lang="de-DE" smtClean="0"/>
              <a:t>21.01.2022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DF7393-88FB-5F49-BE96-ACDA21ADA25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8759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apbox.com/" TargetMode="External"/><Relationship Id="rId2" Type="http://schemas.openxmlformats.org/officeDocument/2006/relationships/hyperlink" Target="https://ionicframework.com/docs/vue/overview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dirty="0">
                <a:solidFill>
                  <a:srgbClr val="E0201C"/>
                </a:solidFill>
              </a:rPr>
              <a:t>Software Engineering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143000" y="3970738"/>
            <a:ext cx="6858000" cy="696678"/>
          </a:xfrm>
        </p:spPr>
        <p:txBody>
          <a:bodyPr>
            <a:normAutofit/>
          </a:bodyPr>
          <a:lstStyle/>
          <a:p>
            <a:r>
              <a:rPr lang="de-DE" dirty="0" err="1"/>
              <a:t>Tannder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93715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Idee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fontAlgn="ctr"/>
            <a:r>
              <a:rPr lang="de-DE" sz="2400" dirty="0"/>
              <a:t>„</a:t>
            </a:r>
            <a:r>
              <a:rPr lang="de-DE" sz="2400" dirty="0" err="1"/>
              <a:t>Tannder</a:t>
            </a:r>
            <a:r>
              <a:rPr lang="de-DE" sz="2400" dirty="0"/>
              <a:t>“ eine App mit der man Bäume vergleichen kann.</a:t>
            </a:r>
          </a:p>
          <a:p>
            <a:pPr fontAlgn="ctr"/>
            <a:r>
              <a:rPr lang="de-DE" sz="2400" dirty="0"/>
              <a:t>Beim öffnen der App werden einem zwei Bäume angezeigt und man kann bewerten welcher „besser“ ist.</a:t>
            </a:r>
          </a:p>
          <a:p>
            <a:pPr fontAlgn="ctr"/>
            <a:r>
              <a:rPr lang="de-DE" sz="2400" dirty="0"/>
              <a:t>Den Bäume werden dann per ELO System ein Rang zugeordnet </a:t>
            </a:r>
          </a:p>
          <a:p>
            <a:pPr fontAlgn="ctr"/>
            <a:r>
              <a:rPr lang="de-DE" sz="2400" dirty="0"/>
              <a:t>Jeder Nutzer kann neue Bäume fotografieren und hochladen, die per Watson überprüft werden</a:t>
            </a:r>
          </a:p>
          <a:p>
            <a:pPr fontAlgn="ctr"/>
            <a:r>
              <a:rPr lang="de-DE" sz="2400" dirty="0"/>
              <a:t>Die 10 Bäume mit der höchsten ELO können auf dem „</a:t>
            </a:r>
            <a:r>
              <a:rPr lang="de-DE" sz="2400" dirty="0" err="1"/>
              <a:t>Treederboard</a:t>
            </a:r>
            <a:r>
              <a:rPr lang="de-DE" sz="2400" dirty="0"/>
              <a:t>“ angezeigt werden</a:t>
            </a:r>
          </a:p>
          <a:p>
            <a:pPr fontAlgn="ctr"/>
            <a:r>
              <a:rPr lang="de-DE" sz="2400" dirty="0"/>
              <a:t>Alle Bäume können auf einer Weltkarte eingesehen werden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F7393-88FB-5F49-BE96-ACDA21ADA254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2424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Verwendete Services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ctr"/>
            <a:r>
              <a:rPr lang="de-DE" sz="2400" dirty="0" err="1"/>
              <a:t>MongoDB</a:t>
            </a:r>
            <a:r>
              <a:rPr lang="de-DE" sz="2400" dirty="0"/>
              <a:t> Datenbank als Datenbank</a:t>
            </a:r>
          </a:p>
          <a:p>
            <a:pPr fontAlgn="ctr"/>
            <a:r>
              <a:rPr lang="de-DE" sz="2400" dirty="0" err="1"/>
              <a:t>Mapbox</a:t>
            </a:r>
            <a:r>
              <a:rPr lang="de-DE" sz="2400" dirty="0"/>
              <a:t> für die Karte</a:t>
            </a:r>
          </a:p>
          <a:p>
            <a:pPr fontAlgn="ctr"/>
            <a:r>
              <a:rPr lang="de-DE" sz="2400" dirty="0"/>
              <a:t>IBM Watson zur Baumerkennung</a:t>
            </a:r>
          </a:p>
          <a:p>
            <a:pPr fontAlgn="ctr"/>
            <a:r>
              <a:rPr lang="de-DE" sz="2400" dirty="0"/>
              <a:t>Plugin</a:t>
            </a:r>
          </a:p>
          <a:p>
            <a:pPr lvl="1" fontAlgn="ctr"/>
            <a:r>
              <a:rPr lang="de-DE" sz="2100" dirty="0"/>
              <a:t>Kamera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F7393-88FB-5F49-BE96-ACDA21ADA254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7468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Interface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28649" y="1521354"/>
            <a:ext cx="3510731" cy="3626115"/>
          </a:xfrm>
          <a:solidFill>
            <a:schemeClr val="tx2">
              <a:lumMod val="50000"/>
            </a:schemeClr>
          </a:solidFill>
          <a:ln w="76200">
            <a:solidFill>
              <a:schemeClr val="accent5"/>
            </a:solidFill>
          </a:ln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lang="de-DE" sz="2000" b="0" dirty="0">
              <a:solidFill>
                <a:srgbClr val="FFB86C"/>
              </a:solidFill>
              <a:effectLst/>
              <a:latin typeface="MesloLGM NF" panose="020B0609030804020204" pitchFamily="49" charset="0"/>
            </a:endParaRPr>
          </a:p>
          <a:p>
            <a:pPr marL="0" indent="0">
              <a:buNone/>
            </a:pPr>
            <a:r>
              <a:rPr lang="de-DE" sz="2000" b="0" dirty="0">
                <a:solidFill>
                  <a:srgbClr val="FFB86C"/>
                </a:solidFill>
                <a:effectLst/>
                <a:latin typeface="MesloLGM NF" panose="020B0609030804020204" pitchFamily="49" charset="0"/>
              </a:rPr>
              <a:t>interface</a:t>
            </a:r>
            <a:r>
              <a:rPr lang="de-DE" sz="2000" b="0" dirty="0">
                <a:solidFill>
                  <a:srgbClr val="E6E6E6"/>
                </a:solidFill>
                <a:effectLst/>
                <a:latin typeface="MesloLGM NF" panose="020B0609030804020204" pitchFamily="49" charset="0"/>
              </a:rPr>
              <a:t> </a:t>
            </a:r>
            <a:r>
              <a:rPr lang="de-DE" sz="2000" b="0" dirty="0" err="1">
                <a:solidFill>
                  <a:srgbClr val="E6E6E6"/>
                </a:solidFill>
                <a:effectLst/>
                <a:latin typeface="MesloLGM NF" panose="020B0609030804020204" pitchFamily="49" charset="0"/>
              </a:rPr>
              <a:t>GeoInfo</a:t>
            </a:r>
            <a:r>
              <a:rPr lang="de-DE" sz="2000" b="0" dirty="0">
                <a:solidFill>
                  <a:srgbClr val="E6E6E6"/>
                </a:solidFill>
                <a:effectLst/>
                <a:latin typeface="MesloLGM NF" panose="020B0609030804020204" pitchFamily="49" charset="0"/>
              </a:rPr>
              <a:t> {</a:t>
            </a:r>
          </a:p>
          <a:p>
            <a:pPr marL="0" indent="0">
              <a:buNone/>
            </a:pPr>
            <a:r>
              <a:rPr lang="de-DE" sz="2000" b="0" dirty="0">
                <a:solidFill>
                  <a:srgbClr val="E6E6E6"/>
                </a:solidFill>
                <a:effectLst/>
                <a:latin typeface="MesloLGM NF" panose="020B0609030804020204" pitchFamily="49" charset="0"/>
              </a:rPr>
              <a:t>  </a:t>
            </a:r>
            <a:r>
              <a:rPr lang="de-DE" sz="2000" b="0" dirty="0" err="1">
                <a:solidFill>
                  <a:srgbClr val="E6E6E6"/>
                </a:solidFill>
                <a:effectLst/>
                <a:latin typeface="MesloLGM NF" panose="020B0609030804020204" pitchFamily="49" charset="0"/>
              </a:rPr>
              <a:t>address</a:t>
            </a:r>
            <a:r>
              <a:rPr lang="de-DE" sz="2000" b="0" dirty="0">
                <a:solidFill>
                  <a:srgbClr val="E6E6E6"/>
                </a:solidFill>
                <a:effectLst/>
                <a:latin typeface="MesloLGM NF" panose="020B0609030804020204" pitchFamily="49" charset="0"/>
              </a:rPr>
              <a:t>: </a:t>
            </a:r>
            <a:r>
              <a:rPr lang="de-DE" sz="2000" b="0" dirty="0" err="1">
                <a:solidFill>
                  <a:srgbClr val="FFCC95"/>
                </a:solidFill>
                <a:effectLst/>
                <a:latin typeface="MesloLGM NF" panose="020B0609030804020204" pitchFamily="49" charset="0"/>
              </a:rPr>
              <a:t>string</a:t>
            </a:r>
            <a:r>
              <a:rPr lang="de-DE" sz="2000" b="0" dirty="0">
                <a:solidFill>
                  <a:srgbClr val="E6E6E6"/>
                </a:solidFill>
                <a:effectLst/>
                <a:latin typeface="MesloLGM NF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de-DE" sz="2000" b="0" dirty="0">
                <a:solidFill>
                  <a:srgbClr val="E6E6E6"/>
                </a:solidFill>
                <a:effectLst/>
                <a:latin typeface="MesloLGM NF" panose="020B0609030804020204" pitchFamily="49" charset="0"/>
              </a:rPr>
              <a:t>  </a:t>
            </a:r>
            <a:r>
              <a:rPr lang="de-DE" sz="2000" b="0" dirty="0" err="1">
                <a:solidFill>
                  <a:srgbClr val="E6E6E6"/>
                </a:solidFill>
                <a:effectLst/>
                <a:latin typeface="MesloLGM NF" panose="020B0609030804020204" pitchFamily="49" charset="0"/>
              </a:rPr>
              <a:t>lat</a:t>
            </a:r>
            <a:r>
              <a:rPr lang="de-DE" sz="2000" b="0" dirty="0">
                <a:solidFill>
                  <a:srgbClr val="E6E6E6"/>
                </a:solidFill>
                <a:effectLst/>
                <a:latin typeface="MesloLGM NF" panose="020B0609030804020204" pitchFamily="49" charset="0"/>
              </a:rPr>
              <a:t>: </a:t>
            </a:r>
            <a:r>
              <a:rPr lang="de-DE" sz="2000" b="0" dirty="0" err="1">
                <a:solidFill>
                  <a:srgbClr val="FFCC95"/>
                </a:solidFill>
                <a:effectLst/>
                <a:latin typeface="MesloLGM NF" panose="020B0609030804020204" pitchFamily="49" charset="0"/>
              </a:rPr>
              <a:t>number</a:t>
            </a:r>
            <a:r>
              <a:rPr lang="de-DE" sz="2000" b="0" dirty="0">
                <a:solidFill>
                  <a:srgbClr val="E6E6E6"/>
                </a:solidFill>
                <a:effectLst/>
                <a:latin typeface="MesloLGM NF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de-DE" sz="2000" b="0" dirty="0">
                <a:solidFill>
                  <a:srgbClr val="E6E6E6"/>
                </a:solidFill>
                <a:effectLst/>
                <a:latin typeface="MesloLGM NF" panose="020B0609030804020204" pitchFamily="49" charset="0"/>
              </a:rPr>
              <a:t>  </a:t>
            </a:r>
            <a:r>
              <a:rPr lang="de-DE" sz="2000" b="0" dirty="0" err="1">
                <a:solidFill>
                  <a:srgbClr val="E6E6E6"/>
                </a:solidFill>
                <a:effectLst/>
                <a:latin typeface="MesloLGM NF" panose="020B0609030804020204" pitchFamily="49" charset="0"/>
              </a:rPr>
              <a:t>lon</a:t>
            </a:r>
            <a:r>
              <a:rPr lang="de-DE" sz="2000" b="0" dirty="0">
                <a:solidFill>
                  <a:srgbClr val="E6E6E6"/>
                </a:solidFill>
                <a:effectLst/>
                <a:latin typeface="MesloLGM NF" panose="020B0609030804020204" pitchFamily="49" charset="0"/>
              </a:rPr>
              <a:t>: </a:t>
            </a:r>
            <a:r>
              <a:rPr lang="de-DE" sz="2000" b="0" dirty="0" err="1">
                <a:solidFill>
                  <a:srgbClr val="FFCC95"/>
                </a:solidFill>
                <a:effectLst/>
                <a:latin typeface="MesloLGM NF" panose="020B0609030804020204" pitchFamily="49" charset="0"/>
              </a:rPr>
              <a:t>number</a:t>
            </a:r>
            <a:r>
              <a:rPr lang="de-DE" sz="2000" b="0" dirty="0">
                <a:solidFill>
                  <a:srgbClr val="E6E6E6"/>
                </a:solidFill>
                <a:effectLst/>
                <a:latin typeface="MesloLGM NF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de-DE" sz="2000" b="0" dirty="0">
                <a:solidFill>
                  <a:srgbClr val="E6E6E6"/>
                </a:solidFill>
                <a:effectLst/>
                <a:latin typeface="MesloLGM NF" panose="020B0609030804020204" pitchFamily="49" charset="0"/>
              </a:rPr>
              <a:t>}</a:t>
            </a:r>
          </a:p>
          <a:p>
            <a:pPr marL="0" indent="0">
              <a:buNone/>
            </a:pPr>
            <a:endParaRPr lang="de-DE" sz="2000" b="0" dirty="0">
              <a:solidFill>
                <a:srgbClr val="E6E6E6"/>
              </a:solidFill>
              <a:effectLst/>
              <a:latin typeface="MesloLGM NF" panose="020B0609030804020204" pitchFamily="49" charset="0"/>
            </a:endParaRPr>
          </a:p>
          <a:p>
            <a:pPr marL="0" indent="0">
              <a:buNone/>
            </a:pPr>
            <a:r>
              <a:rPr lang="de-DE" sz="2000" b="0" dirty="0">
                <a:solidFill>
                  <a:srgbClr val="FFB86C"/>
                </a:solidFill>
                <a:effectLst/>
                <a:latin typeface="MesloLGM NF" panose="020B0609030804020204" pitchFamily="49" charset="0"/>
              </a:rPr>
              <a:t>interface</a:t>
            </a:r>
            <a:r>
              <a:rPr lang="de-DE" sz="2000" b="0" dirty="0">
                <a:solidFill>
                  <a:srgbClr val="E6E6E6"/>
                </a:solidFill>
                <a:effectLst/>
                <a:latin typeface="MesloLGM NF" panose="020B0609030804020204" pitchFamily="49" charset="0"/>
              </a:rPr>
              <a:t> </a:t>
            </a:r>
            <a:r>
              <a:rPr lang="de-DE" sz="2000" b="0" dirty="0" err="1">
                <a:solidFill>
                  <a:srgbClr val="E6E6E6"/>
                </a:solidFill>
                <a:effectLst/>
                <a:latin typeface="MesloLGM NF" panose="020B0609030804020204" pitchFamily="49" charset="0"/>
              </a:rPr>
              <a:t>Tree</a:t>
            </a:r>
            <a:r>
              <a:rPr lang="de-DE" sz="2000" b="0" dirty="0">
                <a:solidFill>
                  <a:srgbClr val="E6E6E6"/>
                </a:solidFill>
                <a:effectLst/>
                <a:latin typeface="MesloLGM NF" panose="020B0609030804020204" pitchFamily="49" charset="0"/>
              </a:rPr>
              <a:t> {</a:t>
            </a:r>
          </a:p>
          <a:p>
            <a:pPr marL="0" indent="0">
              <a:buNone/>
            </a:pPr>
            <a:r>
              <a:rPr lang="de-DE" sz="2000" b="0" dirty="0">
                <a:solidFill>
                  <a:srgbClr val="E6E6E6"/>
                </a:solidFill>
                <a:effectLst/>
                <a:latin typeface="MesloLGM NF" panose="020B0609030804020204" pitchFamily="49" charset="0"/>
              </a:rPr>
              <a:t>  </a:t>
            </a:r>
            <a:r>
              <a:rPr lang="de-DE" sz="2000" b="0" dirty="0" err="1">
                <a:solidFill>
                  <a:srgbClr val="E6E6E6"/>
                </a:solidFill>
                <a:effectLst/>
                <a:latin typeface="MesloLGM NF" panose="020B0609030804020204" pitchFamily="49" charset="0"/>
              </a:rPr>
              <a:t>userName</a:t>
            </a:r>
            <a:r>
              <a:rPr lang="de-DE" sz="2000" b="0" dirty="0">
                <a:solidFill>
                  <a:srgbClr val="E6E6E6"/>
                </a:solidFill>
                <a:effectLst/>
                <a:latin typeface="MesloLGM NF" panose="020B0609030804020204" pitchFamily="49" charset="0"/>
              </a:rPr>
              <a:t>: </a:t>
            </a:r>
            <a:r>
              <a:rPr lang="de-DE" sz="2000" b="0" dirty="0" err="1">
                <a:solidFill>
                  <a:srgbClr val="FFCC95"/>
                </a:solidFill>
                <a:effectLst/>
                <a:latin typeface="MesloLGM NF" panose="020B0609030804020204" pitchFamily="49" charset="0"/>
              </a:rPr>
              <a:t>string</a:t>
            </a:r>
            <a:r>
              <a:rPr lang="de-DE" sz="2000" b="0" dirty="0">
                <a:solidFill>
                  <a:srgbClr val="E6E6E6"/>
                </a:solidFill>
                <a:effectLst/>
                <a:latin typeface="MesloLGM NF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de-DE" sz="2000" b="0" dirty="0">
                <a:solidFill>
                  <a:srgbClr val="E6E6E6"/>
                </a:solidFill>
                <a:effectLst/>
                <a:latin typeface="MesloLGM NF" panose="020B0609030804020204" pitchFamily="49" charset="0"/>
              </a:rPr>
              <a:t>  </a:t>
            </a:r>
            <a:r>
              <a:rPr lang="de-DE" sz="2000" b="0" dirty="0" err="1">
                <a:solidFill>
                  <a:srgbClr val="E6E6E6"/>
                </a:solidFill>
                <a:effectLst/>
                <a:latin typeface="MesloLGM NF" panose="020B0609030804020204" pitchFamily="49" charset="0"/>
              </a:rPr>
              <a:t>treeName</a:t>
            </a:r>
            <a:r>
              <a:rPr lang="de-DE" sz="2000" b="0" dirty="0">
                <a:solidFill>
                  <a:srgbClr val="E6E6E6"/>
                </a:solidFill>
                <a:effectLst/>
                <a:latin typeface="MesloLGM NF" panose="020B0609030804020204" pitchFamily="49" charset="0"/>
              </a:rPr>
              <a:t>: </a:t>
            </a:r>
            <a:r>
              <a:rPr lang="de-DE" sz="2000" b="0" dirty="0" err="1">
                <a:solidFill>
                  <a:srgbClr val="FFCC95"/>
                </a:solidFill>
                <a:effectLst/>
                <a:latin typeface="MesloLGM NF" panose="020B0609030804020204" pitchFamily="49" charset="0"/>
              </a:rPr>
              <a:t>string</a:t>
            </a:r>
            <a:r>
              <a:rPr lang="de-DE" sz="2000" b="0" dirty="0">
                <a:solidFill>
                  <a:srgbClr val="E6E6E6"/>
                </a:solidFill>
                <a:effectLst/>
                <a:latin typeface="MesloLGM NF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de-DE" sz="2000" b="0" dirty="0">
                <a:solidFill>
                  <a:srgbClr val="E6E6E6"/>
                </a:solidFill>
                <a:effectLst/>
                <a:latin typeface="MesloLGM NF" panose="020B0609030804020204" pitchFamily="49" charset="0"/>
              </a:rPr>
              <a:t>  </a:t>
            </a:r>
            <a:r>
              <a:rPr lang="de-DE" sz="2000" b="0" dirty="0" err="1">
                <a:solidFill>
                  <a:srgbClr val="E6E6E6"/>
                </a:solidFill>
                <a:effectLst/>
                <a:latin typeface="MesloLGM NF" panose="020B0609030804020204" pitchFamily="49" charset="0"/>
              </a:rPr>
              <a:t>eloRating</a:t>
            </a:r>
            <a:r>
              <a:rPr lang="de-DE" sz="2000" b="0" dirty="0">
                <a:solidFill>
                  <a:srgbClr val="E6E6E6"/>
                </a:solidFill>
                <a:effectLst/>
                <a:latin typeface="MesloLGM NF" panose="020B0609030804020204" pitchFamily="49" charset="0"/>
              </a:rPr>
              <a:t>: </a:t>
            </a:r>
            <a:r>
              <a:rPr lang="de-DE" sz="2000" b="0" dirty="0" err="1">
                <a:solidFill>
                  <a:srgbClr val="FFCC95"/>
                </a:solidFill>
                <a:effectLst/>
                <a:latin typeface="MesloLGM NF" panose="020B0609030804020204" pitchFamily="49" charset="0"/>
              </a:rPr>
              <a:t>number</a:t>
            </a:r>
            <a:r>
              <a:rPr lang="de-DE" sz="2000" b="0" dirty="0">
                <a:solidFill>
                  <a:srgbClr val="E6E6E6"/>
                </a:solidFill>
                <a:effectLst/>
                <a:latin typeface="MesloLGM NF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de-DE" sz="2000" b="0" dirty="0">
                <a:solidFill>
                  <a:srgbClr val="E6E6E6"/>
                </a:solidFill>
                <a:effectLst/>
                <a:latin typeface="MesloLGM NF" panose="020B0609030804020204" pitchFamily="49" charset="0"/>
              </a:rPr>
              <a:t>  </a:t>
            </a:r>
            <a:r>
              <a:rPr lang="de-DE" sz="2000" b="0" dirty="0" err="1">
                <a:solidFill>
                  <a:srgbClr val="E6E6E6"/>
                </a:solidFill>
                <a:effectLst/>
                <a:latin typeface="MesloLGM NF" panose="020B0609030804020204" pitchFamily="49" charset="0"/>
              </a:rPr>
              <a:t>geoInfo</a:t>
            </a:r>
            <a:r>
              <a:rPr lang="de-DE" sz="2000" b="0" dirty="0">
                <a:solidFill>
                  <a:srgbClr val="E6E6E6"/>
                </a:solidFill>
                <a:effectLst/>
                <a:latin typeface="MesloLGM NF" panose="020B0609030804020204" pitchFamily="49" charset="0"/>
              </a:rPr>
              <a:t>: </a:t>
            </a:r>
            <a:r>
              <a:rPr lang="de-DE" sz="2000" b="0" dirty="0" err="1">
                <a:solidFill>
                  <a:srgbClr val="E6E6E6"/>
                </a:solidFill>
                <a:effectLst/>
                <a:latin typeface="MesloLGM NF" panose="020B0609030804020204" pitchFamily="49" charset="0"/>
              </a:rPr>
              <a:t>GeoInfo</a:t>
            </a:r>
            <a:r>
              <a:rPr lang="de-DE" sz="2000" b="0" dirty="0">
                <a:solidFill>
                  <a:srgbClr val="E6E6E6"/>
                </a:solidFill>
                <a:effectLst/>
                <a:latin typeface="MesloLGM NF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de-DE" sz="2000" b="0" dirty="0">
                <a:solidFill>
                  <a:srgbClr val="E6E6E6"/>
                </a:solidFill>
                <a:effectLst/>
                <a:latin typeface="MesloLGM NF" panose="020B0609030804020204" pitchFamily="49" charset="0"/>
              </a:rPr>
              <a:t>  </a:t>
            </a:r>
            <a:r>
              <a:rPr lang="de-DE" sz="2000" b="0" dirty="0" err="1">
                <a:solidFill>
                  <a:srgbClr val="E6E6E6"/>
                </a:solidFill>
                <a:effectLst/>
                <a:latin typeface="MesloLGM NF" panose="020B0609030804020204" pitchFamily="49" charset="0"/>
              </a:rPr>
              <a:t>image</a:t>
            </a:r>
            <a:r>
              <a:rPr lang="de-DE" sz="2000" b="0" dirty="0">
                <a:solidFill>
                  <a:srgbClr val="E6E6E6"/>
                </a:solidFill>
                <a:effectLst/>
                <a:latin typeface="MesloLGM NF" panose="020B0609030804020204" pitchFamily="49" charset="0"/>
              </a:rPr>
              <a:t>: </a:t>
            </a:r>
            <a:r>
              <a:rPr lang="de-DE" sz="2000" b="0" dirty="0" err="1">
                <a:solidFill>
                  <a:srgbClr val="FFCC95"/>
                </a:solidFill>
                <a:effectLst/>
                <a:latin typeface="MesloLGM NF" panose="020B0609030804020204" pitchFamily="49" charset="0"/>
              </a:rPr>
              <a:t>string</a:t>
            </a:r>
            <a:r>
              <a:rPr lang="de-DE" sz="2000" b="0" dirty="0">
                <a:solidFill>
                  <a:srgbClr val="E6E6E6"/>
                </a:solidFill>
                <a:effectLst/>
                <a:latin typeface="MesloLGM NF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de-DE" sz="2000" b="0" dirty="0">
                <a:solidFill>
                  <a:srgbClr val="E6E6E6"/>
                </a:solidFill>
                <a:effectLst/>
                <a:latin typeface="MesloLGM NF" panose="020B0609030804020204" pitchFamily="49" charset="0"/>
              </a:rPr>
              <a:t>}</a:t>
            </a:r>
          </a:p>
          <a:p>
            <a:pPr marL="0" indent="0">
              <a:buNone/>
            </a:pPr>
            <a:endParaRPr lang="de-DE" sz="2000" b="0" dirty="0">
              <a:solidFill>
                <a:srgbClr val="E6E6E6"/>
              </a:solidFill>
              <a:effectLst/>
              <a:latin typeface="MesloLGM NF" panose="020B0609030804020204" pitchFamily="49" charset="0"/>
            </a:endParaRPr>
          </a:p>
          <a:p>
            <a:pPr marL="0" indent="0" fontAlgn="ctr">
              <a:buNone/>
            </a:pPr>
            <a:endParaRPr lang="de-DE" sz="24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F7393-88FB-5F49-BE96-ACDA21ADA254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8483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Dokumentation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ctr"/>
            <a:r>
              <a:rPr lang="de-DE" sz="2400" dirty="0">
                <a:hlinkClick r:id="rId2"/>
              </a:rPr>
              <a:t>https://ionicframework.com/docs/vue/overview</a:t>
            </a:r>
            <a:endParaRPr lang="de-DE" sz="2400" dirty="0"/>
          </a:p>
          <a:p>
            <a:pPr fontAlgn="ctr"/>
            <a:r>
              <a:rPr lang="de-DE" sz="2400" dirty="0">
                <a:hlinkClick r:id="rId3"/>
              </a:rPr>
              <a:t>https://docs.mapbox.com/</a:t>
            </a:r>
            <a:endParaRPr lang="de-DE" sz="2400" dirty="0"/>
          </a:p>
          <a:p>
            <a:pPr fontAlgn="ctr"/>
            <a:r>
              <a:rPr lang="de-DE" sz="2400" dirty="0"/>
              <a:t>https://</a:t>
            </a:r>
            <a:r>
              <a:rPr lang="de-DE" sz="2400" dirty="0" err="1"/>
              <a:t>dataplatform.cloud.ibm.com</a:t>
            </a:r>
            <a:r>
              <a:rPr lang="de-DE" sz="2400" dirty="0"/>
              <a:t>/</a:t>
            </a:r>
            <a:r>
              <a:rPr lang="de-DE" sz="2400" dirty="0" err="1"/>
              <a:t>docs</a:t>
            </a:r>
            <a:r>
              <a:rPr lang="de-DE" sz="2400" dirty="0"/>
              <a:t>/</a:t>
            </a:r>
            <a:r>
              <a:rPr lang="de-DE" sz="2400" dirty="0" err="1"/>
              <a:t>content</a:t>
            </a:r>
            <a:r>
              <a:rPr lang="de-DE" sz="2400" dirty="0"/>
              <a:t>/</a:t>
            </a:r>
            <a:r>
              <a:rPr lang="de-DE" sz="2400" dirty="0" err="1"/>
              <a:t>wsj</a:t>
            </a:r>
            <a:r>
              <a:rPr lang="de-DE" sz="2400" dirty="0"/>
              <a:t>/</a:t>
            </a:r>
            <a:r>
              <a:rPr lang="de-DE" sz="2400" dirty="0" err="1"/>
              <a:t>landings</a:t>
            </a:r>
            <a:r>
              <a:rPr lang="de-DE" sz="2400" dirty="0"/>
              <a:t>/</a:t>
            </a:r>
            <a:r>
              <a:rPr lang="de-DE" sz="2400" dirty="0" err="1"/>
              <a:t>wsl.html</a:t>
            </a:r>
            <a:endParaRPr lang="de-DE" sz="2400" dirty="0"/>
          </a:p>
          <a:p>
            <a:pPr fontAlgn="ctr"/>
            <a:r>
              <a:rPr lang="de-DE" sz="2400" dirty="0"/>
              <a:t>https://</a:t>
            </a:r>
            <a:r>
              <a:rPr lang="de-DE" sz="2400" dirty="0" err="1"/>
              <a:t>docs.mongodb.com</a:t>
            </a:r>
            <a:r>
              <a:rPr lang="de-DE" sz="2400" dirty="0"/>
              <a:t>/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F7393-88FB-5F49-BE96-ACDA21ADA254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37841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-Design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Desig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Design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209</Words>
  <Application>Microsoft Office PowerPoint</Application>
  <PresentationFormat>Bildschirmpräsentation (16:10)</PresentationFormat>
  <Paragraphs>40</Paragraphs>
  <Slides>5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MesloLGM NF</vt:lpstr>
      <vt:lpstr>Wingdings</vt:lpstr>
      <vt:lpstr>Office-Design</vt:lpstr>
      <vt:lpstr>Software Engineering</vt:lpstr>
      <vt:lpstr>Idee</vt:lpstr>
      <vt:lpstr>Verwendete Services</vt:lpstr>
      <vt:lpstr>Interface</vt:lpstr>
      <vt:lpstr>Dokumentation</vt:lpstr>
    </vt:vector>
  </TitlesOfParts>
  <Manager/>
  <Company>Duale Hochschule Baden-Württemberg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Entwicklung und Einsatz mobiler Applikationen im Sales &amp; Consulting Umfel</dc:title>
  <dc:subject/>
  <dc:creator>Leon Schmid</dc:creator>
  <cp:keywords/>
  <dc:description/>
  <cp:lastModifiedBy>Hoelzer Tobias (wi19048)</cp:lastModifiedBy>
  <cp:revision>581</cp:revision>
  <dcterms:created xsi:type="dcterms:W3CDTF">2016-04-11T19:35:51Z</dcterms:created>
  <dcterms:modified xsi:type="dcterms:W3CDTF">2022-01-21T11:15:23Z</dcterms:modified>
  <cp:category/>
</cp:coreProperties>
</file>