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59" r:id="rId6"/>
    <p:sldId id="263" r:id="rId7"/>
    <p:sldId id="260" r:id="rId8"/>
    <p:sldId id="257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193AD-2028-4E33-2CAB-6FA2ABFEB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4F49CD-24FD-189D-A9A7-20E3D4AA0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8723B-AB2F-0FF3-13F5-5E313202B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55F1-AEBD-4A26-8F6F-D24DAF41411F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261AE-10FC-FCDD-5660-4C61B2E8E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41A67-5186-3C64-6689-E7813C55F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A4E1-C698-4076-B4F9-3F24D732E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16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6D6EA-D659-E094-C19A-7FD6FD7B2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A6F06C-E8AC-1487-AB84-410FCD47E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F6927-0F17-AF22-2232-AC6AA13D5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55F1-AEBD-4A26-8F6F-D24DAF41411F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1446E-766D-72C3-AD3D-2C067E109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45851-9DD6-D472-B39A-01BE9AA86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A4E1-C698-4076-B4F9-3F24D732E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59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9985A4-4B5A-AF23-097E-57EC88A7FD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6ED3F1-E85A-FECD-AD04-99DFF9419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4B0FF-0AC9-105A-75A1-5FA52ADB6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55F1-AEBD-4A26-8F6F-D24DAF41411F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D02F5-54F7-53F0-B443-223FBE0BF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74836-BE23-0173-966F-9D6D799D8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A4E1-C698-4076-B4F9-3F24D732E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33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F63E4-5F4E-F384-C146-77AC28E73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DC4B2-3150-E064-00CA-6D9B20E6D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D71F3-1CDD-5A44-CF4A-C3FE14BEF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55F1-AEBD-4A26-8F6F-D24DAF41411F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D20F7-FDA7-B79B-18CA-15D6BB147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2FB36-E8CC-2A2C-B216-7A0E5D89E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A4E1-C698-4076-B4F9-3F24D732E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01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D2111-1CE3-78AD-12BC-D54E60EA8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49674-1F49-6220-4965-748B1ADDB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E2549-E5C4-A8BD-0F22-21923A32B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55F1-AEBD-4A26-8F6F-D24DAF41411F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B41D7-5099-9A42-EC4E-696D9A56E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88F4B-4BD5-5644-D52F-51E10DC31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A4E1-C698-4076-B4F9-3F24D732E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732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47E45-CCD5-5F4D-C838-F83A2F31C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FA4FA-41A6-1BDC-9CD3-DCAEBBDFD3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62F48-BE8C-4F33-CEA1-53B91A117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A911D-DF49-F8BC-0694-797665D0A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55F1-AEBD-4A26-8F6F-D24DAF41411F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F6EA4-F93A-0097-FBD8-FAEC12B5D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DEDB3-3B05-67AE-5D16-5522D1BEB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A4E1-C698-4076-B4F9-3F24D732E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15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667C1-2D4D-0506-F533-051C7E844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07066-0513-4771-DBA9-59ACD17CC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89EF6F-F7E9-EECC-D8CE-65990CA56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26BA50-6869-334F-001A-073151A79C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05D4D0-864A-E86B-CBE5-9C4A17C1A1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FA8111-174A-7F36-C85A-8BA1AFA07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55F1-AEBD-4A26-8F6F-D24DAF41411F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CFBB53-50E0-8A7D-2C48-7FC137CB6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B4DF1A-E8D0-26D9-A862-68B524A3A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A4E1-C698-4076-B4F9-3F24D732E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30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58B4D-F5FE-D465-9C16-76A2C014C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9825D9-A5C6-5895-8509-B408D2395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55F1-AEBD-4A26-8F6F-D24DAF41411F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562E13-A56B-C317-93F9-2B97B05CF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D49A8A-9E1B-64D8-5671-9E5C0D965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A4E1-C698-4076-B4F9-3F24D732E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942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885C25-7BC4-ED0C-17F9-84511DAE9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55F1-AEBD-4A26-8F6F-D24DAF41411F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6D671D-E9AB-4DE6-D378-3FB049150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08A65-90E5-8C1B-320C-0974C4E60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A4E1-C698-4076-B4F9-3F24D732E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15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4AE47-C02C-029F-EC02-24CE9CCC6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66540-9D92-4ABE-E01A-667163594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5D437-1B93-C613-7157-7656DD491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A0C2C-7D3C-5108-7DBD-6014294CB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55F1-AEBD-4A26-8F6F-D24DAF41411F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F3D94-F33D-2A0B-1DFC-7D211FF27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AACA07-DFD7-C873-435E-8B1DBBFBB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A4E1-C698-4076-B4F9-3F24D732E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82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60E73-347A-9003-94F6-ECE9D7FDF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4A2492-2AE0-6F9A-EA95-086CFE58A6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7D66FE-F82C-E51C-6058-6E068317E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D9BB2-45C0-1892-26C3-7C4195432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755F1-AEBD-4A26-8F6F-D24DAF41411F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EA714-C8B7-E3F5-27CD-2EEC4BCAE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13A5B-F737-20B7-FE55-E617EA35E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6A4E1-C698-4076-B4F9-3F24D732E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48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F48146-DA08-30E0-B233-22ED7730F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80F84-ECC0-B1FF-CDF8-CE4F3378E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7E07C-C265-1FD5-30CC-73D84B9AEB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5755F1-AEBD-4A26-8F6F-D24DAF41411F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17A39-3D96-F345-59F5-A5DFB038B8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33A8-6ADD-9B47-054C-21E849DAC4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26A4E1-C698-4076-B4F9-3F24D732E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5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guru99.com/pdf/pl_sql_preview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5FCCA6-DE9D-E8BA-4B7F-4A33B60E6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PL/SQL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92B5AC-EA9E-7584-6315-3F66345CD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5514052"/>
            <a:ext cx="9144000" cy="6519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Ruhulla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A3C3593-599E-8BBD-D5B5-18C92F38E053}"/>
              </a:ext>
            </a:extLst>
          </p:cNvPr>
          <p:cNvSpPr txBox="1"/>
          <p:nvPr/>
        </p:nvSpPr>
        <p:spPr>
          <a:xfrm>
            <a:off x="3800475" y="3428682"/>
            <a:ext cx="5074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Procedural Language/Structured Query Language</a:t>
            </a:r>
          </a:p>
        </p:txBody>
      </p:sp>
    </p:spTree>
    <p:extLst>
      <p:ext uri="{BB962C8B-B14F-4D97-AF65-F5344CB8AC3E}">
        <p14:creationId xmlns:p14="http://schemas.microsoft.com/office/powerpoint/2010/main" val="1933451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EFA9BB-6E08-AF56-6005-9AEC94425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Covered Topics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B50AA74-5149-0CC1-30C9-2E3FA0EB0D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48986" y="346689"/>
            <a:ext cx="6906491" cy="619222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Fundamental Concepts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✅ Introduction to PL/SQL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✅ Understanding PL/SQL Blocks (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DECLARE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BEGIN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EXCEPTION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END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</a:rPr>
              <a:t>)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</a:rPr>
              <a:t>✅ Variables &amp; Data Types (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NUMBER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VARCHAR2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BOOLEAN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</a:rPr>
              <a:t>, etc.)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</a:rPr>
              <a:t>✅ Control Statements (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IF-ELSE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CASE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</a:rPr>
              <a:t>, loops)</a:t>
            </a:r>
            <a:endParaRPr kumimoji="0" lang="en-US" altLang="en-US" sz="10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Working with SQL in PL/SQL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✅ Writing &amp; Executing SQL Queries in PL/SQL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✅ Using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SELECT INTO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</a:rPr>
              <a:t> for variable assignment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</a:rPr>
              <a:t>✅ Handling DML Operations (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INSERT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UPDATE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DELETE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</a:rPr>
              <a:t>)</a:t>
            </a:r>
            <a:endParaRPr kumimoji="0" lang="en-US" altLang="en-US" sz="10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Procedures &amp; Functions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✅ Creating and Executing Stored Procedures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✅ Writing User-Defined Functions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✅ Passing Parameters in Procedures and Functions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Exception Handling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✅ Handling Errors using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EXCEPTION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</a:rPr>
              <a:t> blocks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</a:rPr>
              <a:t>✅ Predefined Exceptions (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NO_DATA_FOUND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TOO_MANY_ROWS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OTHERS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</a:rPr>
              <a:t>)</a:t>
            </a:r>
            <a:endParaRPr kumimoji="0" lang="en-US" altLang="en-US" sz="10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Cursors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✅ Using Implicit Cursors for SQL operations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✅ Declaring Explicit Cursors for multi-row processing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✅ Looping through cursor records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Triggers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✅ Creating Triggers for Automatic Execution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BEFORE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</a:rPr>
              <a:t> and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AFTER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</a:rPr>
              <a:t> Triggers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</a:rPr>
              <a:t>✅ Row-level vs. Statement-level triggers</a:t>
            </a:r>
            <a:endParaRPr kumimoji="0" lang="en-US" altLang="en-US" sz="10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Transactions &amp; Performance Optimization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✅ Using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COMMIT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ROLLBACK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</a:rPr>
              <a:t>, and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SAVEPOINT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</a:rPr>
              <a:t>✅ Ensuring Data Integrity with Transactions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</a:rPr>
              <a:t>✅ Performance Optimization Techniques</a:t>
            </a:r>
            <a:endParaRPr kumimoji="0" lang="en-US" altLang="en-US" sz="10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Real-World Applications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✅ Writing PL/SQL Code for Inventory Management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✅ Implementing PL/SQL for Sales &amp; Revenue Analysis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✅ Automating Error Handling &amp; Logging</a:t>
            </a: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✅ Practical Assignments &amp; Workshop Challenges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1043">
            <a:extLst>
              <a:ext uri="{FF2B5EF4-FFF2-40B4-BE49-F238E27FC236}">
                <a16:creationId xmlns:a16="http://schemas.microsoft.com/office/drawing/2014/main" id="{0855A890-B60B-4670-9DC2-69DC05015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78D333-286C-B554-C68B-07B885D3E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467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Install 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E9A68-9D96-8804-D4B4-B9A82D953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627" y="5086350"/>
            <a:ext cx="2446465" cy="117829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/>
              <a:t>Install any RDBMS</a:t>
            </a:r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22480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42549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283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Oracle Database Logo">
            <a:extLst>
              <a:ext uri="{FF2B5EF4-FFF2-40B4-BE49-F238E27FC236}">
                <a16:creationId xmlns:a16="http://schemas.microsoft.com/office/drawing/2014/main" id="{CDC5B13A-542C-AD4A-5CAC-6E1F6EAB4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4039" y="883463"/>
            <a:ext cx="2523744" cy="252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Que es SQL server? - InsightX - Materializa tu ventaja competitiva ...">
            <a:extLst>
              <a:ext uri="{FF2B5EF4-FFF2-40B4-BE49-F238E27FC236}">
                <a16:creationId xmlns:a16="http://schemas.microsoft.com/office/drawing/2014/main" id="{FC0DF25A-C810-C10A-36D9-5DCEB9D3B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11689" y="883463"/>
            <a:ext cx="3135085" cy="252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ostgreSQL logo and symbol, meaning, history, PNG">
            <a:extLst>
              <a:ext uri="{FF2B5EF4-FFF2-40B4-BE49-F238E27FC236}">
                <a16:creationId xmlns:a16="http://schemas.microsoft.com/office/drawing/2014/main" id="{40EE0DA7-DCB5-38F5-62F6-6E02B108E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54251" y="3669558"/>
            <a:ext cx="370332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ySQL cli commands - Blog - Sujan">
            <a:extLst>
              <a:ext uri="{FF2B5EF4-FFF2-40B4-BE49-F238E27FC236}">
                <a16:creationId xmlns:a16="http://schemas.microsoft.com/office/drawing/2014/main" id="{21910149-4C9D-07F8-E1B8-5A0779C8E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32998" y="3901015"/>
            <a:ext cx="3703320" cy="185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992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417F3-DF19-319F-32F9-2ACA19D2C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07548-B5EE-C430-1A6A-766B11185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2403" y="1825625"/>
            <a:ext cx="4707194" cy="160337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SELECT</a:t>
            </a:r>
            <a:r>
              <a:rPr lang="en-US" dirty="0"/>
              <a:t> name, salary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FROM</a:t>
            </a:r>
            <a:r>
              <a:rPr lang="en-US" dirty="0"/>
              <a:t> employees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WHERE</a:t>
            </a:r>
            <a:r>
              <a:rPr lang="en-US" dirty="0"/>
              <a:t> department = 'HR';</a:t>
            </a:r>
          </a:p>
        </p:txBody>
      </p:sp>
    </p:spTree>
    <p:extLst>
      <p:ext uri="{BB962C8B-B14F-4D97-AF65-F5344CB8AC3E}">
        <p14:creationId xmlns:p14="http://schemas.microsoft.com/office/powerpoint/2010/main" val="1623613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5E9F-B5D6-32AD-DF4F-3DCF41C8E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46050"/>
            <a:ext cx="10515600" cy="1325563"/>
          </a:xfrm>
        </p:spPr>
        <p:txBody>
          <a:bodyPr/>
          <a:lstStyle/>
          <a:p>
            <a:r>
              <a:rPr lang="en-US" dirty="0"/>
              <a:t>PLSQL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F7A266-B6E6-EA18-4BDE-8D5C620ECFD3}"/>
              </a:ext>
            </a:extLst>
          </p:cNvPr>
          <p:cNvSpPr txBox="1"/>
          <p:nvPr/>
        </p:nvSpPr>
        <p:spPr>
          <a:xfrm>
            <a:off x="590551" y="1471613"/>
            <a:ext cx="10515599" cy="420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DECLARE</a:t>
            </a:r>
            <a:endParaRPr lang="en-US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v_salary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  <a:buNone/>
            </a:pP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BEGIN</a:t>
            </a:r>
            <a:endParaRPr lang="en-US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salary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v_salary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employees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id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v_salary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THEN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DBMS_OUTPUT.PUT_LINE(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'High salary'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DBMS_OUTPUT.PUT_LINE(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'Low salary'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63810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5DE401-3423-45D3-0230-3E38CB5C1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Why PL/SQL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2A6FF-4769-0F51-D458-0075B5329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dirty="0"/>
              <a:t>PL/SQL (Procedural Language/Structured Query Language) is an extension of SQL that adds procedural capabilities to manage databases more efficiently. Here are some key reasons why PL/SQL is useful, along with a simple example:</a:t>
            </a:r>
          </a:p>
          <a:p>
            <a:pPr>
              <a:buNone/>
            </a:pPr>
            <a:r>
              <a:rPr lang="en-US" sz="1700" b="1" dirty="0"/>
              <a:t>Why Use PL/SQL?</a:t>
            </a:r>
            <a:endParaRPr lang="en-US" sz="1700" dirty="0"/>
          </a:p>
          <a:p>
            <a:pPr>
              <a:buFont typeface="+mj-lt"/>
              <a:buAutoNum type="arabicPeriod"/>
            </a:pPr>
            <a:r>
              <a:rPr lang="en-US" sz="1700" b="1" dirty="0"/>
              <a:t>Block Structure</a:t>
            </a:r>
            <a:r>
              <a:rPr lang="en-US" sz="1700" dirty="0"/>
              <a:t> – PL/SQL organizes code into blocks for better readability and modularity.</a:t>
            </a:r>
          </a:p>
          <a:p>
            <a:pPr>
              <a:buFont typeface="+mj-lt"/>
              <a:buAutoNum type="arabicPeriod"/>
            </a:pPr>
            <a:r>
              <a:rPr lang="en-US" sz="1700" b="1" dirty="0"/>
              <a:t>Error Handling</a:t>
            </a:r>
            <a:r>
              <a:rPr lang="en-US" sz="1700" dirty="0"/>
              <a:t> – It provides robust exception handling to manage runtime errors effectively.</a:t>
            </a:r>
          </a:p>
          <a:p>
            <a:pPr>
              <a:buFont typeface="+mj-lt"/>
              <a:buAutoNum type="arabicPeriod"/>
            </a:pPr>
            <a:r>
              <a:rPr lang="en-US" sz="1700" b="1" dirty="0"/>
              <a:t>Improved Performance</a:t>
            </a:r>
            <a:r>
              <a:rPr lang="en-US" sz="1700" dirty="0"/>
              <a:t> – Reduces network traffic by executing multiple SQL statements in one go.</a:t>
            </a:r>
          </a:p>
          <a:p>
            <a:pPr>
              <a:buFont typeface="+mj-lt"/>
              <a:buAutoNum type="arabicPeriod"/>
            </a:pPr>
            <a:r>
              <a:rPr lang="en-US" sz="1700" b="1" dirty="0"/>
              <a:t>Procedural Features</a:t>
            </a:r>
            <a:r>
              <a:rPr lang="en-US" sz="1700" dirty="0"/>
              <a:t> – Supports loops, conditions, and functions, allowing complex business logic.</a:t>
            </a:r>
          </a:p>
          <a:p>
            <a:pPr>
              <a:buFont typeface="+mj-lt"/>
              <a:buAutoNum type="arabicPeriod"/>
            </a:pPr>
            <a:r>
              <a:rPr lang="en-US" sz="1700" b="1" dirty="0"/>
              <a:t>Security</a:t>
            </a:r>
            <a:r>
              <a:rPr lang="en-US" sz="1700" dirty="0"/>
              <a:t> – Encapsulates business logic inside stored procedures, reducing direct SQL access.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434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745E8B-C3DF-E9CA-E13E-EEF112DFC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Query vs PLSQL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58398C-5003-4B70-FC81-E24D31696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723" y="1675227"/>
            <a:ext cx="10100554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244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280EC-301E-0437-5BCC-C52435774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277" y="177646"/>
            <a:ext cx="4608871" cy="637765"/>
          </a:xfrm>
        </p:spPr>
        <p:txBody>
          <a:bodyPr>
            <a:normAutofit fontScale="90000"/>
          </a:bodyPr>
          <a:lstStyle/>
          <a:p>
            <a:r>
              <a:rPr lang="en-US" dirty="0"/>
              <a:t>Realtime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A2371-0D71-F694-AEFF-CF7585255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277" y="904568"/>
            <a:ext cx="11375923" cy="545690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600" dirty="0"/>
              <a:t>PL/SQL is widely used in real-world applications where procedural logic is required to handle complex database operations efficiently. </a:t>
            </a:r>
          </a:p>
          <a:p>
            <a:pPr>
              <a:buNone/>
            </a:pPr>
            <a:r>
              <a:rPr lang="en-US" sz="1600" dirty="0"/>
              <a:t>Here are some real-time scenarios where PL/SQL becomes essential:</a:t>
            </a:r>
          </a:p>
          <a:p>
            <a:pPr>
              <a:buNone/>
            </a:pPr>
            <a:r>
              <a:rPr lang="en-US" sz="1600" b="1" dirty="0"/>
              <a:t>1. Automated Salary Calculation</a:t>
            </a:r>
            <a:endParaRPr lang="en-US" sz="1600" dirty="0"/>
          </a:p>
          <a:p>
            <a:pPr lvl="1"/>
            <a:r>
              <a:rPr lang="en-US" sz="1400" dirty="0"/>
              <a:t>In an HR system, PL/SQL procedures can calculate salaries based on employee records, deductions, bonuses, and tax regulations.</a:t>
            </a:r>
          </a:p>
          <a:p>
            <a:pPr lvl="1"/>
            <a:r>
              <a:rPr lang="en-US" sz="1400" b="1" dirty="0"/>
              <a:t>Example:</a:t>
            </a:r>
            <a:r>
              <a:rPr lang="en-US" sz="1400" dirty="0"/>
              <a:t> A stored procedure calculates net salary and updates the payroll table automatically.</a:t>
            </a:r>
          </a:p>
          <a:p>
            <a:pPr>
              <a:buNone/>
            </a:pPr>
            <a:r>
              <a:rPr lang="en-US" sz="1600" b="1" dirty="0"/>
              <a:t>2. Banking Transactions (Funds Transfer)</a:t>
            </a:r>
            <a:endParaRPr lang="en-US" sz="1600" dirty="0"/>
          </a:p>
          <a:p>
            <a:pPr lvl="1"/>
            <a:r>
              <a:rPr lang="en-US" sz="1400" dirty="0"/>
              <a:t>Banks use PL/SQL to ensure transactional integrity when transferring funds between accounts.</a:t>
            </a:r>
          </a:p>
          <a:p>
            <a:pPr lvl="1"/>
            <a:r>
              <a:rPr lang="en-US" sz="1400" b="1" dirty="0"/>
              <a:t>Example:</a:t>
            </a:r>
            <a:r>
              <a:rPr lang="en-US" sz="1400" dirty="0"/>
              <a:t> A PL/SQL block checks balances, deducts from the sender, adds to the receiver, and ensures rollback in case of failure.</a:t>
            </a:r>
          </a:p>
          <a:p>
            <a:pPr>
              <a:buNone/>
            </a:pPr>
            <a:r>
              <a:rPr lang="en-US" sz="1600" b="1" dirty="0"/>
              <a:t>3. Inventory Management</a:t>
            </a:r>
            <a:endParaRPr lang="en-US" sz="1600" dirty="0"/>
          </a:p>
          <a:p>
            <a:pPr lvl="1"/>
            <a:r>
              <a:rPr lang="en-US" sz="1400" dirty="0"/>
              <a:t>Companies track stock levels and automate reordering processes using PL/SQL triggers.</a:t>
            </a:r>
          </a:p>
          <a:p>
            <a:pPr lvl="1"/>
            <a:r>
              <a:rPr lang="en-US" sz="1400" b="1" dirty="0"/>
              <a:t>Example:</a:t>
            </a:r>
            <a:r>
              <a:rPr lang="en-US" sz="1400" dirty="0"/>
              <a:t> A trigger detects when stock falls below a threshold and places an automated purchase request.</a:t>
            </a:r>
          </a:p>
          <a:p>
            <a:pPr>
              <a:buNone/>
            </a:pPr>
            <a:r>
              <a:rPr lang="en-US" sz="1600" b="1" dirty="0"/>
              <a:t>4. Loan Processing System</a:t>
            </a:r>
            <a:endParaRPr lang="en-US" sz="1600" dirty="0"/>
          </a:p>
          <a:p>
            <a:pPr lvl="1"/>
            <a:r>
              <a:rPr lang="en-US" sz="1400" dirty="0"/>
              <a:t>Financial institutions use PL/SQL to validate loan eligibility and calculate EMI amounts.</a:t>
            </a:r>
          </a:p>
          <a:p>
            <a:pPr lvl="1"/>
            <a:r>
              <a:rPr lang="en-US" sz="1400" b="1" dirty="0"/>
              <a:t>Example:</a:t>
            </a:r>
            <a:r>
              <a:rPr lang="en-US" sz="1400" dirty="0"/>
              <a:t> A function calculates loan eligibility based on customer credit score and transaction history.</a:t>
            </a:r>
          </a:p>
          <a:p>
            <a:pPr>
              <a:buNone/>
            </a:pPr>
            <a:r>
              <a:rPr lang="en-US" sz="1600" b="1" dirty="0"/>
              <a:t>5. Audit Logs &amp; Security Tracking</a:t>
            </a:r>
            <a:endParaRPr lang="en-US" sz="1600" dirty="0"/>
          </a:p>
          <a:p>
            <a:pPr lvl="1"/>
            <a:r>
              <a:rPr lang="en-US" sz="1400" dirty="0"/>
              <a:t>Many organizations need detailed logging for compliance purposes, which PL/SQL can handle efficiently.</a:t>
            </a:r>
          </a:p>
          <a:p>
            <a:pPr lvl="1"/>
            <a:r>
              <a:rPr lang="en-US" sz="1400" b="1" dirty="0"/>
              <a:t>Example:</a:t>
            </a:r>
            <a:r>
              <a:rPr lang="en-US" sz="1400" dirty="0"/>
              <a:t> A trigger records changes made to customer data for audit purposes.</a:t>
            </a:r>
          </a:p>
          <a:p>
            <a:pPr>
              <a:buNone/>
            </a:pPr>
            <a:r>
              <a:rPr lang="en-US" sz="1600" b="1" dirty="0"/>
              <a:t>6. Bulk Data Processing &amp; Report Generation</a:t>
            </a:r>
            <a:endParaRPr lang="en-US" sz="1600" dirty="0"/>
          </a:p>
          <a:p>
            <a:pPr lvl="1"/>
            <a:r>
              <a:rPr lang="en-US" sz="1400" dirty="0"/>
              <a:t>PL/SQL can process large sets of data efficiently for reporting purposes.</a:t>
            </a:r>
          </a:p>
          <a:p>
            <a:pPr lvl="1"/>
            <a:r>
              <a:rPr lang="en-US" sz="1400" b="1" dirty="0"/>
              <a:t>Example:</a:t>
            </a:r>
            <a:r>
              <a:rPr lang="en-US" sz="1400" dirty="0"/>
              <a:t> A procedure aggregates sales data from different branches and generates monthly performance reports.</a:t>
            </a:r>
          </a:p>
        </p:txBody>
      </p:sp>
    </p:spTree>
    <p:extLst>
      <p:ext uri="{BB962C8B-B14F-4D97-AF65-F5344CB8AC3E}">
        <p14:creationId xmlns:p14="http://schemas.microsoft.com/office/powerpoint/2010/main" val="618203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5DDCF7-4E31-611A-9968-24DACA23C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background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45EE2B-9968-2CEE-2E18-812632519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19600" cy="207010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https://www.guru99.com/pdf/pl_sql_preview.pdf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704C68-A618-5F2E-2FCE-8D56F3869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761" y="1317409"/>
            <a:ext cx="3067478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742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11E8E-D76C-D11C-E26F-51148D2D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75" y="2584450"/>
            <a:ext cx="6515100" cy="1325563"/>
          </a:xfrm>
        </p:spPr>
        <p:txBody>
          <a:bodyPr/>
          <a:lstStyle/>
          <a:p>
            <a:r>
              <a:rPr lang="en-US" dirty="0"/>
              <a:t>Practice Queries</a:t>
            </a:r>
          </a:p>
        </p:txBody>
      </p:sp>
    </p:spTree>
    <p:extLst>
      <p:ext uri="{BB962C8B-B14F-4D97-AF65-F5344CB8AC3E}">
        <p14:creationId xmlns:p14="http://schemas.microsoft.com/office/powerpoint/2010/main" val="3557873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762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Arial Unicode MS</vt:lpstr>
      <vt:lpstr>Consolas</vt:lpstr>
      <vt:lpstr>Office Theme</vt:lpstr>
      <vt:lpstr>PL/SQL</vt:lpstr>
      <vt:lpstr>Install DBMS</vt:lpstr>
      <vt:lpstr>Query</vt:lpstr>
      <vt:lpstr>PLSQL</vt:lpstr>
      <vt:lpstr>Why PL/SQL</vt:lpstr>
      <vt:lpstr>Query vs PLSQL</vt:lpstr>
      <vt:lpstr>Realtime scenarios</vt:lpstr>
      <vt:lpstr>More background</vt:lpstr>
      <vt:lpstr>Practice Queries</vt:lpstr>
      <vt:lpstr>Covered Topics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Ruhulla Sheik</dc:creator>
  <cp:lastModifiedBy>Ruhulla Sheik</cp:lastModifiedBy>
  <cp:revision>22</cp:revision>
  <dcterms:created xsi:type="dcterms:W3CDTF">2025-04-22T11:11:18Z</dcterms:created>
  <dcterms:modified xsi:type="dcterms:W3CDTF">2025-04-22T13:44:53Z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6b831a0-9dea-48c9-a503-27b6991cf745_Enabled">
    <vt:lpwstr>true</vt:lpwstr>
  </property>
  <property fmtid="{D5CDD505-2E9C-101B-9397-08002B2CF9AE}" pid="3" name="MSIP_Label_f6b831a0-9dea-48c9-a503-27b6991cf745_SetDate">
    <vt:lpwstr>2025-04-22T11:11:45Z</vt:lpwstr>
  </property>
  <property fmtid="{D5CDD505-2E9C-101B-9397-08002B2CF9AE}" pid="4" name="MSIP_Label_f6b831a0-9dea-48c9-a503-27b6991cf745_Method">
    <vt:lpwstr>Standard</vt:lpwstr>
  </property>
  <property fmtid="{D5CDD505-2E9C-101B-9397-08002B2CF9AE}" pid="5" name="MSIP_Label_f6b831a0-9dea-48c9-a503-27b6991cf745_Name">
    <vt:lpwstr>defa4170-0d19-0005-0004-bc88714345d2</vt:lpwstr>
  </property>
  <property fmtid="{D5CDD505-2E9C-101B-9397-08002B2CF9AE}" pid="6" name="MSIP_Label_f6b831a0-9dea-48c9-a503-27b6991cf745_SiteId">
    <vt:lpwstr>a760b4ce-2498-4033-92d9-66ad581ec423</vt:lpwstr>
  </property>
  <property fmtid="{D5CDD505-2E9C-101B-9397-08002B2CF9AE}" pid="7" name="MSIP_Label_f6b831a0-9dea-48c9-a503-27b6991cf745_ActionId">
    <vt:lpwstr>77e1f4f3-01ef-4bc9-96aa-f7027d2634ee</vt:lpwstr>
  </property>
  <property fmtid="{D5CDD505-2E9C-101B-9397-08002B2CF9AE}" pid="8" name="MSIP_Label_f6b831a0-9dea-48c9-a503-27b6991cf745_ContentBits">
    <vt:lpwstr>0</vt:lpwstr>
  </property>
  <property fmtid="{D5CDD505-2E9C-101B-9397-08002B2CF9AE}" pid="9" name="MSIP_Label_f6b831a0-9dea-48c9-a503-27b6991cf745_Tag">
    <vt:lpwstr>10, 3, 0, 1</vt:lpwstr>
  </property>
</Properties>
</file>